
<file path=[Content_Types].xml><?xml version="1.0" encoding="utf-8"?>
<Types xmlns="http://schemas.openxmlformats.org/package/2006/content-types">
  <Default ContentType="image/png" Extension="png"/>
  <Default ContentType="application/vnd.openxmlformats-officedocument.oleObject" Extension="bin"/>
  <Default ContentType="image/jpeg" Extension="jpeg"/>
  <Default ContentType="application/vnd.openxmlformats-package.relationships+xml" Extension="rels"/>
  <Default ContentType="application/xml" Extension="xml"/>
  <Default ContentType="application/vnd.openxmlformats-officedocument.spreadsheetml.sheet" Extension="xlsx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presentationml.notesSlide+xml" PartName="/ppt/notesSlides/notesSlide16.xml"/>
  <Override ContentType="application/vnd.openxmlformats-officedocument.drawingml.chart+xml" PartName="/ppt/charts/chart1.xml"/>
  <Override ContentType="application/vnd.openxmlformats-officedocument.drawingml.chartshapes+xml" PartName="/ppt/drawings/drawing1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31.xml"/>
  <Override ContentType="application/vnd.openxmlformats-officedocument.drawingml.chart+xml" PartName="/ppt/charts/chart2.xml"/>
  <Override ContentType="application/vnd.ms-office.chartstyle+xml" PartName="/ppt/charts/style1.xml"/>
  <Override ContentType="application/vnd.ms-office.chartcolorstyle+xml" PartName="/ppt/charts/colors1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3.xml"/>
  <Override ContentType="application/vnd.openxmlformats-officedocument.drawingml.chart+xml" PartName="/ppt/charts/chart3.xml"/>
  <Override ContentType="application/vnd.ms-office.chartstyle+xml" PartName="/ppt/charts/style2.xml"/>
  <Override ContentType="application/vnd.ms-office.chartcolorstyle+xml" PartName="/ppt/charts/colors2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37.xml"/>
  <Override ContentType="application/vnd.openxmlformats-officedocument.drawingml.chart+xml" PartName="/ppt/charts/chart4.xml"/>
  <Override ContentType="application/vnd.openxmlformats-officedocument.drawingml.chartshapes+xml" PartName="/ppt/drawings/drawing2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40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7" r:id="rId1"/>
  </p:sldMasterIdLst>
  <p:notesMasterIdLst>
    <p:notesMasterId r:id="rId44"/>
  </p:notesMasterIdLst>
  <p:sldIdLst>
    <p:sldId id="256" r:id="rId2"/>
    <p:sldId id="260" r:id="rId3"/>
    <p:sldId id="259" r:id="rId4"/>
    <p:sldId id="271" r:id="rId5"/>
    <p:sldId id="336" r:id="rId6"/>
    <p:sldId id="333" r:id="rId7"/>
    <p:sldId id="262" r:id="rId8"/>
    <p:sldId id="337" r:id="rId9"/>
    <p:sldId id="334" r:id="rId10"/>
    <p:sldId id="340" r:id="rId11"/>
    <p:sldId id="380" r:id="rId12"/>
    <p:sldId id="381" r:id="rId13"/>
    <p:sldId id="377" r:id="rId14"/>
    <p:sldId id="378" r:id="rId15"/>
    <p:sldId id="344" r:id="rId16"/>
    <p:sldId id="379" r:id="rId17"/>
    <p:sldId id="345" r:id="rId18"/>
    <p:sldId id="346" r:id="rId19"/>
    <p:sldId id="367" r:id="rId20"/>
    <p:sldId id="365" r:id="rId21"/>
    <p:sldId id="366" r:id="rId22"/>
    <p:sldId id="351" r:id="rId23"/>
    <p:sldId id="375" r:id="rId24"/>
    <p:sldId id="352" r:id="rId25"/>
    <p:sldId id="368" r:id="rId26"/>
    <p:sldId id="369" r:id="rId27"/>
    <p:sldId id="370" r:id="rId28"/>
    <p:sldId id="371" r:id="rId29"/>
    <p:sldId id="372" r:id="rId30"/>
    <p:sldId id="373" r:id="rId31"/>
    <p:sldId id="374" r:id="rId32"/>
    <p:sldId id="353" r:id="rId33"/>
    <p:sldId id="356" r:id="rId34"/>
    <p:sldId id="355" r:id="rId35"/>
    <p:sldId id="354" r:id="rId36"/>
    <p:sldId id="358" r:id="rId37"/>
    <p:sldId id="359" r:id="rId38"/>
    <p:sldId id="360" r:id="rId39"/>
    <p:sldId id="357" r:id="rId40"/>
    <p:sldId id="362" r:id="rId41"/>
    <p:sldId id="361" r:id="rId42"/>
    <p:sldId id="335" r:id="rId43"/>
  </p:sldIdLst>
  <p:sldSz cx="9144000" cy="6858000" type="screen4x3"/>
  <p:notesSz cx="6884988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BDAFD"/>
    <a:srgbClr val="E8F89A"/>
    <a:srgbClr val="A8E7FE"/>
    <a:srgbClr val="EAE01C"/>
    <a:srgbClr val="C44F2A"/>
    <a:srgbClr val="FFD85B"/>
    <a:srgbClr val="E9F456"/>
    <a:srgbClr val="DAE824"/>
    <a:srgbClr val="FBFE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1057" autoAdjust="0"/>
  </p:normalViewPr>
  <p:slideViewPr>
    <p:cSldViewPr>
      <p:cViewPr varScale="1">
        <p:scale>
          <a:sx n="78" d="100"/>
          <a:sy n="78" d="100"/>
        </p:scale>
        <p:origin x="13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083810985521582E-2"/>
          <c:y val="0.10060305556723428"/>
          <c:w val="0.57035881009297207"/>
          <c:h val="0.88664332139960211"/>
        </c:manualLayout>
      </c:layout>
      <c:pieChart>
        <c:varyColors val="1"/>
        <c:ser>
          <c:idx val="0"/>
          <c:order val="0"/>
          <c:tx>
            <c:strRef>
              <c:f>'Лист3 (2)'!$D$4</c:f>
              <c:strCache>
                <c:ptCount val="1"/>
                <c:pt idx="0">
                  <c:v>%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22"/>
          <c:dPt>
            <c:idx val="0"/>
            <c:bubble3D val="0"/>
            <c:explosion val="5"/>
          </c:dPt>
          <c:dPt>
            <c:idx val="1"/>
            <c:bubble3D val="0"/>
            <c:explosion val="6"/>
          </c:dPt>
          <c:dPt>
            <c:idx val="2"/>
            <c:bubble3D val="0"/>
            <c:explosion val="7"/>
          </c:dPt>
          <c:dPt>
            <c:idx val="3"/>
            <c:bubble3D val="0"/>
            <c:explosion val="7"/>
          </c:dPt>
          <c:dPt>
            <c:idx val="4"/>
            <c:bubble3D val="0"/>
            <c:explosion val="7"/>
          </c:dPt>
          <c:dPt>
            <c:idx val="5"/>
            <c:bubble3D val="0"/>
          </c:dPt>
          <c:dPt>
            <c:idx val="6"/>
            <c:bubble3D val="0"/>
          </c:dPt>
          <c:dLbls>
            <c:dLbl>
              <c:idx val="0"/>
              <c:layout>
                <c:manualLayout>
                  <c:x val="1.300749410023661E-2"/>
                  <c:y val="-1.5392719200971123E-2"/>
                </c:manualLayout>
              </c:layout>
              <c:tx>
                <c:rich>
                  <a:bodyPr/>
                  <a:lstStyle/>
                  <a:p>
                    <a:r>
                      <a:rPr lang="en-US" sz="1800"/>
                      <a:t>216 160,5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6393195521102502E-3"/>
                  <c:y val="-7.8161178387179508E-2"/>
                </c:manualLayout>
              </c:layout>
              <c:tx>
                <c:rich>
                  <a:bodyPr/>
                  <a:lstStyle/>
                  <a:p>
                    <a:r>
                      <a:rPr lang="en-US" sz="1800"/>
                      <a:t>34 500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7769595176571115E-3"/>
                  <c:y val="-1.4254630403925189E-2"/>
                </c:manualLayout>
              </c:layout>
              <c:tx>
                <c:rich>
                  <a:bodyPr/>
                  <a:lstStyle/>
                  <a:p>
                    <a:r>
                      <a:rPr lang="en-US" sz="1800"/>
                      <a:t>19 437,5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136089577950043E-4"/>
                  <c:y val="-3.7299774328838128E-3"/>
                </c:manualLayout>
              </c:layout>
              <c:tx>
                <c:rich>
                  <a:bodyPr/>
                  <a:lstStyle/>
                  <a:p>
                    <a:r>
                      <a:rPr lang="en-US" sz="1800"/>
                      <a:t>18 804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6.1941817205791441E-3"/>
                  <c:y val="1.2973357782332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7651421188630491E-2"/>
                  <c:y val="1.73532799292056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2.470857019810508E-2"/>
                  <c:y val="-0.116814589406123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ln>
                      <a:solidFill>
                        <a:sysClr val="windowText" lastClr="000000"/>
                      </a:solidFill>
                    </a:ln>
                    <a:solidFill>
                      <a:srgbClr val="000000"/>
                    </a:solidFill>
                    <a:latin typeface="Times New Roman" pitchFamily="18" charset="0"/>
                    <a:ea typeface="Calibri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'Лист3 (2)'!$B$5:$C$9</c:f>
              <c:strCache>
                <c:ptCount val="4"/>
                <c:pt idx="0">
                  <c:v>Налог на доходы физических лиц 74,8%</c:v>
                </c:pt>
                <c:pt idx="1">
                  <c:v>Единый налог на вмененный доход 11,9%</c:v>
                </c:pt>
                <c:pt idx="2">
                  <c:v>Прочие налоговые и неналоговые доходы 6,8%</c:v>
                </c:pt>
                <c:pt idx="3">
                  <c:v>Аренда земли 6,5%</c:v>
                </c:pt>
              </c:strCache>
            </c:strRef>
          </c:cat>
          <c:val>
            <c:numRef>
              <c:f>'Лист3 (2)'!$D$5:$D$9</c:f>
              <c:numCache>
                <c:formatCode>0.0%</c:formatCode>
                <c:ptCount val="5"/>
                <c:pt idx="0">
                  <c:v>0.748</c:v>
                </c:pt>
                <c:pt idx="1">
                  <c:v>0.11899999999999999</c:v>
                </c:pt>
                <c:pt idx="2">
                  <c:v>6.8000000000000005E-2</c:v>
                </c:pt>
                <c:pt idx="3">
                  <c:v>6.5000000000000002E-2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72218331017867243"/>
          <c:y val="0.21643485948068503"/>
          <c:w val="0.23337462555181632"/>
          <c:h val="0.61090035088865635"/>
        </c:manualLayout>
      </c:layout>
      <c:overlay val="0"/>
      <c:txPr>
        <a:bodyPr/>
        <a:lstStyle/>
        <a:p>
          <a:pPr>
            <a:defRPr sz="1400" b="0" i="0" u="none" strike="noStrike" baseline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99"/>
    </a:solidFill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676684733442316"/>
          <c:y val="1.2985381378360251E-3"/>
          <c:w val="0.67872592568264734"/>
          <c:h val="0.9833891891620621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1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2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3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4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5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6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1">
                      <a:lumMod val="60000"/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9,0 %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0918100250556403"/>
                  <c:y val="-9.9686991300483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3985386542741611E-2"/>
                  <c:y val="-0.1456963719007066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1,1 %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6,9 %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Развитие образования</c:v>
                </c:pt>
                <c:pt idx="1">
                  <c:v>Развитие культуры и туризма </c:v>
                </c:pt>
                <c:pt idx="2">
                  <c:v>Развитие сельского хозяйства </c:v>
                </c:pt>
                <c:pt idx="3">
                  <c:v>Формирование и эффективное управление муниципальной собственностью</c:v>
                </c:pt>
                <c:pt idx="4">
                  <c:v>Управление муниципальными финансами</c:v>
                </c:pt>
                <c:pt idx="5">
                  <c:v>Муниципальное управление</c:v>
                </c:pt>
                <c:pt idx="6">
                  <c:v>Создание благоприятных условий для населения 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0.78</c:v>
                </c:pt>
                <c:pt idx="1">
                  <c:v>0.09</c:v>
                </c:pt>
                <c:pt idx="2">
                  <c:v>3.0000000000000001E-3</c:v>
                </c:pt>
                <c:pt idx="3">
                  <c:v>1.0999999999999999E-2</c:v>
                </c:pt>
                <c:pt idx="4">
                  <c:v>3.6999999999999998E-2</c:v>
                </c:pt>
                <c:pt idx="5">
                  <c:v>6.9000000000000006E-2</c:v>
                </c:pt>
                <c:pt idx="6">
                  <c:v>0.01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5.411667818618459E-2"/>
          <c:y val="0.3793481376246895"/>
          <c:w val="0.81990526184921253"/>
          <c:h val="0.5842941751943767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82050823938978446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63,3 %</a:t>
                    </a:r>
                    <a:r>
                      <a:rPr lang="en-US" baseline="0" dirty="0" smtClean="0"/>
                      <a:t>; </a:t>
                    </a:r>
                    <a:endParaRPr lang="en-US" baseline="0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5,9%</a:t>
                    </a:r>
                    <a:r>
                      <a:rPr lang="en-US" baseline="0" dirty="0" smtClean="0"/>
                      <a:t>; </a:t>
                    </a:r>
                    <a:endParaRPr lang="en-US" baseline="0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5,9%</a:t>
                    </a:r>
                    <a:r>
                      <a:rPr lang="en-US" baseline="0" dirty="0" smtClean="0"/>
                      <a:t>; </a:t>
                    </a:r>
                    <a:endParaRPr lang="en-US" baseline="0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3%</a:t>
                    </a:r>
                    <a:r>
                      <a:rPr lang="en-US" baseline="0" dirty="0" smtClean="0"/>
                      <a:t>; </a:t>
                    </a:r>
                    <a:endParaRPr lang="en-US" baseline="0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7,9%</a:t>
                    </a:r>
                    <a:r>
                      <a:rPr lang="en-US" baseline="0" dirty="0" smtClean="0"/>
                      <a:t>; </a:t>
                    </a:r>
                    <a:endParaRPr lang="en-US" baseline="0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ru-RU" dirty="0" smtClean="0"/>
                      <a:t>14,0%</a:t>
                    </a:r>
                    <a:r>
                      <a:rPr lang="en-US" baseline="0" dirty="0" smtClean="0"/>
                      <a:t>; </a:t>
                    </a:r>
                    <a:endParaRPr lang="en-US" baseline="0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Заработная плата с начислениями</c:v>
                </c:pt>
                <c:pt idx="1">
                  <c:v>Коммунальные услуги, приобретение твердого топлива</c:v>
                </c:pt>
                <c:pt idx="2">
                  <c:v>Продукты питания</c:v>
                </c:pt>
                <c:pt idx="3">
                  <c:v>Социальное обеспечение</c:v>
                </c:pt>
                <c:pt idx="4">
                  <c:v>Строительно-ремонтные работы, капитальные вложения</c:v>
                </c:pt>
                <c:pt idx="5">
                  <c:v>Остальные расходы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0.64700000000000002</c:v>
                </c:pt>
                <c:pt idx="1">
                  <c:v>0.06</c:v>
                </c:pt>
                <c:pt idx="2">
                  <c:v>6.0999999999999999E-2</c:v>
                </c:pt>
                <c:pt idx="3">
                  <c:v>3.1E-2</c:v>
                </c:pt>
                <c:pt idx="4">
                  <c:v>6.0999999999999999E-2</c:v>
                </c:pt>
                <c:pt idx="5">
                  <c:v>0.14000000000000001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3128782336553799E-3"/>
          <c:y val="0"/>
          <c:w val="0.99022844772140706"/>
          <c:h val="0.997450605481198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explosion val="20"/>
          </c:dPt>
          <c:dPt>
            <c:idx val="1"/>
            <c:bubble3D val="0"/>
            <c:explosion val="44"/>
          </c:dPt>
          <c:dPt>
            <c:idx val="2"/>
            <c:bubble3D val="0"/>
            <c:explosion val="43"/>
          </c:dPt>
          <c:dPt>
            <c:idx val="3"/>
            <c:bubble3D val="0"/>
            <c:explosion val="39"/>
          </c:dPt>
          <c:dPt>
            <c:idx val="4"/>
            <c:bubble3D val="0"/>
            <c:explosion val="38"/>
          </c:dPt>
          <c:dPt>
            <c:idx val="5"/>
            <c:bubble3D val="0"/>
            <c:explosion val="38"/>
          </c:dPt>
          <c:dPt>
            <c:idx val="6"/>
            <c:bubble3D val="0"/>
            <c:explosion val="36"/>
          </c:dPt>
          <c:dLbls>
            <c:dLbl>
              <c:idx val="0"/>
              <c:layout>
                <c:manualLayout>
                  <c:x val="-1.3324246877899387E-3"/>
                  <c:y val="7.568509959199651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72,4%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6530807736624164E-2"/>
                  <c:y val="3.6450319427088823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6,3%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2238497560067763E-2"/>
                  <c:y val="-2.05738145064562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2951975893524256E-2"/>
                  <c:y val="-2.72251245840923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3,6%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5425845491941245E-2"/>
                  <c:y val="-3.386800359324109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5,3%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4.6046433976774798E-3"/>
                  <c:y val="-4.2147714327296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1427777732163041E-2"/>
                  <c:y val="-2.291343601170312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9,9%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Образование</c:v>
                </c:pt>
                <c:pt idx="1">
                  <c:v>Культура</c:v>
                </c:pt>
                <c:pt idx="2">
                  <c:v>ЖКХ</c:v>
                </c:pt>
                <c:pt idx="3">
                  <c:v>Социальная политика</c:v>
                </c:pt>
                <c:pt idx="4">
                  <c:v>Физкультура и спорт</c:v>
                </c:pt>
                <c:pt idx="5">
                  <c:v>Межбюджетные трансферты</c:v>
                </c:pt>
                <c:pt idx="6">
                  <c:v>Другие отрасли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0.74</c:v>
                </c:pt>
                <c:pt idx="1">
                  <c:v>6.4000000000000001E-2</c:v>
                </c:pt>
                <c:pt idx="2">
                  <c:v>1E-3</c:v>
                </c:pt>
                <c:pt idx="3">
                  <c:v>3.6999999999999998E-2</c:v>
                </c:pt>
                <c:pt idx="4">
                  <c:v>3.3000000000000002E-2</c:v>
                </c:pt>
                <c:pt idx="5">
                  <c:v>2.4E-2</c:v>
                </c:pt>
                <c:pt idx="6">
                  <c:v>0.10100000000000001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172547957052815"/>
          <c:y val="0.13103948048558936"/>
          <c:w val="0.28104209601537034"/>
          <c:h val="0.67902297198518358"/>
        </c:manualLayout>
      </c:layout>
      <c:overlay val="0"/>
      <c:txPr>
        <a:bodyPr/>
        <a:lstStyle/>
        <a:p>
          <a:pPr>
            <a:defRPr sz="1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489F02-BF09-4768-AF0D-38FB54B11DAB}" type="doc">
      <dgm:prSet loTypeId="urn:microsoft.com/office/officeart/2005/8/layout/venn2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EE34D12-C91D-43DB-BA12-D0491094DC76}">
      <dgm:prSet phldrT="[Текст]" custT="1"/>
      <dgm:spPr>
        <a:xfrm>
          <a:off x="1854577" y="0"/>
          <a:ext cx="5777230" cy="5777230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1600" b="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703 619,4</a:t>
          </a:r>
        </a:p>
        <a:p>
          <a:r>
            <a:rPr lang="ru-RU" sz="1600" b="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(100%)</a:t>
          </a:r>
        </a:p>
      </dgm:t>
    </dgm:pt>
    <dgm:pt modelId="{3C77CE5F-D88B-4E60-A4E3-96EF9278FD36}" type="parTrans" cxnId="{62B9BB92-F677-4A35-BA9D-D26431D31846}">
      <dgm:prSet/>
      <dgm:spPr/>
      <dgm:t>
        <a:bodyPr/>
        <a:lstStyle/>
        <a:p>
          <a:endParaRPr lang="ru-RU"/>
        </a:p>
      </dgm:t>
    </dgm:pt>
    <dgm:pt modelId="{D9F58196-6723-4E81-B0E9-FFD4F39B0899}" type="sibTrans" cxnId="{62B9BB92-F677-4A35-BA9D-D26431D31846}">
      <dgm:prSet/>
      <dgm:spPr/>
      <dgm:t>
        <a:bodyPr/>
        <a:lstStyle/>
        <a:p>
          <a:endParaRPr lang="ru-RU"/>
        </a:p>
      </dgm:t>
    </dgm:pt>
    <dgm:pt modelId="{47122D26-A80C-47D4-920B-101FC76753B4}">
      <dgm:prSet phldrT="[Текст]"/>
      <dgm:spPr>
        <a:xfrm>
          <a:off x="2467518" y="1006994"/>
          <a:ext cx="4621784" cy="4621784"/>
        </a:xfrm>
        <a:prstGeom prst="ellipse">
          <a:avLst/>
        </a:prstGeo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shade val="51000"/>
                <a:satMod val="130000"/>
              </a:srgbClr>
            </a:gs>
            <a:gs pos="80000">
              <a:srgbClr val="C0504D">
                <a:hueOff val="1560506"/>
                <a:satOff val="-1946"/>
                <a:lumOff val="458"/>
                <a:alphaOff val="0"/>
                <a:shade val="93000"/>
                <a:satMod val="13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416 281,5</a:t>
          </a:r>
        </a:p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(59,1%)</a:t>
          </a:r>
        </a:p>
      </dgm:t>
    </dgm:pt>
    <dgm:pt modelId="{ADAA59AB-0153-484D-AB24-3BE9896B9209}" type="parTrans" cxnId="{30DF481B-47D3-404B-880C-77EB3A5CDE0D}">
      <dgm:prSet/>
      <dgm:spPr/>
      <dgm:t>
        <a:bodyPr/>
        <a:lstStyle/>
        <a:p>
          <a:endParaRPr lang="ru-RU"/>
        </a:p>
      </dgm:t>
    </dgm:pt>
    <dgm:pt modelId="{BF0A7BF5-33CF-48E3-9FFF-E8BCFD10BE55}" type="sibTrans" cxnId="{30DF481B-47D3-404B-880C-77EB3A5CDE0D}">
      <dgm:prSet/>
      <dgm:spPr/>
      <dgm:t>
        <a:bodyPr/>
        <a:lstStyle/>
        <a:p>
          <a:endParaRPr lang="ru-RU"/>
        </a:p>
      </dgm:t>
    </dgm:pt>
    <dgm:pt modelId="{6BC9BA10-D8D0-4F6C-94EE-11636B5177A8}">
      <dgm:prSet phldrT="[Текст]"/>
      <dgm:spPr>
        <a:xfrm>
          <a:off x="2970276" y="2310891"/>
          <a:ext cx="3466338" cy="3466338"/>
        </a:xfrm>
        <a:prstGeom prst="ellipse">
          <a:avLst/>
        </a:prstGeo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shade val="51000"/>
                <a:satMod val="130000"/>
              </a:srgbClr>
            </a:gs>
            <a:gs pos="80000">
              <a:srgbClr val="C0504D">
                <a:hueOff val="3121013"/>
                <a:satOff val="-3893"/>
                <a:lumOff val="915"/>
                <a:alphaOff val="0"/>
                <a:shade val="93000"/>
                <a:satMod val="13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242 232,4</a:t>
          </a:r>
        </a:p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(34,4%)</a:t>
          </a:r>
        </a:p>
      </dgm:t>
    </dgm:pt>
    <dgm:pt modelId="{478771D2-B071-499B-90D1-D0C6B54E7BB2}" type="parTrans" cxnId="{B6BED1E9-F38D-40E1-B253-F0489EF23ED7}">
      <dgm:prSet/>
      <dgm:spPr/>
      <dgm:t>
        <a:bodyPr/>
        <a:lstStyle/>
        <a:p>
          <a:endParaRPr lang="ru-RU"/>
        </a:p>
      </dgm:t>
    </dgm:pt>
    <dgm:pt modelId="{86C06A08-7A04-49F6-A81A-24D16D177D71}" type="sibTrans" cxnId="{B6BED1E9-F38D-40E1-B253-F0489EF23ED7}">
      <dgm:prSet/>
      <dgm:spPr/>
      <dgm:t>
        <a:bodyPr/>
        <a:lstStyle/>
        <a:p>
          <a:endParaRPr lang="ru-RU"/>
        </a:p>
      </dgm:t>
    </dgm:pt>
    <dgm:pt modelId="{69BAE91E-D0B8-4517-A24D-270BBEF22D07}">
      <dgm:prSet phldrT="[Текст]"/>
      <dgm:spPr>
        <a:xfrm>
          <a:off x="3547999" y="3466338"/>
          <a:ext cx="2310892" cy="2310892"/>
        </a:xfrm>
        <a:prstGeom prst="ellipse">
          <a:avLst/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45 105,5</a:t>
          </a:r>
        </a:p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(6,5%)</a:t>
          </a:r>
        </a:p>
      </dgm:t>
    </dgm:pt>
    <dgm:pt modelId="{E022CE77-002B-46AC-BA49-7F8BF00C0F06}" type="parTrans" cxnId="{57B8A368-2B6E-4891-83C9-327C863834F9}">
      <dgm:prSet/>
      <dgm:spPr/>
      <dgm:t>
        <a:bodyPr/>
        <a:lstStyle/>
        <a:p>
          <a:endParaRPr lang="ru-RU"/>
        </a:p>
      </dgm:t>
    </dgm:pt>
    <dgm:pt modelId="{36C3163B-647C-4A1C-B5C3-E93CE3BE99E3}" type="sibTrans" cxnId="{57B8A368-2B6E-4891-83C9-327C863834F9}">
      <dgm:prSet/>
      <dgm:spPr/>
      <dgm:t>
        <a:bodyPr/>
        <a:lstStyle/>
        <a:p>
          <a:endParaRPr lang="ru-RU"/>
        </a:p>
      </dgm:t>
    </dgm:pt>
    <dgm:pt modelId="{770B9662-9802-449D-813E-413CF6C2A5AA}" type="pres">
      <dgm:prSet presAssocID="{FB489F02-BF09-4768-AF0D-38FB54B11DAB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A19FCE-47F2-4C2F-8623-9F27A42229FF}" type="pres">
      <dgm:prSet presAssocID="{FB489F02-BF09-4768-AF0D-38FB54B11DAB}" presName="comp1" presStyleCnt="0"/>
      <dgm:spPr/>
      <dgm:t>
        <a:bodyPr/>
        <a:lstStyle/>
        <a:p>
          <a:endParaRPr lang="ru-RU"/>
        </a:p>
      </dgm:t>
    </dgm:pt>
    <dgm:pt modelId="{B628A25C-4F72-4728-90E2-71D75884D364}" type="pres">
      <dgm:prSet presAssocID="{FB489F02-BF09-4768-AF0D-38FB54B11DAB}" presName="circle1" presStyleLbl="node1" presStyleIdx="0" presStyleCnt="4" custScaleX="139934" custLinFactNeighborX="-1344" custLinFactNeighborY="1344"/>
      <dgm:spPr/>
      <dgm:t>
        <a:bodyPr/>
        <a:lstStyle/>
        <a:p>
          <a:endParaRPr lang="ru-RU"/>
        </a:p>
      </dgm:t>
    </dgm:pt>
    <dgm:pt modelId="{CF864F28-AFD3-405F-B4EA-87186F370B58}" type="pres">
      <dgm:prSet presAssocID="{FB489F02-BF09-4768-AF0D-38FB54B11DAB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37631-8320-4B68-A93D-078A903F0F87}" type="pres">
      <dgm:prSet presAssocID="{FB489F02-BF09-4768-AF0D-38FB54B11DAB}" presName="comp2" presStyleCnt="0"/>
      <dgm:spPr/>
      <dgm:t>
        <a:bodyPr/>
        <a:lstStyle/>
        <a:p>
          <a:endParaRPr lang="ru-RU"/>
        </a:p>
      </dgm:t>
    </dgm:pt>
    <dgm:pt modelId="{FAE3FB2D-ADB9-4C96-B51E-DB9EED0BDA68}" type="pres">
      <dgm:prSet presAssocID="{FB489F02-BF09-4768-AF0D-38FB54B11DAB}" presName="circle2" presStyleLbl="node1" presStyleIdx="1" presStyleCnt="4" custScaleX="135170" custLinFactNeighborX="1622" custLinFactNeighborY="-3212"/>
      <dgm:spPr/>
      <dgm:t>
        <a:bodyPr/>
        <a:lstStyle/>
        <a:p>
          <a:endParaRPr lang="ru-RU"/>
        </a:p>
      </dgm:t>
    </dgm:pt>
    <dgm:pt modelId="{3546CF64-CD3D-42AF-808F-118867662485}" type="pres">
      <dgm:prSet presAssocID="{FB489F02-BF09-4768-AF0D-38FB54B11DAB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5A8035-1067-425C-ABF9-C321F8A41C12}" type="pres">
      <dgm:prSet presAssocID="{FB489F02-BF09-4768-AF0D-38FB54B11DAB}" presName="comp3" presStyleCnt="0"/>
      <dgm:spPr/>
      <dgm:t>
        <a:bodyPr/>
        <a:lstStyle/>
        <a:p>
          <a:endParaRPr lang="ru-RU"/>
        </a:p>
      </dgm:t>
    </dgm:pt>
    <dgm:pt modelId="{EA0011B1-A556-402B-8E46-55747EC2C45D}" type="pres">
      <dgm:prSet presAssocID="{FB489F02-BF09-4768-AF0D-38FB54B11DAB}" presName="circle3" presStyleLbl="node1" presStyleIdx="2" presStyleCnt="4" custScaleX="137868"/>
      <dgm:spPr/>
      <dgm:t>
        <a:bodyPr/>
        <a:lstStyle/>
        <a:p>
          <a:endParaRPr lang="ru-RU"/>
        </a:p>
      </dgm:t>
    </dgm:pt>
    <dgm:pt modelId="{F4F47364-2209-44D8-B4CF-029BD30C520E}" type="pres">
      <dgm:prSet presAssocID="{FB489F02-BF09-4768-AF0D-38FB54B11DAB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2573BA-6913-4727-995F-9763B66BB644}" type="pres">
      <dgm:prSet presAssocID="{FB489F02-BF09-4768-AF0D-38FB54B11DAB}" presName="comp4" presStyleCnt="0"/>
      <dgm:spPr/>
      <dgm:t>
        <a:bodyPr/>
        <a:lstStyle/>
        <a:p>
          <a:endParaRPr lang="ru-RU"/>
        </a:p>
      </dgm:t>
    </dgm:pt>
    <dgm:pt modelId="{1EF2B639-9802-4DD6-9EE8-7266E48252A1}" type="pres">
      <dgm:prSet presAssocID="{FB489F02-BF09-4768-AF0D-38FB54B11DAB}" presName="circle4" presStyleLbl="node1" presStyleIdx="3" presStyleCnt="4"/>
      <dgm:spPr/>
      <dgm:t>
        <a:bodyPr/>
        <a:lstStyle/>
        <a:p>
          <a:endParaRPr lang="ru-RU"/>
        </a:p>
      </dgm:t>
    </dgm:pt>
    <dgm:pt modelId="{F28EA624-A694-4CF7-BD4E-C3F7FDFC2D74}" type="pres">
      <dgm:prSet presAssocID="{FB489F02-BF09-4768-AF0D-38FB54B11DAB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DF481B-47D3-404B-880C-77EB3A5CDE0D}" srcId="{FB489F02-BF09-4768-AF0D-38FB54B11DAB}" destId="{47122D26-A80C-47D4-920B-101FC76753B4}" srcOrd="1" destOrd="0" parTransId="{ADAA59AB-0153-484D-AB24-3BE9896B9209}" sibTransId="{BF0A7BF5-33CF-48E3-9FFF-E8BCFD10BE55}"/>
    <dgm:cxn modelId="{11D69713-F61F-4703-BED2-C81D3BA25AC9}" type="presOf" srcId="{69BAE91E-D0B8-4517-A24D-270BBEF22D07}" destId="{1EF2B639-9802-4DD6-9EE8-7266E48252A1}" srcOrd="0" destOrd="0" presId="urn:microsoft.com/office/officeart/2005/8/layout/venn2"/>
    <dgm:cxn modelId="{D2A47851-933B-4C22-A357-702F0049F897}" type="presOf" srcId="{69BAE91E-D0B8-4517-A24D-270BBEF22D07}" destId="{F28EA624-A694-4CF7-BD4E-C3F7FDFC2D74}" srcOrd="1" destOrd="0" presId="urn:microsoft.com/office/officeart/2005/8/layout/venn2"/>
    <dgm:cxn modelId="{B6BED1E9-F38D-40E1-B253-F0489EF23ED7}" srcId="{FB489F02-BF09-4768-AF0D-38FB54B11DAB}" destId="{6BC9BA10-D8D0-4F6C-94EE-11636B5177A8}" srcOrd="2" destOrd="0" parTransId="{478771D2-B071-499B-90D1-D0C6B54E7BB2}" sibTransId="{86C06A08-7A04-49F6-A81A-24D16D177D71}"/>
    <dgm:cxn modelId="{284FE3B4-F06A-48D4-8FE9-BF7EA8E60BBA}" type="presOf" srcId="{47122D26-A80C-47D4-920B-101FC76753B4}" destId="{3546CF64-CD3D-42AF-808F-118867662485}" srcOrd="1" destOrd="0" presId="urn:microsoft.com/office/officeart/2005/8/layout/venn2"/>
    <dgm:cxn modelId="{62B9BB92-F677-4A35-BA9D-D26431D31846}" srcId="{FB489F02-BF09-4768-AF0D-38FB54B11DAB}" destId="{BEE34D12-C91D-43DB-BA12-D0491094DC76}" srcOrd="0" destOrd="0" parTransId="{3C77CE5F-D88B-4E60-A4E3-96EF9278FD36}" sibTransId="{D9F58196-6723-4E81-B0E9-FFD4F39B0899}"/>
    <dgm:cxn modelId="{6DA92806-04B2-4F99-ACD6-27C7046FF009}" type="presOf" srcId="{6BC9BA10-D8D0-4F6C-94EE-11636B5177A8}" destId="{F4F47364-2209-44D8-B4CF-029BD30C520E}" srcOrd="1" destOrd="0" presId="urn:microsoft.com/office/officeart/2005/8/layout/venn2"/>
    <dgm:cxn modelId="{57486629-3164-41EB-B4E3-684EB175A390}" type="presOf" srcId="{BEE34D12-C91D-43DB-BA12-D0491094DC76}" destId="{CF864F28-AFD3-405F-B4EA-87186F370B58}" srcOrd="1" destOrd="0" presId="urn:microsoft.com/office/officeart/2005/8/layout/venn2"/>
    <dgm:cxn modelId="{3D553419-B548-4477-A385-A343A7E043AE}" type="presOf" srcId="{6BC9BA10-D8D0-4F6C-94EE-11636B5177A8}" destId="{EA0011B1-A556-402B-8E46-55747EC2C45D}" srcOrd="0" destOrd="0" presId="urn:microsoft.com/office/officeart/2005/8/layout/venn2"/>
    <dgm:cxn modelId="{988E75B7-D627-415E-95FF-296FEFF05014}" type="presOf" srcId="{FB489F02-BF09-4768-AF0D-38FB54B11DAB}" destId="{770B9662-9802-449D-813E-413CF6C2A5AA}" srcOrd="0" destOrd="0" presId="urn:microsoft.com/office/officeart/2005/8/layout/venn2"/>
    <dgm:cxn modelId="{57B8A368-2B6E-4891-83C9-327C863834F9}" srcId="{FB489F02-BF09-4768-AF0D-38FB54B11DAB}" destId="{69BAE91E-D0B8-4517-A24D-270BBEF22D07}" srcOrd="3" destOrd="0" parTransId="{E022CE77-002B-46AC-BA49-7F8BF00C0F06}" sibTransId="{36C3163B-647C-4A1C-B5C3-E93CE3BE99E3}"/>
    <dgm:cxn modelId="{9F877309-19FB-4C7A-A939-735B475ED159}" type="presOf" srcId="{BEE34D12-C91D-43DB-BA12-D0491094DC76}" destId="{B628A25C-4F72-4728-90E2-71D75884D364}" srcOrd="0" destOrd="0" presId="urn:microsoft.com/office/officeart/2005/8/layout/venn2"/>
    <dgm:cxn modelId="{7CB6C0AD-75A9-4F76-97D5-61B58F063D92}" type="presOf" srcId="{47122D26-A80C-47D4-920B-101FC76753B4}" destId="{FAE3FB2D-ADB9-4C96-B51E-DB9EED0BDA68}" srcOrd="0" destOrd="0" presId="urn:microsoft.com/office/officeart/2005/8/layout/venn2"/>
    <dgm:cxn modelId="{B3661905-B890-41A5-B17D-3CE2041FF61C}" type="presParOf" srcId="{770B9662-9802-449D-813E-413CF6C2A5AA}" destId="{A1A19FCE-47F2-4C2F-8623-9F27A42229FF}" srcOrd="0" destOrd="0" presId="urn:microsoft.com/office/officeart/2005/8/layout/venn2"/>
    <dgm:cxn modelId="{DD82DCC8-849D-4221-AB71-4D4E03BCD0E9}" type="presParOf" srcId="{A1A19FCE-47F2-4C2F-8623-9F27A42229FF}" destId="{B628A25C-4F72-4728-90E2-71D75884D364}" srcOrd="0" destOrd="0" presId="urn:microsoft.com/office/officeart/2005/8/layout/venn2"/>
    <dgm:cxn modelId="{CBBBE2C9-5237-4148-B5B1-F47AE6044BD1}" type="presParOf" srcId="{A1A19FCE-47F2-4C2F-8623-9F27A42229FF}" destId="{CF864F28-AFD3-405F-B4EA-87186F370B58}" srcOrd="1" destOrd="0" presId="urn:microsoft.com/office/officeart/2005/8/layout/venn2"/>
    <dgm:cxn modelId="{0DA5782B-9B81-4CBD-853D-27EE570E8D0A}" type="presParOf" srcId="{770B9662-9802-449D-813E-413CF6C2A5AA}" destId="{9EE37631-8320-4B68-A93D-078A903F0F87}" srcOrd="1" destOrd="0" presId="urn:microsoft.com/office/officeart/2005/8/layout/venn2"/>
    <dgm:cxn modelId="{0DC66D1B-8D71-4EDB-9793-C1F98FE534E9}" type="presParOf" srcId="{9EE37631-8320-4B68-A93D-078A903F0F87}" destId="{FAE3FB2D-ADB9-4C96-B51E-DB9EED0BDA68}" srcOrd="0" destOrd="0" presId="urn:microsoft.com/office/officeart/2005/8/layout/venn2"/>
    <dgm:cxn modelId="{BE4F927A-A419-4163-BA26-45D0906BC2D5}" type="presParOf" srcId="{9EE37631-8320-4B68-A93D-078A903F0F87}" destId="{3546CF64-CD3D-42AF-808F-118867662485}" srcOrd="1" destOrd="0" presId="urn:microsoft.com/office/officeart/2005/8/layout/venn2"/>
    <dgm:cxn modelId="{F922B737-CB45-4598-AAC8-12D05E05A3BD}" type="presParOf" srcId="{770B9662-9802-449D-813E-413CF6C2A5AA}" destId="{DB5A8035-1067-425C-ABF9-C321F8A41C12}" srcOrd="2" destOrd="0" presId="urn:microsoft.com/office/officeart/2005/8/layout/venn2"/>
    <dgm:cxn modelId="{415BAE5B-677B-4647-BFA4-77158C8A05E0}" type="presParOf" srcId="{DB5A8035-1067-425C-ABF9-C321F8A41C12}" destId="{EA0011B1-A556-402B-8E46-55747EC2C45D}" srcOrd="0" destOrd="0" presId="urn:microsoft.com/office/officeart/2005/8/layout/venn2"/>
    <dgm:cxn modelId="{D4DA1C69-811B-4DFB-95D6-10C3830919D8}" type="presParOf" srcId="{DB5A8035-1067-425C-ABF9-C321F8A41C12}" destId="{F4F47364-2209-44D8-B4CF-029BD30C520E}" srcOrd="1" destOrd="0" presId="urn:microsoft.com/office/officeart/2005/8/layout/venn2"/>
    <dgm:cxn modelId="{02B3C741-9CA7-4F89-B744-092B56AB3C54}" type="presParOf" srcId="{770B9662-9802-449D-813E-413CF6C2A5AA}" destId="{092573BA-6913-4727-995F-9763B66BB644}" srcOrd="3" destOrd="0" presId="urn:microsoft.com/office/officeart/2005/8/layout/venn2"/>
    <dgm:cxn modelId="{70A9FE19-21AE-479A-A1B2-DCBE4C7A37E4}" type="presParOf" srcId="{092573BA-6913-4727-995F-9763B66BB644}" destId="{1EF2B639-9802-4DD6-9EE8-7266E48252A1}" srcOrd="0" destOrd="0" presId="urn:microsoft.com/office/officeart/2005/8/layout/venn2"/>
    <dgm:cxn modelId="{BBEAE025-626F-4118-B414-59946758DD39}" type="presParOf" srcId="{092573BA-6913-4727-995F-9763B66BB644}" destId="{F28EA624-A694-4CF7-BD4E-C3F7FDFC2D7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489F02-BF09-4768-AF0D-38FB54B11DAB}" type="doc">
      <dgm:prSet loTypeId="urn:microsoft.com/office/officeart/2005/8/layout/funnel1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EE34D12-C91D-43DB-BA12-D0491094DC76}">
      <dgm:prSet phldrT="[Текст]" custT="1"/>
      <dgm:spPr>
        <a:xfrm>
          <a:off x="3083208" y="536647"/>
          <a:ext cx="1617740" cy="1518869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1600" b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34 754,5</a:t>
          </a:r>
        </a:p>
        <a:p>
          <a:r>
            <a:rPr lang="ru-RU" sz="1600" b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(6,3%)</a:t>
          </a:r>
        </a:p>
      </dgm:t>
    </dgm:pt>
    <dgm:pt modelId="{3C77CE5F-D88B-4E60-A4E3-96EF9278FD36}" type="parTrans" cxnId="{62B9BB92-F677-4A35-BA9D-D26431D31846}">
      <dgm:prSet/>
      <dgm:spPr/>
      <dgm:t>
        <a:bodyPr/>
        <a:lstStyle/>
        <a:p>
          <a:endParaRPr lang="ru-RU"/>
        </a:p>
      </dgm:t>
    </dgm:pt>
    <dgm:pt modelId="{D9F58196-6723-4E81-B0E9-FFD4F39B0899}" type="sibTrans" cxnId="{62B9BB92-F677-4A35-BA9D-D26431D31846}">
      <dgm:prSet/>
      <dgm:spPr/>
      <dgm:t>
        <a:bodyPr/>
        <a:lstStyle/>
        <a:p>
          <a:endParaRPr lang="ru-RU"/>
        </a:p>
      </dgm:t>
    </dgm:pt>
    <dgm:pt modelId="{47122D26-A80C-47D4-920B-101FC76753B4}">
      <dgm:prSet phldrT="[Текст]" custT="1"/>
      <dgm:spPr>
        <a:xfrm>
          <a:off x="1303193" y="665845"/>
          <a:ext cx="1549179" cy="1515376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16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254 147,5</a:t>
          </a:r>
        </a:p>
        <a:p>
          <a:r>
            <a:rPr lang="ru-RU" sz="16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(45,7%)</a:t>
          </a:r>
        </a:p>
      </dgm:t>
    </dgm:pt>
    <dgm:pt modelId="{ADAA59AB-0153-484D-AB24-3BE9896B9209}" type="parTrans" cxnId="{30DF481B-47D3-404B-880C-77EB3A5CDE0D}">
      <dgm:prSet/>
      <dgm:spPr/>
      <dgm:t>
        <a:bodyPr/>
        <a:lstStyle/>
        <a:p>
          <a:endParaRPr lang="ru-RU"/>
        </a:p>
      </dgm:t>
    </dgm:pt>
    <dgm:pt modelId="{BF0A7BF5-33CF-48E3-9FFF-E8BCFD10BE55}" type="sibTrans" cxnId="{30DF481B-47D3-404B-880C-77EB3A5CDE0D}">
      <dgm:prSet/>
      <dgm:spPr/>
      <dgm:t>
        <a:bodyPr/>
        <a:lstStyle/>
        <a:p>
          <a:endParaRPr lang="ru-RU"/>
        </a:p>
      </dgm:t>
    </dgm:pt>
    <dgm:pt modelId="{6BC9BA10-D8D0-4F6C-94EE-11636B5177A8}">
      <dgm:prSet phldrT="[Текст]" custT="1"/>
      <dgm:spPr>
        <a:xfrm>
          <a:off x="2221218" y="1918107"/>
          <a:ext cx="1644884" cy="1530250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16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266 767,8</a:t>
          </a:r>
        </a:p>
        <a:p>
          <a:r>
            <a:rPr lang="ru-RU" sz="16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(48,0%)</a:t>
          </a:r>
        </a:p>
      </dgm:t>
    </dgm:pt>
    <dgm:pt modelId="{478771D2-B071-499B-90D1-D0C6B54E7BB2}" type="parTrans" cxnId="{B6BED1E9-F38D-40E1-B253-F0489EF23ED7}">
      <dgm:prSet/>
      <dgm:spPr/>
      <dgm:t>
        <a:bodyPr/>
        <a:lstStyle/>
        <a:p>
          <a:endParaRPr lang="ru-RU"/>
        </a:p>
      </dgm:t>
    </dgm:pt>
    <dgm:pt modelId="{86C06A08-7A04-49F6-A81A-24D16D177D71}" type="sibTrans" cxnId="{B6BED1E9-F38D-40E1-B253-F0489EF23ED7}">
      <dgm:prSet/>
      <dgm:spPr/>
      <dgm:t>
        <a:bodyPr/>
        <a:lstStyle/>
        <a:p>
          <a:endParaRPr lang="ru-RU"/>
        </a:p>
      </dgm:t>
    </dgm:pt>
    <dgm:pt modelId="{69BAE91E-D0B8-4517-A24D-270BBEF22D07}">
      <dgm:prSet phldrT="[Текст]" custT="1"/>
      <dgm:spPr>
        <a:xfrm>
          <a:off x="1331756" y="4177387"/>
          <a:ext cx="3488436" cy="87210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1600">
              <a:solidFill>
                <a:srgbClr val="0070C0"/>
              </a:solidFill>
              <a:latin typeface="Calibri"/>
              <a:ea typeface="+mn-ea"/>
              <a:cs typeface="+mn-cs"/>
            </a:rPr>
            <a:t>555 669,8</a:t>
          </a:r>
        </a:p>
        <a:p>
          <a:r>
            <a:rPr lang="ru-RU" sz="1600">
              <a:solidFill>
                <a:srgbClr val="0070C0"/>
              </a:solidFill>
              <a:latin typeface="Calibri"/>
              <a:ea typeface="+mn-ea"/>
              <a:cs typeface="+mn-cs"/>
            </a:rPr>
            <a:t>(100%)</a:t>
          </a:r>
        </a:p>
      </dgm:t>
    </dgm:pt>
    <dgm:pt modelId="{E022CE77-002B-46AC-BA49-7F8BF00C0F06}" type="parTrans" cxnId="{57B8A368-2B6E-4891-83C9-327C863834F9}">
      <dgm:prSet/>
      <dgm:spPr/>
      <dgm:t>
        <a:bodyPr/>
        <a:lstStyle/>
        <a:p>
          <a:endParaRPr lang="ru-RU"/>
        </a:p>
      </dgm:t>
    </dgm:pt>
    <dgm:pt modelId="{36C3163B-647C-4A1C-B5C3-E93CE3BE99E3}" type="sibTrans" cxnId="{57B8A368-2B6E-4891-83C9-327C863834F9}">
      <dgm:prSet/>
      <dgm:spPr/>
      <dgm:t>
        <a:bodyPr/>
        <a:lstStyle/>
        <a:p>
          <a:endParaRPr lang="ru-RU"/>
        </a:p>
      </dgm:t>
    </dgm:pt>
    <dgm:pt modelId="{58C40244-F0A1-48A2-B9F2-5BC573A77DFB}" type="pres">
      <dgm:prSet presAssocID="{FB489F02-BF09-4768-AF0D-38FB54B11DA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FD2375-049F-4A3B-9180-704FB5505F6A}" type="pres">
      <dgm:prSet presAssocID="{FB489F02-BF09-4768-AF0D-38FB54B11DAB}" presName="ellipse" presStyleLbl="trBgShp" presStyleIdx="0" presStyleCnt="1" custScaleX="117625" custLinFactNeighborX="2915" custLinFactNeighborY="-8394"/>
      <dgm:spPr>
        <a:xfrm>
          <a:off x="805021" y="516898"/>
          <a:ext cx="4411018" cy="1302349"/>
        </a:xfrm>
        <a:prstGeom prst="ellipse">
          <a:avLst/>
        </a:prstGeom>
        <a:solidFill>
          <a:srgbClr val="4F81BD">
            <a:tint val="50000"/>
            <a:alpha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gm:spPr>
      <dgm:t>
        <a:bodyPr/>
        <a:lstStyle/>
        <a:p>
          <a:endParaRPr lang="ru-RU"/>
        </a:p>
      </dgm:t>
    </dgm:pt>
    <dgm:pt modelId="{AF462B5C-43F7-4584-9E92-655614CA542C}" type="pres">
      <dgm:prSet presAssocID="{FB489F02-BF09-4768-AF0D-38FB54B11DAB}" presName="arrow1" presStyleLbl="fgShp" presStyleIdx="0" presStyleCnt="1" custLinFactNeighborX="16410" custLinFactNeighborY="-4274"/>
      <dgm:spPr>
        <a:xfrm>
          <a:off x="2662912" y="3795350"/>
          <a:ext cx="726757" cy="465124"/>
        </a:xfrm>
        <a:prstGeom prst="downArrow">
          <a:avLst/>
        </a:prstGeom>
        <a:solidFill>
          <a:srgbClr val="C0504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gm:spPr>
      <dgm:t>
        <a:bodyPr/>
        <a:lstStyle/>
        <a:p>
          <a:endParaRPr lang="ru-RU"/>
        </a:p>
      </dgm:t>
    </dgm:pt>
    <dgm:pt modelId="{D163990C-60F0-4142-9122-578516DB9AFD}" type="pres">
      <dgm:prSet presAssocID="{FB489F02-BF09-4768-AF0D-38FB54B11DAB}" presName="rectangle" presStyleLbl="revTx" presStyleIdx="0" presStyleCnt="1" custLinFactNeighborX="4843" custLinFactNeighborY="-1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1969A8-45EC-4A22-82FE-7F7F46E2F3A5}" type="pres">
      <dgm:prSet presAssocID="{47122D26-A80C-47D4-920B-101FC76753B4}" presName="item1" presStyleLbl="node1" presStyleIdx="0" presStyleCnt="3" custScaleX="125740" custScaleY="116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BA7991-9560-470B-8816-83D7FEFA38B2}" type="pres">
      <dgm:prSet presAssocID="{6BC9BA10-D8D0-4F6C-94EE-11636B5177A8}" presName="item2" presStyleLbl="node1" presStyleIdx="1" presStyleCnt="3" custScaleX="118424" custScaleY="115840" custLinFactNeighborX="-2279" custLinFactNeighborY="-212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348273-A034-4AF5-B64C-C27F207DA9D8}" type="pres">
      <dgm:prSet presAssocID="{69BAE91E-D0B8-4517-A24D-270BBEF22D07}" presName="item3" presStyleLbl="node1" presStyleIdx="2" presStyleCnt="3" custScaleX="123665" custScaleY="116107" custLinFactNeighborX="34189" custLinFactNeighborY="-6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4E6674-BA59-4D1F-B187-2B0E54BEE205}" type="pres">
      <dgm:prSet presAssocID="{FB489F02-BF09-4768-AF0D-38FB54B11DAB}" presName="funnel" presStyleLbl="trAlignAcc1" presStyleIdx="0" presStyleCnt="1" custScaleX="114652" custLinFactNeighborX="2137" custLinFactNeighborY="-3053"/>
      <dgm:spPr>
        <a:xfrm>
          <a:off x="660924" y="366929"/>
          <a:ext cx="4666155" cy="3255873"/>
        </a:xfrm>
        <a:prstGeom prst="funnel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endParaRPr lang="ru-RU"/>
        </a:p>
      </dgm:t>
    </dgm:pt>
  </dgm:ptLst>
  <dgm:cxnLst>
    <dgm:cxn modelId="{57B8A368-2B6E-4891-83C9-327C863834F9}" srcId="{FB489F02-BF09-4768-AF0D-38FB54B11DAB}" destId="{69BAE91E-D0B8-4517-A24D-270BBEF22D07}" srcOrd="3" destOrd="0" parTransId="{E022CE77-002B-46AC-BA49-7F8BF00C0F06}" sibTransId="{36C3163B-647C-4A1C-B5C3-E93CE3BE99E3}"/>
    <dgm:cxn modelId="{B6EE8255-5162-47C8-9368-9461B9804DFA}" type="presOf" srcId="{FB489F02-BF09-4768-AF0D-38FB54B11DAB}" destId="{58C40244-F0A1-48A2-B9F2-5BC573A77DFB}" srcOrd="0" destOrd="0" presId="urn:microsoft.com/office/officeart/2005/8/layout/funnel1"/>
    <dgm:cxn modelId="{394EE5D0-BF9A-46DD-A3B3-0DBAFFB0CD83}" type="presOf" srcId="{BEE34D12-C91D-43DB-BA12-D0491094DC76}" destId="{94348273-A034-4AF5-B64C-C27F207DA9D8}" srcOrd="0" destOrd="0" presId="urn:microsoft.com/office/officeart/2005/8/layout/funnel1"/>
    <dgm:cxn modelId="{B6BED1E9-F38D-40E1-B253-F0489EF23ED7}" srcId="{FB489F02-BF09-4768-AF0D-38FB54B11DAB}" destId="{6BC9BA10-D8D0-4F6C-94EE-11636B5177A8}" srcOrd="2" destOrd="0" parTransId="{478771D2-B071-499B-90D1-D0C6B54E7BB2}" sibTransId="{86C06A08-7A04-49F6-A81A-24D16D177D71}"/>
    <dgm:cxn modelId="{12BBC42E-8159-4EEC-A76F-EDAA3FDCC930}" type="presOf" srcId="{69BAE91E-D0B8-4517-A24D-270BBEF22D07}" destId="{D163990C-60F0-4142-9122-578516DB9AFD}" srcOrd="0" destOrd="0" presId="urn:microsoft.com/office/officeart/2005/8/layout/funnel1"/>
    <dgm:cxn modelId="{A9CA08F5-A597-499E-A96F-F880822BA558}" type="presOf" srcId="{6BC9BA10-D8D0-4F6C-94EE-11636B5177A8}" destId="{B31969A8-45EC-4A22-82FE-7F7F46E2F3A5}" srcOrd="0" destOrd="0" presId="urn:microsoft.com/office/officeart/2005/8/layout/funnel1"/>
    <dgm:cxn modelId="{30DF481B-47D3-404B-880C-77EB3A5CDE0D}" srcId="{FB489F02-BF09-4768-AF0D-38FB54B11DAB}" destId="{47122D26-A80C-47D4-920B-101FC76753B4}" srcOrd="1" destOrd="0" parTransId="{ADAA59AB-0153-484D-AB24-3BE9896B9209}" sibTransId="{BF0A7BF5-33CF-48E3-9FFF-E8BCFD10BE55}"/>
    <dgm:cxn modelId="{62B9BB92-F677-4A35-BA9D-D26431D31846}" srcId="{FB489F02-BF09-4768-AF0D-38FB54B11DAB}" destId="{BEE34D12-C91D-43DB-BA12-D0491094DC76}" srcOrd="0" destOrd="0" parTransId="{3C77CE5F-D88B-4E60-A4E3-96EF9278FD36}" sibTransId="{D9F58196-6723-4E81-B0E9-FFD4F39B0899}"/>
    <dgm:cxn modelId="{5AF1A0A5-9B8F-47C2-8D44-D7FFD968D8AA}" type="presOf" srcId="{47122D26-A80C-47D4-920B-101FC76753B4}" destId="{55BA7991-9560-470B-8816-83D7FEFA38B2}" srcOrd="0" destOrd="0" presId="urn:microsoft.com/office/officeart/2005/8/layout/funnel1"/>
    <dgm:cxn modelId="{93E2B8BC-7C73-4588-9887-655EF1E134AF}" type="presParOf" srcId="{58C40244-F0A1-48A2-B9F2-5BC573A77DFB}" destId="{FDFD2375-049F-4A3B-9180-704FB5505F6A}" srcOrd="0" destOrd="0" presId="urn:microsoft.com/office/officeart/2005/8/layout/funnel1"/>
    <dgm:cxn modelId="{3CDE63BD-A918-4B75-91B0-3E550590ABEB}" type="presParOf" srcId="{58C40244-F0A1-48A2-B9F2-5BC573A77DFB}" destId="{AF462B5C-43F7-4584-9E92-655614CA542C}" srcOrd="1" destOrd="0" presId="urn:microsoft.com/office/officeart/2005/8/layout/funnel1"/>
    <dgm:cxn modelId="{3C1F78C7-E176-4407-AE45-EA136A15F8D4}" type="presParOf" srcId="{58C40244-F0A1-48A2-B9F2-5BC573A77DFB}" destId="{D163990C-60F0-4142-9122-578516DB9AFD}" srcOrd="2" destOrd="0" presId="urn:microsoft.com/office/officeart/2005/8/layout/funnel1"/>
    <dgm:cxn modelId="{8E2717E4-EE00-4C1C-BE5F-70E9739CB96E}" type="presParOf" srcId="{58C40244-F0A1-48A2-B9F2-5BC573A77DFB}" destId="{B31969A8-45EC-4A22-82FE-7F7F46E2F3A5}" srcOrd="3" destOrd="0" presId="urn:microsoft.com/office/officeart/2005/8/layout/funnel1"/>
    <dgm:cxn modelId="{DEC02701-59A6-4FEB-8E26-B26909C31B06}" type="presParOf" srcId="{58C40244-F0A1-48A2-B9F2-5BC573A77DFB}" destId="{55BA7991-9560-470B-8816-83D7FEFA38B2}" srcOrd="4" destOrd="0" presId="urn:microsoft.com/office/officeart/2005/8/layout/funnel1"/>
    <dgm:cxn modelId="{4F5BEAE2-0610-4478-AE55-BA7561DE463D}" type="presParOf" srcId="{58C40244-F0A1-48A2-B9F2-5BC573A77DFB}" destId="{94348273-A034-4AF5-B64C-C27F207DA9D8}" srcOrd="5" destOrd="0" presId="urn:microsoft.com/office/officeart/2005/8/layout/funnel1"/>
    <dgm:cxn modelId="{F64E005C-F2A4-4EA4-BDB8-C8A7A17CE2A6}" type="presParOf" srcId="{58C40244-F0A1-48A2-B9F2-5BC573A77DFB}" destId="{DA4E6674-BA59-4D1F-B187-2B0E54BEE205}" srcOrd="6" destOrd="0" presId="urn:microsoft.com/office/officeart/2005/8/layout/funnel1"/>
  </dgm:cxnLst>
  <dgm:bg>
    <a:solidFill>
      <a:srgbClr val="FFFF99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0.6422</cdr:x>
      <cdr:y>0.04412</cdr:y>
    </cdr:from>
    <cdr:to>
      <cdr:x>0.94557</cdr:x>
      <cdr:y>0.22059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40560" y="216024"/>
          <a:ext cx="2381137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Налоговые</a:t>
          </a:r>
          <a:r>
            <a:rPr lang="ru-RU" sz="12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и неналоговые доходы всего 288 902, в том числе: 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0.48624</cdr:x>
      <cdr:y>0.05882</cdr:y>
    </cdr:from>
    <cdr:to>
      <cdr:x>0.61468</cdr:x>
      <cdr:y>0.14377</cdr:y>
    </cdr:to>
    <cdr:sp macro="" textlink="">
      <cdr:nvSpPr>
        <cdr:cNvPr id="1024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816424" y="288032"/>
          <a:ext cx="1008112" cy="4159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0" i="0" baseline="0" dirty="0">
              <a:ln>
                <a:solidFill>
                  <a:sysClr val="windowText" lastClr="000000"/>
                </a:solidFill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1000" b="0" i="0" baseline="0" dirty="0" smtClean="0">
              <a:ln>
                <a:solidFill>
                  <a:sysClr val="windowText" lastClr="000000"/>
                </a:solidFill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тыс. рублей</a:t>
          </a:r>
          <a:endParaRPr lang="ru-RU" sz="1000" b="1" i="0" strike="noStrike" dirty="0">
            <a:ln>
              <a:solidFill>
                <a:sysClr val="windowText" lastClr="000000"/>
              </a:solidFill>
            </a:ln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200" b="0" i="0" strike="noStrike" dirty="0">
            <a:ln>
              <a:solidFill>
                <a:sysClr val="windowText" lastClr="000000"/>
              </a:solidFill>
            </a:ln>
            <a:solidFill>
              <a:srgbClr val="000000"/>
            </a:solidFill>
            <a:latin typeface="Calibri"/>
            <a:cs typeface="Calibri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0.40042</cdr:x>
      <cdr:y>0.04589</cdr:y>
    </cdr:from>
    <cdr:to>
      <cdr:x>0.40042</cdr:x>
      <cdr:y>0.06883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3657600" y="228600"/>
          <a:ext cx="0" cy="11430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3495" cy="502055"/>
          </a:xfrm>
          <a:prstGeom prst="rect">
            <a:avLst/>
          </a:prstGeom>
        </p:spPr>
        <p:txBody>
          <a:bodyPr vert="horz" lIns="91957" tIns="45979" rIns="91957" bIns="4597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9901" y="1"/>
            <a:ext cx="2983495" cy="502055"/>
          </a:xfrm>
          <a:prstGeom prst="rect">
            <a:avLst/>
          </a:prstGeom>
        </p:spPr>
        <p:txBody>
          <a:bodyPr vert="horz" lIns="91957" tIns="45979" rIns="91957" bIns="45979" rtlCol="0"/>
          <a:lstStyle>
            <a:lvl1pPr algn="r">
              <a:defRPr sz="1200"/>
            </a:lvl1pPr>
          </a:lstStyle>
          <a:p>
            <a:fld id="{48D08B99-0BE9-433F-8EA3-1B66F62BBFB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89038" y="1252538"/>
            <a:ext cx="4506912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57" tIns="45979" rIns="91957" bIns="4597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499" y="4822287"/>
            <a:ext cx="5507990" cy="3944489"/>
          </a:xfrm>
          <a:prstGeom prst="rect">
            <a:avLst/>
          </a:prstGeom>
        </p:spPr>
        <p:txBody>
          <a:bodyPr vert="horz" lIns="91957" tIns="45979" rIns="91957" bIns="4597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6660"/>
            <a:ext cx="2983495" cy="502055"/>
          </a:xfrm>
          <a:prstGeom prst="rect">
            <a:avLst/>
          </a:prstGeom>
        </p:spPr>
        <p:txBody>
          <a:bodyPr vert="horz" lIns="91957" tIns="45979" rIns="91957" bIns="4597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9901" y="9516660"/>
            <a:ext cx="2983495" cy="502055"/>
          </a:xfrm>
          <a:prstGeom prst="rect">
            <a:avLst/>
          </a:prstGeom>
        </p:spPr>
        <p:txBody>
          <a:bodyPr vert="horz" lIns="91957" tIns="45979" rIns="91957" bIns="45979" rtlCol="0" anchor="b"/>
          <a:lstStyle>
            <a:lvl1pPr algn="r">
              <a:defRPr sz="1200"/>
            </a:lvl1pPr>
          </a:lstStyle>
          <a:p>
            <a:fld id="{8994F90A-CC97-4A79-A435-014D2F97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30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410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281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252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9335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183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335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530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6023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9892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8658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056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6834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9019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0368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8901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4302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5885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7149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5531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4095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8276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737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2301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0297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2251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3595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69077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0455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17660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3373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6846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86700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098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5990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11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10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285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263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134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4F90A-CC97-4A79-A435-014D2F97B73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533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442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49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052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012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965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2207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080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939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91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61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6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128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419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62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91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44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6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71AA1C5-B143-4726-96B6-022132680EA4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C40DC12-632E-4D71-9D1E-183B57B24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4940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  <p:sldLayoutId id="2147483889" r:id="rId12"/>
    <p:sldLayoutId id="2147483890" r:id="rId13"/>
    <p:sldLayoutId id="2147483891" r:id="rId14"/>
    <p:sldLayoutId id="2147483892" r:id="rId15"/>
    <p:sldLayoutId id="2147483893" r:id="rId16"/>
    <p:sldLayoutId id="21474838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1.xml" Type="http://schemas.openxmlformats.org/officeDocument/2006/relationships/slideLayout"/><Relationship Id="rId4" Target="../media/image2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0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1.xml" Type="http://schemas.openxmlformats.org/officeDocument/2006/relationships/notesSlide"/><Relationship Id="rId1" Target="../slideLayouts/slideLayout4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2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8" Target="../media/image2.jpeg" Type="http://schemas.openxmlformats.org/officeDocument/2006/relationships/image"/><Relationship Id="rId3" Target="../diagrams/data1.xml" Type="http://schemas.openxmlformats.org/officeDocument/2006/relationships/diagramData"/><Relationship Id="rId7" Target="../diagrams/drawing1.xml" Type="http://schemas.microsoft.com/office/2007/relationships/diagramDrawing"/><Relationship Id="rId2" Target="../notesSlides/notesSlide13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diagrams/colors1.xml" Type="http://schemas.openxmlformats.org/officeDocument/2006/relationships/diagramColors"/><Relationship Id="rId5" Target="../diagrams/quickStyle1.xml" Type="http://schemas.openxmlformats.org/officeDocument/2006/relationships/diagramQuickStyle"/><Relationship Id="rId4" Target="../diagrams/layout1.xml" Type="http://schemas.openxmlformats.org/officeDocument/2006/relationships/diagramLayout"/></Relationships>
</file>

<file path=ppt/slides/_rels/slide16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4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8" Target="../media/image2.jpeg" Type="http://schemas.openxmlformats.org/officeDocument/2006/relationships/image"/><Relationship Id="rId3" Target="../diagrams/data2.xml" Type="http://schemas.openxmlformats.org/officeDocument/2006/relationships/diagramData"/><Relationship Id="rId7" Target="../diagrams/drawing2.xml" Type="http://schemas.microsoft.com/office/2007/relationships/diagramDrawing"/><Relationship Id="rId2" Target="../notesSlides/notesSlide15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diagrams/colors2.xml" Type="http://schemas.openxmlformats.org/officeDocument/2006/relationships/diagramColors"/><Relationship Id="rId5" Target="../diagrams/quickStyle2.xml" Type="http://schemas.openxmlformats.org/officeDocument/2006/relationships/diagramQuickStyle"/><Relationship Id="rId4" Target="../diagrams/layout2.xml" Type="http://schemas.openxmlformats.org/officeDocument/2006/relationships/diagramLayout"/></Relationships>
</file>

<file path=ppt/slides/_rels/slide18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6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charts/chart1.xml" Type="http://schemas.openxmlformats.org/officeDocument/2006/relationships/chart"/></Relationships>
</file>

<file path=ppt/slides/_rels/slide19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7.xml" Type="http://schemas.openxmlformats.org/officeDocument/2006/relationships/notesSlide"/><Relationship Id="rId1" Target="../slideLayouts/slideLayout4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4.xml" Type="http://schemas.openxmlformats.org/officeDocument/2006/relationships/slideLayout"/><Relationship Id="rId4" Target="../media/image3.jpeg" Type="http://schemas.openxmlformats.org/officeDocument/2006/relationships/image"/></Relationships>
</file>

<file path=ppt/slides/_rels/slide20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8.xml" Type="http://schemas.openxmlformats.org/officeDocument/2006/relationships/notesSlide"/><Relationship Id="rId1" Target="../slideLayouts/slideLayout1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9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7" Target="../media/image14.jpeg" Type="http://schemas.openxmlformats.org/officeDocument/2006/relationships/image"/><Relationship Id="rId2" Target="../notesSlides/notesSlide20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1.xml" Type="http://schemas.openxmlformats.org/officeDocument/2006/relationships/notesSlide"/><Relationship Id="rId1" Target="../slideLayouts/slideLayout1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2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3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26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4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27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5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19.pn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28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6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20.jpeg" Type="http://schemas.openxmlformats.org/officeDocument/2006/relationships/image"/></Relationships>
</file>

<file path=ppt/slides/_rels/slide29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7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4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30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8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22.jpeg" Type="http://schemas.openxmlformats.org/officeDocument/2006/relationships/image"/></Relationships>
</file>

<file path=ppt/slides/_rels/slide3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9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23.jpeg" Type="http://schemas.openxmlformats.org/officeDocument/2006/relationships/image"/></Relationships>
</file>

<file path=ppt/slides/_rels/slide3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0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3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1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charts/chart2.xml" Type="http://schemas.openxmlformats.org/officeDocument/2006/relationships/chart"/></Relationships>
</file>

<file path=ppt/slides/_rels/slide3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2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35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3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charts/chart3.xml" Type="http://schemas.openxmlformats.org/officeDocument/2006/relationships/chart"/></Relationships>
</file>

<file path=ppt/slides/_rels/slide36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4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37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5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38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6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39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7.xml" Type="http://schemas.openxmlformats.org/officeDocument/2006/relationships/notesSlide"/><Relationship Id="rId1" Target="../slideLayouts/slideLayout1.xml" Type="http://schemas.openxmlformats.org/officeDocument/2006/relationships/slideLayout"/><Relationship Id="rId4" Target="../charts/chart4.xml" Type="http://schemas.openxmlformats.org/officeDocument/2006/relationships/chart"/></Relationships>
</file>

<file path=ppt/slides/_rels/slide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4.xml" Type="http://schemas.openxmlformats.org/officeDocument/2006/relationships/slideLayout"/></Relationships>
</file>

<file path=ppt/slides/_rels/slide40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8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4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9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4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40.xml" Type="http://schemas.openxmlformats.org/officeDocument/2006/relationships/notesSlide"/><Relationship Id="rId1" Target="../slideLayouts/slideLayout2.xml" Type="http://schemas.openxmlformats.org/officeDocument/2006/relationships/slideLayout"/><Relationship Id="rId4" Target="mailto:common@ramon.gfu.vrn.ru" TargetMode="External" Type="http://schemas.openxmlformats.org/officeDocument/2006/relationships/hyperlink"/></Relationships>
</file>

<file path=ppt/slides/_rels/slide5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4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6.xml" Type="http://schemas.openxmlformats.org/officeDocument/2006/relationships/notesSlide"/><Relationship Id="rId1" Target="../slideLayouts/slideLayout4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7.xml" Type="http://schemas.openxmlformats.org/officeDocument/2006/relationships/notesSlide"/><Relationship Id="rId1" Target="../slideLayouts/slideLayout4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8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9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img.geosnet.ru.s3.amazonaws.com/uploads/place/place_cover/3508/______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1" y="0"/>
            <a:ext cx="9144000" cy="685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2204864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 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4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452124" y="5877272"/>
            <a:ext cx="67866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Рамонь 2014 год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214772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решению Совета народных депутатов «О районном бюджете на 2015 год и плановый период 2016 – 2017 годов»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104938"/>
            <a:ext cx="8418330" cy="1011222"/>
          </a:xfrm>
        </p:spPr>
        <p:txBody>
          <a:bodyPr>
            <a:noAutofit/>
          </a:bodyPr>
          <a:lstStyle/>
          <a:p>
            <a:r>
              <a:rPr lang="ru-RU" sz="16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–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r>
              <a:rPr lang="ru-RU" sz="1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63688" y="123755"/>
            <a:ext cx="6875544" cy="101122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051720" y="-52676"/>
            <a:ext cx="6192688" cy="101122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НАЛОГОВ</a:t>
            </a:r>
            <a:endParaRPr lang="ru-RU" sz="2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107504" y="19888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9" name="Group 1"/>
          <p:cNvGrpSpPr>
            <a:grpSpLocks noChangeAspect="1"/>
          </p:cNvGrpSpPr>
          <p:nvPr/>
        </p:nvGrpSpPr>
        <p:grpSpPr bwMode="auto">
          <a:xfrm>
            <a:off x="107504" y="1988840"/>
            <a:ext cx="9144000" cy="4516141"/>
            <a:chOff x="5002" y="3780"/>
            <a:chExt cx="7291" cy="3632"/>
          </a:xfrm>
        </p:grpSpPr>
        <p:sp>
          <p:nvSpPr>
            <p:cNvPr id="10" name="AutoShape 18"/>
            <p:cNvSpPr>
              <a:spLocks noChangeAspect="1" noChangeArrowheads="1" noTextEdit="1"/>
            </p:cNvSpPr>
            <p:nvPr/>
          </p:nvSpPr>
          <p:spPr bwMode="auto">
            <a:xfrm>
              <a:off x="5002" y="3780"/>
              <a:ext cx="7291" cy="3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 flipH="1">
              <a:off x="8648" y="4240"/>
              <a:ext cx="1" cy="1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>
              <a:off x="8648" y="4332"/>
              <a:ext cx="254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6187" y="4332"/>
              <a:ext cx="246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6187" y="4332"/>
              <a:ext cx="1" cy="9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11199" y="4332"/>
              <a:ext cx="1" cy="9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AutoShape 12"/>
            <p:cNvSpPr>
              <a:spLocks noChangeArrowheads="1"/>
            </p:cNvSpPr>
            <p:nvPr/>
          </p:nvSpPr>
          <p:spPr bwMode="auto">
            <a:xfrm>
              <a:off x="5184" y="4423"/>
              <a:ext cx="2279" cy="370"/>
            </a:xfrm>
            <a:prstGeom prst="flowChartTerminator">
              <a:avLst/>
            </a:prstGeom>
            <a:solidFill>
              <a:srgbClr val="FFD85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Федеральные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AutoShape 11"/>
            <p:cNvSpPr>
              <a:spLocks noChangeArrowheads="1"/>
            </p:cNvSpPr>
            <p:nvPr/>
          </p:nvSpPr>
          <p:spPr bwMode="auto">
            <a:xfrm>
              <a:off x="7554" y="4423"/>
              <a:ext cx="2279" cy="368"/>
            </a:xfrm>
            <a:prstGeom prst="flowChartTerminator">
              <a:avLst/>
            </a:prstGeom>
            <a:solidFill>
              <a:srgbClr val="FFD85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Региональные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AutoShape 10"/>
            <p:cNvSpPr>
              <a:spLocks noChangeArrowheads="1"/>
            </p:cNvSpPr>
            <p:nvPr/>
          </p:nvSpPr>
          <p:spPr bwMode="auto">
            <a:xfrm>
              <a:off x="9924" y="4423"/>
              <a:ext cx="2274" cy="369"/>
            </a:xfrm>
            <a:prstGeom prst="flowChartTerminator">
              <a:avLst/>
            </a:prstGeom>
            <a:solidFill>
              <a:srgbClr val="FFD85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Местные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AutoShape 9"/>
            <p:cNvSpPr>
              <a:spLocks noChangeArrowheads="1"/>
            </p:cNvSpPr>
            <p:nvPr/>
          </p:nvSpPr>
          <p:spPr bwMode="auto">
            <a:xfrm>
              <a:off x="5184" y="5251"/>
              <a:ext cx="2057" cy="2114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858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858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858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858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858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858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858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858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858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6858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и обязательны к уплате на всей территории Российской Федерации,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6858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например: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6858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Налог на прибыль организаций;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6858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Налог на доходы физических лиц;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6858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Акцизы.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AutoShape 8"/>
            <p:cNvSpPr>
              <a:spLocks noChangeArrowheads="1"/>
            </p:cNvSpPr>
            <p:nvPr/>
          </p:nvSpPr>
          <p:spPr bwMode="auto">
            <a:xfrm>
              <a:off x="7345" y="5275"/>
              <a:ext cx="2279" cy="2114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572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и законами субъектов Российской Федерации и обязательных к уплате на соответствующих территориях субъектов РФ,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572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например: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Налог на имущество организаций;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Транспортный налог;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Налог на игорный бизнес.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AutoShape 7"/>
            <p:cNvSpPr>
              <a:spLocks noChangeArrowheads="1"/>
            </p:cNvSpPr>
            <p:nvPr/>
          </p:nvSpPr>
          <p:spPr bwMode="auto">
            <a:xfrm>
              <a:off x="9727" y="5299"/>
              <a:ext cx="2381" cy="2113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572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образований, 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572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например: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Земельный налог;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Налог на имущество физических лиц.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57200" algn="l"/>
                </a:tabLst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554" y="3872"/>
              <a:ext cx="2279" cy="368"/>
            </a:xfrm>
            <a:prstGeom prst="flowChartTerminator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Налоги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5458" y="4883"/>
              <a:ext cx="6650" cy="2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1400" b="1" dirty="0" smtClean="0">
                  <a:solidFill>
                    <a:schemeClr val="bg1"/>
                  </a:solidFill>
                  <a:latin typeface="Alexis Lower Case Outline" charset="0"/>
                  <a:ea typeface="Times New Roman" panose="02020603050405020304" pitchFamily="18" charset="0"/>
                </a:rPr>
                <a:t>       Установлены       налоговым                кодексом         Российской             Федерации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6187" y="5067"/>
              <a:ext cx="182" cy="184"/>
            </a:xfrm>
            <a:prstGeom prst="downArrow">
              <a:avLst>
                <a:gd name="adj1" fmla="val 50000"/>
                <a:gd name="adj2" fmla="val 25275"/>
              </a:avLst>
            </a:prstGeom>
            <a:solidFill>
              <a:schemeClr val="bg1">
                <a:lumMod val="65000"/>
                <a:lumOff val="3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AutoShape 3"/>
            <p:cNvSpPr>
              <a:spLocks noChangeArrowheads="1"/>
            </p:cNvSpPr>
            <p:nvPr/>
          </p:nvSpPr>
          <p:spPr bwMode="auto">
            <a:xfrm>
              <a:off x="8417" y="5090"/>
              <a:ext cx="184" cy="184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bg1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AutoShape 2"/>
            <p:cNvSpPr>
              <a:spLocks noChangeArrowheads="1"/>
            </p:cNvSpPr>
            <p:nvPr/>
          </p:nvSpPr>
          <p:spPr bwMode="auto">
            <a:xfrm>
              <a:off x="10816" y="5125"/>
              <a:ext cx="182" cy="184"/>
            </a:xfrm>
            <a:prstGeom prst="downArrow">
              <a:avLst>
                <a:gd name="adj1" fmla="val 50000"/>
                <a:gd name="adj2" fmla="val 25275"/>
              </a:avLst>
            </a:prstGeom>
            <a:solidFill>
              <a:schemeClr val="bg1">
                <a:lumMod val="65000"/>
                <a:lumOff val="3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50331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051720" y="-52676"/>
            <a:ext cx="6192688" cy="101122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НАЛОГИ</a:t>
            </a:r>
            <a:endParaRPr lang="ru-RU" sz="2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кругленный прямоугольник 7"/>
          <p:cNvSpPr>
            <a:spLocks noChangeArrowheads="1"/>
          </p:cNvSpPr>
          <p:nvPr/>
        </p:nvSpPr>
        <p:spPr bwMode="auto">
          <a:xfrm>
            <a:off x="703882" y="960277"/>
            <a:ext cx="3543300" cy="823912"/>
          </a:xfrm>
          <a:prstGeom prst="roundRect">
            <a:avLst>
              <a:gd name="adj" fmla="val 16667"/>
            </a:avLst>
          </a:prstGeom>
          <a:solidFill>
            <a:srgbClr val="B8CCE4"/>
          </a:solidFill>
          <a:ln w="28575">
            <a:solidFill>
              <a:srgbClr val="4F81B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EEECE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Налог на имущество физических лиц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8"/>
          <p:cNvSpPr>
            <a:spLocks noChangeArrowheads="1"/>
          </p:cNvSpPr>
          <p:nvPr/>
        </p:nvSpPr>
        <p:spPr bwMode="auto">
          <a:xfrm>
            <a:off x="5204148" y="958546"/>
            <a:ext cx="3543300" cy="596975"/>
          </a:xfrm>
          <a:prstGeom prst="roundRect">
            <a:avLst>
              <a:gd name="adj" fmla="val 16667"/>
            </a:avLst>
          </a:prstGeom>
          <a:solidFill>
            <a:srgbClr val="B8CCE4"/>
          </a:solidFill>
          <a:ln w="28575">
            <a:solidFill>
              <a:srgbClr val="4F81B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Земельный налог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3"/>
          <p:cNvSpPr>
            <a:spLocks noChangeArrowheads="1"/>
          </p:cNvSpPr>
          <p:nvPr/>
        </p:nvSpPr>
        <p:spPr bwMode="auto">
          <a:xfrm>
            <a:off x="703882" y="1945588"/>
            <a:ext cx="3543300" cy="6905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>
            <a:solidFill>
              <a:srgbClr val="4F81B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Глава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32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Налогового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кодекса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Российской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Федерации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Скругленный прямоугольник 4"/>
          <p:cNvSpPr>
            <a:spLocks noChangeArrowheads="1"/>
          </p:cNvSpPr>
          <p:nvPr/>
        </p:nvSpPr>
        <p:spPr bwMode="auto">
          <a:xfrm>
            <a:off x="5204148" y="1784189"/>
            <a:ext cx="3543300" cy="564691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>
            <a:solidFill>
              <a:srgbClr val="4F81B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Глава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31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Налогового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кодекса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Российской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Федерации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273642" y="2770801"/>
            <a:ext cx="4343400" cy="296245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altLang="ru-RU" sz="1400" b="1" i="0" u="sng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Ставка налога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суммарной инвентаризационной стоимости умноженной на коэффициент дефлятор: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300 тыс. руб. –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0,1%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300 до 500 тыс. руб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.­–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свыше 0,1 до 0,3%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свы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 500 тыс. руб. –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свыше 0,3 до 2,0%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altLang="ru-RU" sz="1200" b="1" i="0" u="sng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уплаты налога освобождаются: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Герои СССР, РФ, граждане, награжденные орденом «Славы» трех степеней;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Инвалиды 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и II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инвалиды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детства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kumimoji="0" lang="en-US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гражданской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ВОВ,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боевых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операций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Афганцы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kumimoji="0" lang="en-US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Чернобыльцы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kumimoji="0" lang="en-US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Пенсионеры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kumimoji="0" lang="en-US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другие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установленные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органами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местного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самоуправления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US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4935538" y="2456409"/>
            <a:ext cx="4080520" cy="334885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altLang="ru-RU" sz="1400" b="1" i="0" u="sng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Ставка налога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кадастровой стоимости земельных участков: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Занятых жилищным фондом, сельскохозяйственного назначения или приобретенных (предоставленных) для личного подсобного хозяйства, садоводства, огородничества, животноводства или дачного хозяйства –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0,3%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отношении других земельных участков –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1,5%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altLang="ru-RU" sz="1200" b="1" i="0" u="sng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Налоговая база уменьшается на не облагаемую налогом сумму в размере 10 тыс. руб.: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Герои СССР, РФ, полные кавалеры ордена Славы;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Инвалиды 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и II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инвалиды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детства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kumimoji="0" lang="en-US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Ветераны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инвалиды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ВОВ,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боевых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kumimoji="0" lang="en-US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Чернобыльцы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kumimoji="0" lang="en-US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ликвидаторы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аварийных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ядерных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установок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ставшие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впоследствии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инвалидами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kumimoji="0" lang="en-US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другие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установленные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органами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местного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самоуправления</a:t>
            </a:r>
            <a:r>
              <a:rPr kumimoji="0" lang="en-US" altLang="ru-RU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0" lang="en-US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Поле 17"/>
          <p:cNvSpPr txBox="1">
            <a:spLocks noChangeArrowheads="1"/>
          </p:cNvSpPr>
          <p:nvPr/>
        </p:nvSpPr>
        <p:spPr bwMode="auto">
          <a:xfrm>
            <a:off x="714375" y="5910398"/>
            <a:ext cx="3657600" cy="563562"/>
          </a:xfrm>
          <a:prstGeom prst="rect">
            <a:avLst/>
          </a:pr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СРОК УПЛАТЫ 1 ОКТЯБРЯ ГОДА, СЛЕДУЮЩЕГО ЗА ОТЧЕТНЫМ ПЕРИОДОМ</a:t>
            </a:r>
            <a:endParaRPr kumimoji="0" lang="ru-RU" alt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Поле 18"/>
          <p:cNvSpPr txBox="1">
            <a:spLocks noChangeArrowheads="1"/>
          </p:cNvSpPr>
          <p:nvPr/>
        </p:nvSpPr>
        <p:spPr bwMode="auto">
          <a:xfrm>
            <a:off x="5204148" y="5946669"/>
            <a:ext cx="3732212" cy="552450"/>
          </a:xfrm>
          <a:prstGeom prst="rect">
            <a:avLst/>
          </a:pr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СРОК УПЛАТЫ 1 ОКТЯБРЯ ГОДА, СЛЕДУЮЩЕГО ЗА ОТЧЕТНЫМ ПЕРИОДОМ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-396552" y="10499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24245" y="84978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040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ле 6"/>
          <p:cNvSpPr txBox="1"/>
          <p:nvPr/>
        </p:nvSpPr>
        <p:spPr>
          <a:xfrm>
            <a:off x="395536" y="2996952"/>
            <a:ext cx="4135755" cy="2136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prstClr val="black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СТАВКА НАЛОГА</a:t>
            </a:r>
            <a:r>
              <a: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13 %</a:t>
            </a:r>
            <a:endParaRPr lang="ru-RU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 отдельных случаях:</a:t>
            </a:r>
            <a:endParaRPr lang="ru-RU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30%</a:t>
            </a:r>
            <a:r>
              <a:rPr lang="ru-RU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- в отношении доходов, получаемых физическими лицами – иностранными гражданами;</a:t>
            </a:r>
            <a:endParaRPr lang="ru-RU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35%</a:t>
            </a:r>
            <a:r>
              <a:rPr lang="ru-RU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- в отношении стоимости полученных выигрышей и призов</a:t>
            </a:r>
            <a:endParaRPr lang="ru-RU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Поле 4"/>
          <p:cNvSpPr txBox="1"/>
          <p:nvPr/>
        </p:nvSpPr>
        <p:spPr>
          <a:xfrm>
            <a:off x="4860032" y="1073276"/>
            <a:ext cx="4093210" cy="11735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prstClr val="black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соответствии со ст. 218-220 главы 23 Налогового кодекса РФ предоставляются налоговые вычеты, 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том числе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оле 7"/>
          <p:cNvSpPr txBox="1"/>
          <p:nvPr/>
        </p:nvSpPr>
        <p:spPr>
          <a:xfrm>
            <a:off x="4860032" y="2564904"/>
            <a:ext cx="4093210" cy="373007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prstClr val="black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u="sng" dirty="0">
                <a:solidFill>
                  <a:srgbClr val="365F9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Социальные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сумме, уплаченной: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обучение </a:t>
            </a: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(не более 50 тыс. рублей),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лечение, дополнительных страховых взносов на накопительную часть трудовой пенсии </a:t>
            </a: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(не более 120 тыс. рублей)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u="sng" dirty="0">
                <a:solidFill>
                  <a:srgbClr val="365F9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Стандартные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том числе на детей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70510" algn="l"/>
              </a:tabLs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1 400 – на первого ребенка;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70510" algn="l"/>
                <a:tab pos="571500" algn="l"/>
              </a:tabLs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1 400 – на второго ребенка;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180340" algn="l"/>
                <a:tab pos="270510" algn="l"/>
                <a:tab pos="571500" algn="l"/>
              </a:tabLs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3 000 – на третьего и каждого последующего ребенка</a:t>
            </a: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7200" algn="l"/>
                <a:tab pos="571500" algn="l"/>
              </a:tabLst>
            </a:pPr>
            <a:r>
              <a:rPr lang="ru-RU" sz="1200" b="1" u="sng" dirty="0">
                <a:solidFill>
                  <a:srgbClr val="365F9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Профессиональные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7200" algn="l"/>
                <a:tab pos="571500" algn="l"/>
              </a:tabLs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лиц, получающих авторские вознаграждения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u="sng" dirty="0">
                <a:solidFill>
                  <a:srgbClr val="365F9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Имущественные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том числе на приобретение жилья 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(один или несколько объектов имущества, не превышающем 2,0 млн. рублей)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7200" algn="l"/>
                <a:tab pos="571500" algn="l"/>
              </a:tabLst>
            </a:pPr>
            <a:r>
              <a:rPr lang="ru-RU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9476" y="1366908"/>
            <a:ext cx="3600400" cy="93610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Глава</a:t>
            </a:r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32 </a:t>
            </a:r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Налогового</a:t>
            </a:r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кодекса</a:t>
            </a:r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Российской</a:t>
            </a:r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Федерации</a:t>
            </a:r>
            <a:endParaRPr lang="ru-RU" altLang="ru-RU" sz="1000" dirty="0">
              <a:solidFill>
                <a:schemeClr val="bg1"/>
              </a:solidFill>
            </a:endParaRPr>
          </a:p>
        </p:txBody>
      </p:sp>
      <p:sp>
        <p:nvSpPr>
          <p:cNvPr id="11" name="Заголовок 7"/>
          <p:cNvSpPr txBox="1">
            <a:spLocks/>
          </p:cNvSpPr>
          <p:nvPr/>
        </p:nvSpPr>
        <p:spPr>
          <a:xfrm>
            <a:off x="1449256" y="18311"/>
            <a:ext cx="7371216" cy="654657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ДОХОДЫ ФИЗИЧЕСКИХ ЛИЦ</a:t>
            </a:r>
            <a:endParaRPr lang="ru-RU" sz="2600" i="1" cap="none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1835696" y="2296869"/>
            <a:ext cx="839470" cy="680085"/>
          </a:xfrm>
          <a:prstGeom prst="downArrow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900120" y="2241017"/>
            <a:ext cx="467360" cy="319405"/>
          </a:xfrm>
          <a:prstGeom prst="downArrow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1026" name="Picture 2" descr="http://bbcont.ru/uploads/images/default/raschet_i_uderzhanie_ndfl_s_zarplat_rabotnikov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416" y="5273063"/>
            <a:ext cx="1426029" cy="135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464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9636"/>
            <a:ext cx="7972452" cy="1011222"/>
          </a:xfrm>
        </p:spPr>
        <p:txBody>
          <a:bodyPr>
            <a:normAutofit/>
          </a:bodyPr>
          <a:lstStyle/>
          <a:p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</a:t>
            </a:r>
            <a:endParaRPr lang="ru-RU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1030129"/>
            <a:ext cx="80492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Безвозмездные поступления (межбюджетные трансферты)</a:t>
            </a:r>
            <a:r>
              <a:rPr lang="ru-RU" b="1" dirty="0" smtClean="0"/>
              <a:t>– </a:t>
            </a:r>
            <a:r>
              <a:rPr lang="ru-RU" b="1" dirty="0"/>
              <a:t>это передача денежных средств из одного уровня бюджета в другой.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869037" y="2072416"/>
            <a:ext cx="5128732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5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Дотации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позднелат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Dotatio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дар, пожертвование, от лат.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doto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одаряю, наделяю )- 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81913" y="3346528"/>
            <a:ext cx="49492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5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Субсидия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(от лат.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subsidium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помощь, поддержка) — денежные средства, предоставляемые на решение приоритетных задач  района при условии обязательного участия средств других уровней бюджета.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892157" y="4480371"/>
            <a:ext cx="51287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5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Субвенция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(от лат.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subvenire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приходить на помощь) — денежные средства, предоставляемые местным бюджетам на выполнение переданных полномочий государственных органов власти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35913" y="5626539"/>
            <a:ext cx="878497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5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Иные </a:t>
            </a:r>
            <a:r>
              <a:rPr lang="ru-RU" sz="1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денежные средства, предоставляемые в течение года муниципальным районам в целях компенсации выпадающих доходов и дополнительных расходов, а также на выделение грантов</a:t>
            </a:r>
          </a:p>
        </p:txBody>
      </p:sp>
      <p:pic>
        <p:nvPicPr>
          <p:cNvPr id="13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http://nord-news.ru/img/newsimages/20120402/1_ace3b4cebd9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01568"/>
            <a:ext cx="3418012" cy="327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834920" y="1716902"/>
            <a:ext cx="5128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межбюджетных трансфертов: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31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116632"/>
            <a:ext cx="7128792" cy="108012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ЗАЧИСЛЕНИЯ НАЛОГОВ ПО УРОВНЯМ БЮДЖЕТА НА ТЕРРИТОРИИ РАМОНСКОГО МУНИЦИПАЛЬНОГО  РАЙОНА</a:t>
            </a:r>
            <a:endParaRPr lang="ru-RU" sz="2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385"/>
              </p:ext>
            </p:extLst>
          </p:nvPr>
        </p:nvGraphicFramePr>
        <p:xfrm>
          <a:off x="539552" y="1628800"/>
          <a:ext cx="7848873" cy="487519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683733"/>
                <a:gridCol w="1636747"/>
                <a:gridCol w="1421313"/>
                <a:gridCol w="2107080"/>
              </a:tblGrid>
              <a:tr h="9596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 и сборы, установленные законодательством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района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</a:t>
                      </a:r>
                      <a:endParaRPr lang="ru-RU" sz="1600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сельских поселений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городского поселения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>
                    <a:solidFill>
                      <a:srgbClr val="E8F89A"/>
                    </a:solidFill>
                  </a:tcPr>
                </a:tc>
              </a:tr>
              <a:tr h="5768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доходы физических лиц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</a:tr>
              <a:tr h="528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Акцизы на нефтепродукты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</a:tr>
              <a:tr h="549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Единый налог на вмененный доход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</a:tr>
              <a:tr h="5368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Единый сельскохозяйственный доход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</a:tr>
              <a:tr h="5227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пошлина (по видам)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</a:tr>
              <a:tr h="509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</a:tr>
              <a:tr h="4968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89" marR="48889" marT="0" marB="0" anchor="ctr">
                    <a:solidFill>
                      <a:srgbClr val="E8F89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792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327554850"/>
              </p:ext>
            </p:extLst>
          </p:nvPr>
        </p:nvGraphicFramePr>
        <p:xfrm>
          <a:off x="-131445" y="1268759"/>
          <a:ext cx="9406890" cy="5048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428750" y="162869"/>
            <a:ext cx="6851104" cy="1008112"/>
          </a:xfrm>
        </p:spPr>
        <p:txBody>
          <a:bodyPr>
            <a:noAutofit/>
          </a:bodyPr>
          <a:lstStyle/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ДОХОДОВ КОНСОЛИДИРОВАННОГО БЮДЖЕТА НА 2015 ГОД</a:t>
            </a:r>
            <a:endParaRPr lang="ru-RU" sz="2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67544" y="1556792"/>
            <a:ext cx="1368152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доходов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452320" y="2204864"/>
            <a:ext cx="1584176" cy="8640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доходы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5445224"/>
            <a:ext cx="1512168" cy="10081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668344" y="5301208"/>
            <a:ext cx="1368152" cy="8640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доходы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08304" y="929185"/>
            <a:ext cx="1440160" cy="627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1691680" y="1988840"/>
            <a:ext cx="504056" cy="36004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300192" y="2924944"/>
            <a:ext cx="1512168" cy="936104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187624" y="5157192"/>
            <a:ext cx="1440160" cy="432048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292080" y="5301208"/>
            <a:ext cx="2592288" cy="14401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14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28750" y="116632"/>
            <a:ext cx="6851104" cy="1008112"/>
          </a:xfrm>
        </p:spPr>
        <p:txBody>
          <a:bodyPr>
            <a:noAutofit/>
          </a:bodyPr>
          <a:lstStyle/>
          <a:p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районного бюджета на 2015-2017 годы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543283"/>
              </p:ext>
            </p:extLst>
          </p:nvPr>
        </p:nvGraphicFramePr>
        <p:xfrm>
          <a:off x="539552" y="1412777"/>
          <a:ext cx="8064896" cy="521347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291324"/>
                <a:gridCol w="1006606"/>
                <a:gridCol w="900649"/>
                <a:gridCol w="900649"/>
                <a:gridCol w="965668"/>
              </a:tblGrid>
              <a:tr h="8776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год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</a:tr>
              <a:tr h="3563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 всего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476 254,7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555669,8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612848,0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665971,8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</a:tr>
              <a:tr h="3333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</a:tr>
              <a:tr h="4497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+ неналоговые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233 714,0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288902,0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311871,0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334903,0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</a:tr>
              <a:tr h="4461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перечисления -всего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242 540,7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266 767,8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300 977,0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331 068,8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</a:tr>
              <a:tr h="6265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перечисления из областного бюджета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217 802,2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239 911,9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265 223,8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288 910,4 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</a:tr>
              <a:tr h="6265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по передаче полномочий от поселений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22 238,5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26 035,9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34 913,2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41 298,4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</a:tr>
              <a:tr h="3814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безвозмездные перечисления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2 500,0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820,0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840,0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860,0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</a:tr>
              <a:tr h="378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всего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481 470,2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558692,2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612848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665971,8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</a:tr>
              <a:tr h="3656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-5 215,5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-3022,4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</a:tr>
              <a:tr h="3714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дефицита (%)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RU" sz="14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45" marR="52845" marT="0" marB="0" anchor="ctr">
                    <a:solidFill>
                      <a:srgbClr val="E8F89A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7524328" y="1268760"/>
            <a:ext cx="864096" cy="32464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4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63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3184248894"/>
              </p:ext>
            </p:extLst>
          </p:nvPr>
        </p:nvGraphicFramePr>
        <p:xfrm>
          <a:off x="473859" y="1314292"/>
          <a:ext cx="8424936" cy="5211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28750" y="-14259"/>
            <a:ext cx="7607746" cy="1008112"/>
          </a:xfrm>
        </p:spPr>
        <p:txBody>
          <a:bodyPr>
            <a:normAutofit/>
          </a:bodyPr>
          <a:lstStyle/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ДОХОДОВ РАЙОННОГО БЮДЖЕТА НА 2015 ГОД</a:t>
            </a:r>
            <a:endParaRPr lang="ru-RU" sz="2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591198"/>
              </p:ext>
            </p:extLst>
          </p:nvPr>
        </p:nvGraphicFramePr>
        <p:xfrm>
          <a:off x="495527" y="5013176"/>
          <a:ext cx="3672408" cy="15035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2338"/>
                <a:gridCol w="970070"/>
              </a:tblGrid>
              <a:tr h="4367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  <a:tr h="2006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239 892,6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  <a:tr h="401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межбюджетные трансферты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26 055,2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  <a:tr h="401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безвозмездные поступления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820,0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flipH="1">
            <a:off x="2555776" y="4221088"/>
            <a:ext cx="1296144" cy="792088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73859" y="1314291"/>
            <a:ext cx="1296144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доходы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1547664" y="1782343"/>
            <a:ext cx="1152128" cy="468052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7308304" y="3289175"/>
            <a:ext cx="14401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доходы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88224" y="5168352"/>
            <a:ext cx="194421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доходов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7308304" y="2924944"/>
            <a:ext cx="648072" cy="50405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652120" y="5589240"/>
            <a:ext cx="1008112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7330335" y="1500790"/>
            <a:ext cx="122413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ыс.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547664" y="51747"/>
            <a:ext cx="7128792" cy="101122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И НЕНАЛОГОВЫХ ДОХОДОВ БЮДЖЕТА РАЙОНА В 2015 ГОДУ</a:t>
            </a:r>
            <a:endParaRPr lang="ru-RU" sz="2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32117179"/>
              </p:ext>
            </p:extLst>
          </p:nvPr>
        </p:nvGraphicFramePr>
        <p:xfrm>
          <a:off x="683568" y="1484784"/>
          <a:ext cx="784887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4429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Блок-схема: альтернативный процесс 23"/>
          <p:cNvSpPr>
            <a:spLocks noChangeArrowheads="1"/>
          </p:cNvSpPr>
          <p:nvPr/>
        </p:nvSpPr>
        <p:spPr bwMode="auto">
          <a:xfrm>
            <a:off x="309563" y="3429000"/>
            <a:ext cx="1958182" cy="1314450"/>
          </a:xfrm>
          <a:prstGeom prst="flowChartAlternateProcess">
            <a:avLst/>
          </a:prstGeom>
          <a:solidFill>
            <a:srgbClr val="C44F2A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ПО ТИПАМ РАСХОДНЫХ ОБЯЗАТЕЛЬСТВ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Блок-схема: альтернативный процесс 31"/>
          <p:cNvSpPr>
            <a:spLocks noChangeArrowheads="1"/>
          </p:cNvSpPr>
          <p:nvPr/>
        </p:nvSpPr>
        <p:spPr bwMode="auto">
          <a:xfrm>
            <a:off x="2446785" y="3429000"/>
            <a:ext cx="2304256" cy="1314450"/>
          </a:xfrm>
          <a:prstGeom prst="flowChartAlternateProcess">
            <a:avLst/>
          </a:prstGeom>
          <a:solidFill>
            <a:srgbClr val="C44F2A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ПО МУНИЦИПАЛЬНЫМ ПРОГРАММАМ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Блок-схема: альтернативный процесс 32"/>
          <p:cNvSpPr>
            <a:spLocks noChangeArrowheads="1"/>
          </p:cNvSpPr>
          <p:nvPr/>
        </p:nvSpPr>
        <p:spPr bwMode="auto">
          <a:xfrm>
            <a:off x="4860032" y="3429000"/>
            <a:ext cx="1854897" cy="1314450"/>
          </a:xfrm>
          <a:prstGeom prst="flowChartAlternateProcess">
            <a:avLst/>
          </a:prstGeom>
          <a:solidFill>
            <a:srgbClr val="C44F2A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ПО ФУНКЦИЯМ ГОСУДАРСТВА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Блок-схема: альтернативный процесс 22"/>
          <p:cNvSpPr>
            <a:spLocks noChangeArrowheads="1"/>
          </p:cNvSpPr>
          <p:nvPr/>
        </p:nvSpPr>
        <p:spPr bwMode="auto">
          <a:xfrm>
            <a:off x="6804248" y="3429000"/>
            <a:ext cx="2124075" cy="1314450"/>
          </a:xfrm>
          <a:prstGeom prst="flowChartAlternateProcess">
            <a:avLst/>
          </a:prstGeom>
          <a:solidFill>
            <a:srgbClr val="C44F2A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ПО ВЕДОМСТВАМ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10881" y="1484784"/>
            <a:ext cx="2880320" cy="1152128"/>
          </a:xfrm>
          <a:prstGeom prst="roundRect">
            <a:avLst/>
          </a:prstGeom>
          <a:solidFill>
            <a:srgbClr val="C44F2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РАСХОДЫ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>
            <a:stCxn id="11" idx="2"/>
          </p:cNvCxnSpPr>
          <p:nvPr/>
        </p:nvCxnSpPr>
        <p:spPr>
          <a:xfrm>
            <a:off x="4751041" y="2636912"/>
            <a:ext cx="0" cy="216024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556666" y="2855386"/>
            <a:ext cx="6246613" cy="0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547664" y="2852936"/>
            <a:ext cx="0" cy="576064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8" idx="0"/>
          </p:cNvCxnSpPr>
          <p:nvPr/>
        </p:nvCxnSpPr>
        <p:spPr>
          <a:xfrm>
            <a:off x="3598913" y="2852936"/>
            <a:ext cx="0" cy="576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9" idx="0"/>
          </p:cNvCxnSpPr>
          <p:nvPr/>
        </p:nvCxnSpPr>
        <p:spPr>
          <a:xfrm>
            <a:off x="5787480" y="2852936"/>
            <a:ext cx="1" cy="576064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803279" y="2852936"/>
            <a:ext cx="0" cy="576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Заголовок 1"/>
          <p:cNvSpPr txBox="1">
            <a:spLocks/>
          </p:cNvSpPr>
          <p:nvPr/>
        </p:nvSpPr>
        <p:spPr>
          <a:xfrm>
            <a:off x="1547664" y="51747"/>
            <a:ext cx="7128792" cy="101122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179511" y="5423204"/>
            <a:ext cx="8748811" cy="101122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i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–это выплачиваемые из бюджета денежные средства</a:t>
            </a:r>
            <a:endParaRPr lang="ru-RU" sz="2000" i="1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881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7272808" cy="1143000"/>
          </a:xfrm>
        </p:spPr>
        <p:txBody>
          <a:bodyPr>
            <a:normAutofit/>
          </a:bodyPr>
          <a:lstStyle/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РАЙОННОМ БЮДЖЕТЕ НА 2015 ГОД И ПЛАНОВЫЙ ПЕРИОД 2016 И 2017 ГОДОВ</a:t>
            </a:r>
            <a:endParaRPr lang="ru-RU" sz="2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3"/>
          </p:nvPr>
        </p:nvSpPr>
        <p:spPr>
          <a:xfrm>
            <a:off x="2357422" y="1357298"/>
            <a:ext cx="6329378" cy="1714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	</a:t>
            </a:r>
          </a:p>
        </p:txBody>
      </p:sp>
      <p:pic>
        <p:nvPicPr>
          <p:cNvPr id="10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http://www.admoblkaluga.ru/upload/minfin/finances/open_budget/C2KnfGIu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85" y="1628800"/>
            <a:ext cx="283980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419872" y="1628800"/>
            <a:ext cx="5368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«Бюджет для граждан» познакомит Вас с положениями проекта основного финансового документа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 – решения Совета народных депутатов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 о районном бюджете на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2015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 и плановый период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2016и 2017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годов.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4208626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пенсионерам и другим категориям населения, так как районный бюджет затрагивает интересы каждого жителя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7200" algn="just"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Мы постарались в доступной и понятной для граждан форме показать основные параметры районного бюджета.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ages.myshared.ru/801694/slide_2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929185"/>
            <a:ext cx="9144000" cy="592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547664" y="-82037"/>
            <a:ext cx="7972452" cy="1011222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по основным функциям государства</a:t>
            </a:r>
            <a:endParaRPr lang="ru-RU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390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ages.myshared.ru/801694/slide_2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929185"/>
            <a:ext cx="9144000" cy="592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547664" y="-82037"/>
            <a:ext cx="7972452" cy="1011222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Ведомственная структура расходов бюджета и бюджетная классификация</a:t>
            </a:r>
            <a:endParaRPr lang="ru-RU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6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images.myshared.ru/604081/slide_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-23900"/>
            <a:ext cx="4355975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xn--e1aogju.xn--p1ai/upload/sx/275/preview/3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2852936"/>
            <a:ext cx="5292080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547664" y="0"/>
            <a:ext cx="7972452" cy="1011222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Расходные</a:t>
            </a:r>
          </a:p>
          <a:p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обязательства</a:t>
            </a:r>
            <a:endParaRPr lang="ru-RU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2" name="Picture 6" descr="http://images.myshared.ru/362560/slide_1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645024"/>
            <a:ext cx="3879431" cy="323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fedpress.ru/sites/fedpress/files/oksjumoron/news/19ef3b53c3a6af1830fed2f7018fc31c_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3085"/>
            <a:ext cx="4860032" cy="189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871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547664" y="51747"/>
            <a:ext cx="7128792" cy="101122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ЗАЩИЩЕННЫЕ СТАТЬИ</a:t>
            </a:r>
            <a:endParaRPr lang="ru-RU" sz="2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76" name="Picture 20" descr="http://open-budget.ru/images/bdg/bdg_2014_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064896" cy="514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8297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12889" y="0"/>
            <a:ext cx="7972452" cy="637468"/>
          </a:xfrm>
        </p:spPr>
        <p:txBody>
          <a:bodyPr>
            <a:normAutofit/>
          </a:bodyPr>
          <a:lstStyle/>
          <a:p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программы</a:t>
            </a:r>
            <a:endParaRPr lang="ru-RU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3"/>
          <p:cNvSpPr>
            <a:spLocks noChangeArrowheads="1"/>
          </p:cNvSpPr>
          <p:nvPr/>
        </p:nvSpPr>
        <p:spPr bwMode="auto">
          <a:xfrm>
            <a:off x="1875906" y="1384168"/>
            <a:ext cx="4981575" cy="443786"/>
          </a:xfrm>
          <a:prstGeom prst="roundRect">
            <a:avLst>
              <a:gd name="adj" fmla="val 16667"/>
            </a:avLst>
          </a:prstGeom>
          <a:solidFill>
            <a:srgbClr val="A8E7FE"/>
          </a:solidFill>
          <a:ln w="38100">
            <a:solidFill>
              <a:srgbClr val="FFFFFF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Стратегия долгосрочного развития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Воронежской области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альтернативный процесс 4"/>
          <p:cNvSpPr>
            <a:spLocks noChangeArrowheads="1"/>
          </p:cNvSpPr>
          <p:nvPr/>
        </p:nvSpPr>
        <p:spPr bwMode="auto">
          <a:xfrm>
            <a:off x="389175" y="2317290"/>
            <a:ext cx="3668007" cy="893279"/>
          </a:xfrm>
          <a:prstGeom prst="flowChartAlternateProcess">
            <a:avLst/>
          </a:prstGeom>
          <a:solidFill>
            <a:srgbClr val="CC99FF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Воронежской области «Развитие образования»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Блок-схема: альтернативный процесс 5"/>
          <p:cNvSpPr>
            <a:spLocks noChangeArrowheads="1"/>
          </p:cNvSpPr>
          <p:nvPr/>
        </p:nvSpPr>
        <p:spPr bwMode="auto">
          <a:xfrm>
            <a:off x="4611712" y="2196073"/>
            <a:ext cx="4373871" cy="952312"/>
          </a:xfrm>
          <a:prstGeom prst="flowChartAlternateProcess">
            <a:avLst/>
          </a:prstGeom>
          <a:solidFill>
            <a:srgbClr val="CC99FF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Ответственный исполнитель:  Отдел по образованию, спорту и молодежной политики администрации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Воронежской области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Блок-схема: альтернативный процесс 6"/>
          <p:cNvSpPr>
            <a:spLocks noChangeArrowheads="1"/>
          </p:cNvSpPr>
          <p:nvPr/>
        </p:nvSpPr>
        <p:spPr bwMode="auto">
          <a:xfrm>
            <a:off x="190230" y="3600933"/>
            <a:ext cx="8352929" cy="390525"/>
          </a:xfrm>
          <a:prstGeom prst="flowChartAlternateProcess">
            <a:avLst/>
          </a:prstGeom>
          <a:solidFill>
            <a:srgbClr val="8064A2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Цель: Обеспечение высокого качества образования в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Рамонском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муниципальном районе Воронежской области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Блок-схема: альтернативный процесс 7"/>
          <p:cNvSpPr>
            <a:spLocks noChangeArrowheads="1"/>
          </p:cNvSpPr>
          <p:nvPr/>
        </p:nvSpPr>
        <p:spPr bwMode="auto">
          <a:xfrm>
            <a:off x="130929" y="4084818"/>
            <a:ext cx="4200525" cy="342900"/>
          </a:xfrm>
          <a:prstGeom prst="flowChartAlternateProcess">
            <a:avLst/>
          </a:prstGeom>
          <a:solidFill>
            <a:srgbClr val="CC99FF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Основные ожидаемые результаты: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Блок-схема: альтернативный процесс 9"/>
          <p:cNvSpPr>
            <a:spLocks noChangeArrowheads="1"/>
          </p:cNvSpPr>
          <p:nvPr/>
        </p:nvSpPr>
        <p:spPr bwMode="auto">
          <a:xfrm>
            <a:off x="201630" y="4455649"/>
            <a:ext cx="4200525" cy="2247900"/>
          </a:xfrm>
          <a:prstGeom prst="flowChartAlternateProcess">
            <a:avLst/>
          </a:prstGeom>
          <a:solidFill>
            <a:srgbClr val="8064A2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Блок-схема: альтернативный процесс 11"/>
          <p:cNvSpPr>
            <a:spLocks noChangeArrowheads="1"/>
          </p:cNvSpPr>
          <p:nvPr/>
        </p:nvSpPr>
        <p:spPr bwMode="auto">
          <a:xfrm>
            <a:off x="4768030" y="4078254"/>
            <a:ext cx="3988249" cy="333375"/>
          </a:xfrm>
          <a:prstGeom prst="flowChartAlternateProcess">
            <a:avLst/>
          </a:prstGeom>
          <a:solidFill>
            <a:srgbClr val="CC99FF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Основные индикаторы: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Блок-схема: альтернативный процесс 12"/>
          <p:cNvSpPr>
            <a:spLocks noChangeArrowheads="1"/>
          </p:cNvSpPr>
          <p:nvPr/>
        </p:nvSpPr>
        <p:spPr bwMode="auto">
          <a:xfrm>
            <a:off x="4611706" y="4476667"/>
            <a:ext cx="4467225" cy="2209800"/>
          </a:xfrm>
          <a:prstGeom prst="flowChartAlternateProcess">
            <a:avLst/>
          </a:prstGeom>
          <a:solidFill>
            <a:srgbClr val="8064A2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Блок-схема: альтернативный процесс 13"/>
          <p:cNvSpPr>
            <a:spLocks noChangeArrowheads="1"/>
          </p:cNvSpPr>
          <p:nvPr/>
        </p:nvSpPr>
        <p:spPr bwMode="auto">
          <a:xfrm>
            <a:off x="389175" y="5311048"/>
            <a:ext cx="3662027" cy="714375"/>
          </a:xfrm>
          <a:prstGeom prst="flowChartAlternateProcess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0A7C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Обеспечение потребности экономики района в кадрах высокой квалификации по приоритетным направлениям модернизации и технологического развития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Блок-схема: альтернативный процесс 14"/>
          <p:cNvSpPr>
            <a:spLocks noChangeArrowheads="1"/>
          </p:cNvSpPr>
          <p:nvPr/>
        </p:nvSpPr>
        <p:spPr bwMode="auto">
          <a:xfrm>
            <a:off x="411181" y="6064321"/>
            <a:ext cx="3640022" cy="504825"/>
          </a:xfrm>
          <a:prstGeom prst="flowChartAlternateProcess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0A7C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Повышение удовлетворенности населения качеством образовательных услуг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Блок-схема: альтернативный процесс 15"/>
          <p:cNvSpPr>
            <a:spLocks noChangeArrowheads="1"/>
          </p:cNvSpPr>
          <p:nvPr/>
        </p:nvSpPr>
        <p:spPr bwMode="auto">
          <a:xfrm>
            <a:off x="4898044" y="4995126"/>
            <a:ext cx="4117591" cy="552450"/>
          </a:xfrm>
          <a:prstGeom prst="flowChartAlternateProcess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Удельный вес детей в возрасте 5-18 лет, охваченных образованием в общей численности детей в возрасте  5-18 лет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Блок-схема: альтернативный процесс 16"/>
          <p:cNvSpPr>
            <a:spLocks noChangeArrowheads="1"/>
          </p:cNvSpPr>
          <p:nvPr/>
        </p:nvSpPr>
        <p:spPr bwMode="auto">
          <a:xfrm>
            <a:off x="4850513" y="5597596"/>
            <a:ext cx="4121596" cy="971550"/>
          </a:xfrm>
          <a:prstGeom prst="flowChartAlternateProcess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Отношение среднего балла ЕГЭ (в расчете на 1 предмет) в 10% школ с лучшими результатами ЕГЭ к среднему баллу ЕГЭ (в расчете на 1 предмет) в 10% школ с худшими результатами ЕГЭ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Блок-схема: альтернативный процесс 17"/>
          <p:cNvSpPr>
            <a:spLocks noChangeArrowheads="1"/>
          </p:cNvSpPr>
          <p:nvPr/>
        </p:nvSpPr>
        <p:spPr bwMode="auto">
          <a:xfrm>
            <a:off x="4932324" y="4578734"/>
            <a:ext cx="4027161" cy="314325"/>
          </a:xfrm>
          <a:prstGeom prst="flowChartAlternateProcess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Доступность дошкольного образования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Блок-схема: альтернативный процесс 2"/>
          <p:cNvSpPr>
            <a:spLocks noChangeArrowheads="1"/>
          </p:cNvSpPr>
          <p:nvPr/>
        </p:nvSpPr>
        <p:spPr bwMode="auto">
          <a:xfrm>
            <a:off x="343862" y="4578734"/>
            <a:ext cx="3707340" cy="723900"/>
          </a:xfrm>
          <a:prstGeom prst="flowChartAlternateProcess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Обеспечение доступности качественного образования, создание условий для успешной социализации и эффективной самореализации молодежи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457200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" name="Rectangle 47"/>
          <p:cNvSpPr>
            <a:spLocks noChangeArrowheads="1"/>
          </p:cNvSpPr>
          <p:nvPr/>
        </p:nvSpPr>
        <p:spPr bwMode="auto">
          <a:xfrm>
            <a:off x="0" y="1038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V="1">
            <a:off x="1979712" y="2028684"/>
            <a:ext cx="4464496" cy="37247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979712" y="2072306"/>
            <a:ext cx="0" cy="223049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4281761" y="1848966"/>
            <a:ext cx="1" cy="165274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2097173" y="3429879"/>
            <a:ext cx="4464496" cy="0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6561669" y="3176801"/>
            <a:ext cx="0" cy="224662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068778" y="3223429"/>
            <a:ext cx="8965" cy="198580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4331454" y="3429879"/>
            <a:ext cx="0" cy="225516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Заголовок 1"/>
          <p:cNvSpPr txBox="1">
            <a:spLocks/>
          </p:cNvSpPr>
          <p:nvPr/>
        </p:nvSpPr>
        <p:spPr>
          <a:xfrm>
            <a:off x="216580" y="1686128"/>
            <a:ext cx="1768103" cy="61019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i="1" u="sng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endParaRPr lang="ru-RU" sz="1800" i="1" u="sng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>
            <a:off x="6444208" y="2028684"/>
            <a:ext cx="0" cy="167389"/>
          </a:xfrm>
          <a:prstGeom prst="line">
            <a:avLst/>
          </a:prstGeom>
          <a:ln w="28575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Поле 19"/>
          <p:cNvSpPr txBox="1">
            <a:spLocks noChangeArrowheads="1"/>
          </p:cNvSpPr>
          <p:nvPr/>
        </p:nvSpPr>
        <p:spPr bwMode="auto">
          <a:xfrm>
            <a:off x="1547664" y="545337"/>
            <a:ext cx="6440733" cy="76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– это документ определяющий:</a:t>
            </a:r>
            <a:r>
              <a:rPr kumimoji="0" lang="ru-RU" altLang="ru-RU" sz="1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политики в определенной сфере; </a:t>
            </a:r>
            <a:r>
              <a:rPr lang="ru-RU" alt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</a:t>
            </a:r>
            <a:r>
              <a:rPr lang="ru-RU" alt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alt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достижения; Примерные </a:t>
            </a:r>
            <a:r>
              <a:rPr lang="ru-RU" alt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используемых финансовых ресурсов</a:t>
            </a:r>
            <a:r>
              <a:rPr lang="ru-RU" alt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AutoNum type="arabicPeriod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383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9832" y="980728"/>
            <a:ext cx="5688632" cy="587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endParaRPr lang="ru-RU" sz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Целями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муниципальной программы </a:t>
            </a:r>
            <a:r>
              <a:rPr lang="ru-RU" sz="16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«Развитие образования </a:t>
            </a:r>
            <a:r>
              <a:rPr lang="ru-RU" sz="16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области»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являются:</a:t>
            </a:r>
          </a:p>
          <a:p>
            <a:pPr indent="450215" algn="just">
              <a:spcAft>
                <a:spcPts val="0"/>
              </a:spcAft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  формирование открытой, саморазвивающейся, информационно и технически оснащенной образовательной системы, способной в полной мере удовлетворять образовательные запросы личности и социума, обеспечивать доступность качественного образования;</a:t>
            </a:r>
          </a:p>
          <a:p>
            <a:pPr indent="450215" algn="just">
              <a:spcAft>
                <a:spcPts val="0"/>
              </a:spcAft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  развитие муниципальной системы воспитания и дополнительного образования детей и молодежи;</a:t>
            </a:r>
          </a:p>
          <a:p>
            <a:pPr indent="450215" algn="just">
              <a:spcAft>
                <a:spcPts val="0"/>
              </a:spcAft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  создание условий для успешной социализации и эффективной самореализации молодежи;</a:t>
            </a:r>
          </a:p>
          <a:p>
            <a:pPr indent="450215" algn="just">
              <a:spcAft>
                <a:spcPts val="0"/>
              </a:spcAft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обеспечение эффективного оздоровления, отдыха и занятости, развития творческого, интеллектуального потенциала и личности развития детей и молодежи;</a:t>
            </a: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 для успешной социализации и эффективной самореализации детей-сирот и детей, оставшихся без попечения родителей, а также лиц из их числа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54156" y="836712"/>
            <a:ext cx="7972452" cy="637468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«РАЗВИТИЕ ОБРАЗОВАНИЯ РАМОНСКОГО МУНИЦИПАЛЬНОГО РАЙОНА ВОРОНЕЖСКОЙ ОБЛАСТИ»</a:t>
            </a:r>
            <a:endParaRPr lang="ru-RU" sz="24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www.rostobr.ru/upload/medialibrary/f4b/tree1-268x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88" y="2149083"/>
            <a:ext cx="2552700" cy="3793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6801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54156" y="836712"/>
            <a:ext cx="7972452" cy="637468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«РАЗВИТИЕ КУЛЬТУРЫ И ТУРИЗМА В РАМОНСКОМ МУНИЦИПАЛЬНОМ РАЙОНЕ ВОРОНЕЖСКОЙ ОБЛАСТИ»</a:t>
            </a:r>
            <a:endParaRPr lang="ru-RU" sz="24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230" y="1508424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Целью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муниципальной программы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«Развитие культуры и туризма в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Рамонском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муниципальном районе Воронежской области»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 реализация стратегической роли культуры как духовно-нравственного основания развития личности и общества, а также развития личности и общества, а также развития туризма для приобщения граждан к отечественному культурному и природному наследию.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AutoShape 6" descr="data:image/jpeg;base64,/9j/4AAQSkZJRgABAQAAAQABAAD/2wCEAAkGBxQTEhUUExQVFhUXGR4bGBYYGB0aHxkhHR8aHh0dHB8cISkgHBsmHR0eIjIiJyorLi4vGx8zODMvNygtLisBCgoKDg0OGxAQGy8mICQsLy8wLSw0LCwsLi0uNCw3NSwsLy0sLCwsLC8sLCwtNCwsLCwvLDIsLCwsLDQsLCwsLP/AABEIALkBEAMBIgACEQEDEQH/xAAcAAACAwADAQAAAAAAAAAAAAAABgQFBwECAwj/xABDEAACAQIEBAQEAwYFAQcFAAABAhEAAwQSITEFBiJBE1FhcQcygZFCobEUI1JiwdFygrLh8DMVJHOSosLxJTQ1RMP/xAAaAQACAwEBAAAAAAAAAAAAAAAABAIDBQEG/8QAMREAAgECBAMGBQUBAQAAAAAAAQIAAxEEEiExIkFRE2GBkcHwBXGhsdEUMkLh8SMk/9oADAMBAAIRAxEAPwDcaKKKIQoooohCiurOBuajPxG2PxA+g1/SiSCsdhJdFVF7mG0phg49cjR+ld7PH7DNlFxZ/wAQ/vNV9ql7Xln6ara+Uy0orpbug7GY3Hl7jtXerAbym1oUUUUQhRRRRCFFFFEIUUUUQhRRRRCFFFFEIUUUUQhRRRRCFFFFEIUUUUQhRRRRCFFFFEIUUUUQnV2AEkwB3qh4vzCLaZgCZMIo0L+voux+tReZ+IZrow4YKoXPdMwco7D17x6GkfH80r4idKBEPSP4RuSSP6aeVLVa1tBNPC4QFe0caDXw5ef2jnb/AGi6me8VtpvlA2+nffuaqeLcesWl+bL6lt/oKqsRx+9ctsUBSy/y3bmkzuUX5mHeY+orx5c4bhDeVg64i738cfc2wCVBG+oJ9RWZVzP+4m3vyl4qi+3yA0H9zovHWczmW0hEh7umYedtd399vWotzitm5cfIxaFEEmc0ZpI7D2HlUz4kYc5g6w8qf3UKToB2P4SIHmDoPm0WeZeFvaQ4lN7bi26qpAVQNDqBOu8bAjyqhEF+HS/3+/pL1qbMTGjA81ugUKZVdgdx7NvH5VoHL/MiX1BJgzGsaHyP9DWC4a/rMyraj0namHhfF2sn+RtG+xAbTWRJ0pyjVZDa8lUwy11Itxcj1m8UVV8v4/xbepll0J8/I/UVaVqqwYXE86wsbQoooqU5CiiiiEKKKKIQoooohCiiiiEKKKKIQriuaK5CFFFFdhCiiiiEKKKKIQoooohCiiiiEQuI4pL2JvW1IkW4dtQEMkN26mCkkToeryrOThmd8qA3UQhsq6G4TGgBjTKASPem/EQuLxayF8RXg69wfsIYsZ2y1E5OwDkYhSFnpBW4DBGo7bjSCNjp5Vk1ibXnpadPs8MbHThPn/chcw4O/iMrYhULLbBSyrlYZgCZ1KGNgNB796PlDgd63ew5YAMC5uHqGgIiQ3voRAj2q+4hwfK6opnIoXbeDMQNAu8DtpFe+DsXXW5b8QFhAI0lZAOn6/XelxijkK6Sl8Aq2qAy3xuCS7iA2Y5lXsSCsnsR7fpVVzZzFZQjDs+65WVusMCIhsxzGfQj9K7eAbZV0Vs+aGkMRPcgfw9RO428qWOa+BjEPms+Gc1wPcJ3OWRlGwiN9ZO9V0UXPZzYSFYsVBQXtFuy3g3TbYgpPQd+ltv/ACnf60xEA2+ox1DUCYn/AHqHgeXDilv2xINuWtOwIgj8JnWCND7A9qh8LxLunhFWNwHbfamHQM113G/5jODq8QVptPImJBuMmY6IsLA1A0DSPb8/Snes45DQpfCkA5bSBmHnqsb66zttHrWj1pYY8Mw8WLVTCiiimItCio9/HW0MM6g+U6/beo7cZsgTm084MfeKiXUc5MU3OwMsKKj4fG23+V1J8gdftvUiugg7SJBG8KKKK7OQoooohCiiiiEKKKKIQoooohCiiiiEKKKKIQoooohCuDXNcMdKITJOOKP20qxktc1PSACQQvzSIBOpNej4/wDZeIG4f+hfVRm8tBB+h/Iml/jmIZrjsT1Zzr9dKs0xLYzCXflN4ZulTvAty2X8LMS5kbktpWWwutp7AUsqJm2K5T3d/hHd8GpbNSvzxgmFtXtKMyE67E+hIg5Tr33ymqjlPnY2ow+JBKjRX3Kx2YdwPPcU44vJftgo4ZTsymazSrUje0UelUoVQH268jFXlkYu8Ha67IhGmgJ/ymNvXX38ueI8IgkjUk6E6xt9dxTfh0yoB5CvO9bWJMfWq3clrjSC4izGw0lHg7Ny2hgqFytmYzK6HKRvMHeaz6ypN9PCJkvIYCDE6nzAiabeZeZFytaw4Nx9mdZhAfbc/l5+VVHDrDYfDNcuK0sCQkgMVWJmdQpJAMaidKaw6MOIy+mpUGo252EYvhjj2ONvL8yPBDSDGWAIIAkagekGtfrAPhViyeIWyWJa4zhgBvAzSY9STW/1r4YWBmH8RTLUF+nqROruACTsKSOPc1EkrbcKvdhqT6D+9efxX441m0lm2Ya6eozqFG8e5gTWc4PFeDdtkwToSsf82EUvi8TlORZfg8GMnatz2jJjbJcBrpbITA8QsSSZIECAAYOvpXiuDtpoRAO2ViP612xuNbEpat3Bk8c5gdJykMLW/wCI5Z086p+IYTEYO0l2fGsPoe7qToBBPWp7Ea/rWbUZnPCdR9Y7Tqso4joZcW79y0ZDNdtgGbZPUP8ACdwfUR7GrjlvnhgOs+Ii/MDo6jz8mHr+lJNvi6lFuhoViV32ZYkRvpI0NQBxBbeJDz0tIMba6EHyB3q7C1aobK+8sqUqdVTcXPv3efRODxaXUDoQynY171k3wt48y3jhnmG0gnZh/f8AtWs1tU3zCeexFHsny8uUKKKKnKIUUUUQhRRRRCFFFFEIUUUUQhRRRRCFFFFEIV54kwjH0P6V6VB45iPDw91/4UZvsJrh2nV3F5j37lSzYl/DRyYYqT3HlqPeqnAc2WreIWxYW49lmE3A2Rs5IHiKCCDC5hlYQcxkaCpvFr7cQJQ2QjeGWsoGyhIIClpHVmOfy2U7a1A5f4TZuWMOz2zbxFm7dDG3bLNdCG2ozKszld4Ldgj61X2KU0N9Wt/ker/Eald8oNl6TQeIcvrcCkqua5b6joGhlMkQPMjuO9I1zli/h36MSLakxMlSZ0AiYJ7VoN26FbCX8mZShtMYkiQNS09FsFdfpUW5fZjcw964qXS5yOUXJcT52UT88L0sdN6yw0eo4mrTFgdOfn47RHxi8RViLdy46HVWDDb1mvVODX79vLexD+IDJWSwAOUAMAdDO0xM96c1xL2gPG8F2ZYW1YBL3Xyg9MkCAAdO4jXse11HGSwDluXTnuMkhbSgjMqmAQZ0GuYFidYqN1HKX/q3sLADvETm4Tb4fba9cugAblg0sxDZAoXUay3cHLB9KTm7izXrdsqmWzcAdWPUW+YgEkdJXMRA+tTvirjUZiHzlcyooWJkSe+m/wB6obvHfDwLGzCsXVcuUZdFYu4UggTInyIpulSNSmH74k2PZK2Z9dPlJfwyPh8TsBtg3tGYQCfvFfS9fMXL2Otm7aNxnt4lSAVyki6UJgyNAenWfpX01ZuhlDDYgEfWmKNwxUyjHVBVCuu23y7vrMY+LF4HiKhtltoPzJP60h4fGi7dLMypbB1ZtjJ23G4Ee00z/F458fcExCge5CjT7EVEucs23AyK6WlVcp7kqASYPYnTWTPakamQVCzGaTmp2NNUH8RHPjNlcRh1uKwylUJhQQMvdBuCBoB6Co3PuLf9lV7ADFdiNWiPw/bt6VG4Tma0uHtiFSNTtE7QO39varnEYLKjnxPDL5QqjYEGFAnz0pJCA19wDKnptojaGZxwTNcdBjLCsrxDXLbIwOkiSJBB9dRr6VXcY4WLN5lRHVWJKh9WEGCZk9J7GnTE8JuPKEZtiQ2x1BIPvET60tcyWz+1CBDAKoXOXjaBP201337BilWzvcad0aoYY06igG+l7y75Ouzj7eU6goCfUAA/mIrfq+d/htb/APqdtRtmP5Ga+iK0sOb3mf8AF0COgHSFFJPH+egjm1hsrMvzOx6V9hu1K+O5qxkhs5CH8UlAYiYA9x96KmJVe+KJgnYAtpfzmvUVjuM5txdgqM5AIzDNuZJ1g6xod6YOW/iOrwuICqZADLOs949P+eVcTFI3dB8E4F11mhUV1tuGAIIIOoI712pqJwoooohCiiiiEKKKKIQoooohCqTnLFrbwrlhIJA7bn5ZncZo0q7qi50wviYZkyhiT0g7EhWIn3iPSRXCQNTCZ2Ww+aw1pYd12USXFsDsN2hvr9KU24jdvPcw9y7dwjv12VVLoIJuuWzra6i4UEgHpBLEwTNaLy/w0tgsNkRSqWhczMSCGZJGWBuXMmdOmqizirOJXE3nwz+LatlW6D4zZSCyMJgnT5falx/zLEamWrhrKWB1tcjunpwDma3d8bD4q3kV3aVaCcpMg6EgyCJjY/SrfEWrqWyHtrirOQjNoXClWLEgABmYwoVfOkTFYjC4uwngi7hjbxABZgFbpE3NBMKFMakdTKDvVXiedsRhiTbtstlmIlbqXBoTlBK5gGy9iZ38qTbDVDsPDp5xiliBbi/r56agzTcKXHXh8GLRbwSWuHKQpBUiN8yLpB86i8T4pawNty9wXL7/APUu6DNEhZA0BAMQN/Ks/b4gYi8uct4aExLMZcjUhVtrLQIk6ATUHiHH7d7D4gaFmsoAV+XPbckkSAwYrB1H4WgmK4uEqsdRYSx8SgHXz+pOsk8Ww1wh76FLhIBNm7bzDpkhlMznEsfWSKjct8Cvxbv37OayVY6sJzNIVioM5YIG3lTt8N+BLcwKX8RLO6mDsQoJC7bkxMnzFRMbi8Rhgtu+logKoYTM2y/SQBCyIggRG4kVcrOqmlpppKadI1SSx1PvWJfHeEm3jbjqCYy3LYHUZRVJAE7Z5X/LFfSHKmKNzDIxj0jy3H5GKwLil02MayIo8N0FxHYNGUKGZCdRlBGpAJy6bkGtq+Gzg4Ncs5ZGUkzmGRIaYEg71bSLZhm6TmX/AJN3ETJufR4mNx/fKwIHoAqsR+VXnJiJfs5iwZwFRhEEBZiZJzTJ1/saSOPcTY4y9dQ6tccj1BY9juIq3wmFv9N3DkC8qDxbYIBEzBK7QR2PlSVZO0E9PUpKqqpIB0se+2x/MfsPy+uU6kPrlcEgifYjTb7VE5e4PdtXnN66bmkLPbb7nSJ09qqjzlirKKbtlHDD5kJgEEggkSJ0ofmbGXUL2bCqfu0fxQY03ExSq0qijLKewrNcsRY6XuP9ltzRxhMNbLGC50VfM/2FZk+JdU8UgF7jNDka9tR9SauMRgL7Tcur4l6QWttr0axptv5eVUHFL924wLoVA0VYICjyE0xRphBGaFNFGUEHqfQd33jF8KP/AMlZ9m/0mtZ+JPHThcJ0nrukqv0Usf0j61j/AMLrkcTw3qWH/oanX43uc2HXyS4w981oT75ZpymbU2iWOpirj6ana32vM74dg8R4gvXgqWlcgs7fORv8u4+o2itEweNsXLYu2wruikqGMqO2ZANBBAkb+vnAxNi1cw6QgK3EVSRIOWNRptpXPCrKYWwwtW3csIJKsSFCqqjQGRC6+w8xWe9YMlufSLVKVQvnbaVHPfDQbdu8GZiXKO8/xHoJ8hIjTz+lKmCclGHddD6jsde9OHOfFAcOiiyzq85soPTtDaeuo9qzy3ea2xJ1Vh0sNnG2nr6VOgrtSkg4Wpabz8J+OG7bNlmzFVzKfqQR/pP1NaDWP/B1IvCCCSjkx2HQBPrIP2rYK1MObrMzH0wlY2hRRRV8ShRRRRCFFFFEIUUUUQhVPzPYZ7ahGCtnlSdswVoB9Dt9auKpuax+4LfwmfYQZI/miY9YqFQ2UwiNxfGM1vwrClGtXPDhOhSknoOwmPuPzhXVxD52S2FzdVxh3CgaaEmAANhJj6VT4nity9fyXbnhtnL2xcBXPbcjIywus7dUaZfIgXmPwt6y9y4Hm0ozymrnKQGhJzDqkz8o3JpcqRvN6lXTswy2/Hvf7RA49w6/jbpNouwcg5mtlUAyj5S0GWaTAEwRJEECi5jxlubqr4guXAitbOXJZCQcqwerUaaLAJnWac8Tzvft2Xu2xg3eSCVNwXLQaQOh8s7gZ1EegpUtcGGPHj2zatZWRcSpcky7hTdVSNF6g0ZvP6s0MxF3tbu9ZgXzG8OW3R7VpHth7lm54lnJdQEyQSroZJWRPTrE7b1aHk1XRBYZ11Iu+JlkjMATbVddRJAJ10ECag4XgK4a+rMpuZMzeF4yJeJUsyOtsHMvSFlDLfMY0ir7AYe/fsBb+IgsAVyJLLrI1nsY31qnEsUIZW0k1YA8Qjzy3xDDYfCiz4hUICAHaT7TEjX0pIxT3ruILXVu3bcsLbbq2U6ZoJKL3kgA/WouGxrLiXs3ksm+q5lfX94dDOVmyq8dWWN5+vTG8Vezma+xVbnyNIcsSQSYBJygDU+oqoIQfn6zbpPRVM6NpfY+9p341g3OXxXByzchTI30UkdukEj0WtJ+G+PycId9FJBKmdi5KoPOB0jXyrJ+IhiqXkJYrBA/jLEHqgxEAQJPnvpTbwXiQ/7IvqsDIcMNDAk3XkjvEiuAm2nf4aGJiotSqx5Ej7iJvF+YBg7z2bSJdygRcYahiJJ9RtpVn8I+Js2MuPcaXciWI11DL27AkbedUHEba3MUwZAviHKGOwOVVLAfi1J0kaqNRrN/y/yc9m4j28UmdboW6uWItv8AK/zag/SDOsrrcwTsSg3IB8v7lFSuXrlnN9T9Zp3D8OctywAi3kuT1BZuKxlTlX5QwlZ36Zrre4cqMb19bNpU6iyjMzlQDBY6hQQ2g3Ee1U+D5qw2IyLiFcXYOW4JVzmUrKjRtQTBAOu1euM5gwVhSzZnYHMPFJ6GAy6ZjI07AedZTXBsd+keFTQkc+n5v/k68Zx3hYa9iX6XuwEU65bY+XuQT8zT/NB2FY43NF57qvdbOinqQAKCNjsBJjaadOYuM3MZh2u+A14NeCIp8RUAjMW6CpIkRJIGhJpUx1jDfs5gAZgGtdJZlM3A9stpmXOmjHZSe5108JTyoSw1P0iNerdwVO3T3yjTypcsri8Pfw7s6i6JBEZZ3BnvBP2py+MF1f27CKx0yGfTM0SfTSsw5eRLQv5LkqChUz5zuRs2m3bSm74ycYtpj5OW4baJaNvNB2Lk6ajRxB86j2Z4kXumnTxas1OrVOysD78ZZci3ybb2Lg67LHQ+Rn+s/lVk+PuWbi2PCuXFYytwa7kkhjssTPtWXtzBfwt8E23tjLrba5mJEkTm2BBUxp5jUGm2x8RsI4VnZkYDUFW/9oYR9aVq4GopzKMwMgcfSqOSdB39fCWeMwLNcLFQCxjpM6bAn1jf/hqBzUqpaS0uXxHYxtsQQxPlM7/2qsx/xKsqD4QLn2IH3YafY1FTEeLbGJRWuXHBBbNIttGum8gHSfSqUwVVeNxYRijjKTuFJ2+/zMefg4gGIuqpDeHaALDUElpMHuNYn0rUOJ8St2Ez3Ggdh3PoKyf4GCL+IU7+GD/6oq25xL4jGXEL5LVgKGbylQxyzpmJMT6U4apo0SRve0XxlIVcWQToACffzMtMfzq8jw10nUKMxCwTO2p7xGwNeSc13fmVwQdRmhgftBrrwC7ba3b8HJlRjtqYOnU0nM2muvf2pe5yuYazeVm8ZWfQraU5TMdZAWGYe470gz12YBXOb3ylaGiouVFo/wDAubbd9/Cf93d7CdG/wn+lMdfPfFDctNbbNIzDw3iCRruPwkQPv9t54TiDcs2nO7IpPuRrWnhK7VFs+8qxuGRAtSnsfvJdFFFOTOhRRRRCFUfOJjDMZj/cED8yKvKqObLIfCXVOgKxPlJAmosLi0Iq8MxNrFLdRBb8VBkVmTMVKxqQdYBY9M7eU1X8R4eMPjLd63cdiri1eV2mBklWHkuUQR6g+ZNPwu0MCblxy1xWcZGRioUKAF1jeJHkQFqU9+3iLjlndfGUMVJ7TlEkRvl7diPOlTYHh2mtgqJK5ybC3v6SLi8fw5fDf9kQvduZFe4ei2SJzREnQ/KNdhO1dLnw6tYa29/AXmuMIW4rkSArqzZSoBVwVGh1EedSeLcMt4qxcw1vDK1y0jlCNHRxGzT+JgAZMH6VN4UL3hC5irb2b7DKTKl23EXMoAuSuozLIj5j35+xbobdR1ilWh/1IQacpmXA8PevWUuJaRbis5R84RZaetrYXqdRoNdokRvfcoPiDcS0+HbwVMXL/Y5FJbYbGI0I318qseGcIfC27ltFN/wmIAtsviOBG6sREbQJmNJqNy9xy5eyXcPbJKyGRGzFepiJXeCpHVsddooqM1Qm4GXl7vI0MMWqZX056xv505XXGWBatLbF1GVhcYQFA1I0BmRpG2vpSjxThy4hEwt0pbLlbihBmUZBlcKekgtprH4u5mrXinNV0LkRHUyVO4KiJ2iWA1Ej0GsVSWr9u3+8zzdVWCGJVZ7nXUSBp3iq1zAW8ppDCWRiefL8ypbhtslrakrk6haLsFGU/MonUHMNNRIqRwAMMFxFRofGwkeWr3G0nt3qBxvGvdWxfvIiMJhLYmX0CnU7gZnyzp0g71ecKZRw3iF4AADEYZNNhkKiPpnj6VfTRlU5tT6zIQ5TFfhWRhcS8p63fw3IOhk/K3YZpkd9aYrnKVxjZv3MSlsG0qt0FisHMo0MOM+p2jKN5paw7tib9pFbw08QqxTQgXWnUlQuYmAN9Y9SdexHCLKYbOADkGguQZGkrqILEjc96HBpvm6yzD00d7N1ETeXOB4nD4gs5tN4aMbLBiRfc5CG1JylgoU/KZafWuPiP+zviRcUAX3w6dOxDMzAZv5gProPSrPEZXCCYUE6A6xsBr/zSq3D4O1buM4WTcYlswzT6SRJWI0PrUC2ZixjtT4cdFU/O8ipy9fu4FcPZuLGeW6iAQAQVETMk7HTSl+3gb65ruItMqL0gQDGuoAnux3NadgMdZwwuELCwvhKo0+TVdB09QI9NKWeL33awTf6yLXiXSugBBIVRG8kgme8baUU2OUr/usobCZV1B235RKTGdbgqVUrLAejnaPRtT6VbYPja/tRx9wAvdxPVm28O4HBGu0LsfSO5qvxLWxafKhHiQIOjROvtP8ASe9S+DcPtYuwc2clSiplIHURoNdCSNJO2/Y1YCeYt1i6qzhVE9bPDruPDhFt3LnUCFCC4HGUKSdGIZs2rdAVdI0FVXEeXFsBTccK6D99adlzhxMoLfzxoIaCpDZp7U6cB4MuEvi9bzggoMrNBTry31bzGUhgT3U+ldObOI4fFYjFXLCrevkpYRiJAVV67yjuc0qD6A+9pxFibDSRq0WpaOIhpwE/s1u94d1y7urBBpayBT19J1IYnUgQvvHpZwTW7L3bN10dSodQ2XMrgFX7GTnELr8rmdKc+NcIxNzB2rNoMWT5yrQzIB8n83mAdJHrS3fsXrtxsRct+FYJDINAqyFVNN5yACYqCV86ZvpOZGtexjd8DeM5cZbsupzXLbw8g5hJYT3nf8qav2+1exfEbFwBv3pOU/iVVCkD2K/nSN8McQtzjdghcoRX1J3C22Ex2/8AjaoC3nv4l7luc9y67rGh6izaesdqXxAzJ01v4zY+F4f9QzhjoF9f6ml8IxlqzayLbKIDMLJ9ZPpp/Sq7inFhfTJYlgsFnmY8hOsneqjB83PZRjdsgoo6n+WfTXQsdo0rwwHM4xqXLeFC4e7M5Ceq4vmp7GZ018+9Z4w1VgWIv3xl+xoVwmg8dPHpInH8aS9q0TPh6t7k7fQfrW/cvf8A21n/AMNf0r5ovYS4jEXFYEHUkf1719E8Ax4HDrV3eLQgeZ2A+8U7hAEa3QfiWfGKX/np5ebfUy5xGJVPmYCoycXskgZwCdp0ms/4bjnxF7ELdNw5GgfhDAATEagEnQ5ux0qu4ha8DJcDEMWKtJJ0aIgnWAQPufKl6nxCsraAW6c5lJgqZ0LePKbADRSb8P8AjLXfEtOZygMvoCSCPbY/WnKtShWFamHHOJV6JpOUMKi8TtZrVxfNTUqgirTKZjZtqb4tXJ8MKWOujjQAH+Xv7jTaq3iXDrhvkWRcuHKpi0izliFyyyrEKREyCNoIr04nhSuLv29MwMAHZhrod5H0O49j05e4hcw2Ju3L5LKFLnQZgFEZQq6dsojSZ13pdkI4l8pOliKlK4U6GS/hzxe5ev4/xA6tmUi0wIyDM8g6TmHTM/Ya03cRwODNy9cxLnOcsA3GQKEEplCkAnUmdTJpYwPOBuNKOBfVQ15EAIJYAkgjR8ghD5QK68w4k4m2GeLZkZSBqwJ16Sfl9oG9V1Cc21pp4XDCqoLHQ9N5FtnwcQj2ScrIGKsxPhkSCSx1yRBkknca6VV37WGwtsmy7Kb10sM2y6GF6RKrB0mYynWpi4UgfvLrPbJlQoVIIiQTqW8x71a2cHZu2c624NtoDKSWE7t/i3APbqHc1FmCjXaM4hhTXtV/cNr9Io4HiObPlYPdJBCoc5AEySVkSTGgMxM1OXFWnUpfARvDZmE5DAjV2VSyzrG0676VcWeOWUZcQyLaW7h1F9yoE3VLDIUABdoJHTr8v0VsVZtXWuOpy280i2YDXGAkF5JYrGoEHzmakBmOxA6zPqY13QqecXWvK6P/ACAi2plmVd2die7aaxOgE0+cs8HnlPFRvduG7P8A4b2x/wDzP51lGPxzwbQIyzrA1aPM7kA19NcucFycATDsNWwjEg9muKX+4Zvyp0iwiEwLC4VCiw5s31kSGBBIiJ00EifQmfStVt8UDYe2t1RcuELMCAWIEkDtPoayRHtvFxJzNAOxVDp8yldf8Qb1gxTG5UhFw9x7Qdgistxt7jBdBPeSTEfrStUHMA3OXYesKTXIvGLiTradlVEcZpMoJM77CYGw9AKqMFxVS9+2WRhbfoEDVfPWczA6E+mka1Px4RHtYIguBCsznqCL8xZtwoA9u1SeVOCWhbxWIw6q1wXmCrJEWwFbIsbEhiR/lmQKpWopU++cd/XAupUaDcHnK67dN1CykIQ6xHytoZEHTYdhpIqBzJedbFy2VHUQenWdRBJkmBvHpU3EsMRevuC5VIQqNJZS3UgOiSmU5YAzTpVNf4skPZl/EEgEAwQdZJ3kTB9dt4qakg8Iva3pOV8aroQBqZA5e4abuLVNWVRefVg2iWnaTH8TKPvTFyRjLKYBC1lb7WmeUOjDMdx3EELtrse1SPhVgQxxrgaWsHcURrBuAwD/ADZVJPvStw3iQtWmMlQ8Sw0DaDQx30P/ACavqa6SnBZDVAfbv0jXiMQbq2nJIYjrnTaBPrtUPh3LGE8QF84k/MHIy+2uo9/OvHiOMHhEsYIWZ7zGkHzOn3qLyriJtszk3DmiCTA0Eba9/wAqgAwQsDNqqKb1RRZdwbbaTR14pbtlLTXRbyrqVGjGT38j20pL5quubd4Mxa2qpcnQAdeixAk7a/7zIvutwqcsXACAATlHlM+Xv51R8xY4+BcsuwJuFQEETIYHz0+ulVot2lGJoqtMsOh5/OeXKBHj3nRwSMHiWzAxlm0VE+RlvyqNj+Z7BRBhbL2rpAzuW0WI/wCkBtJG5iJgedTOSsN+74mV+W1gLy7kglyokTt8p7Daag8pcvk460MyOqFbjEmBAOx31n6eopmmlMHi5THp1qqjJTJF+k68R4VxHEtbOJ8bI+zXCDlETJWdDG0xNRuYOWTh0t3bDO6ktmOWDbKZTJKkwDMg9oraMLh7fjXP2sqF/ArfK3eSdvpSutq1ZxbXrWloux8OSQVKosbxEhiB/PGwqIxJv3feN/pFK5QCT15fKIHBOY2DG3i3uPZcZcxJZrZBkMs7idx3HtFbRhOKgcvq9p8wzZEaCJy3Y2Ov4TWCcw4Xwr7qIC5iVA7KTKj6AgfSn/D8z2cPwbAWLiNddjdui2Gyg/vbiKXbcL8+g1Mbjep1aAY5kGpHpOYTFGm606x4FYMRvty8do6YDPdTxbLaMwLrIkRJI1B7wPaYpc4irXsStx7nhooyMCYXKCSTr3MwfMAUi4jm/EG4txCiAT+6trltxtBUGW9ySfWpeHxCYrW2Yu97TGSfVCfm9t6zm+G1KPED7M0ExuFxNRlfQHa/raa78MMTbfGYjwSTbRAqE9xmk/SdB6AVp1Y18D3y4i8p0JT9CK2WmsIoVLDrEPiq5cRYdBCiiuG2pqZswr4ncStnGO9hwHQ5WHqBB9xSrwPEC9dJuHrEHRmDECQcsGSV0OUbrIqRzBwR7mMaAVtzq59zm/zlpEe1J+Etu9xESc7MAAJmT7eVWonDoZAmPvFBbtsjKyXWJ6fwOkTJNy3BEbbEmT2ALe1y5ddFfwbhEAZhfVpAkglmUEwI31gr6wgNj7xaS5JQ6EnuP1+tX13mXKqZrFy2zJmXw7sIwJIzBSDl6gTp3E761W9K4AIl1Cu9FsyG0uk4qkIgS5nQvKPcQAtpmzdLbRHkMpkjU1OxPG7+GVmtC1buPAygFyyrr+LpEA7ZPxgiRMoOE41lzBsOHUdQysVZB6MBt9K4xXE/EtM1pDbFsr+JnJzEx1QAokbbntsaiaIvtBqrvuYyNjRcD3WF25iDPVdRYtxGugCqI7CRp8qzS3d426oUQqBGXOB1keWbyqDjuK4lkC3LjlSAQJ0IO3v9ajYfBvdVioLZfL8/rUwgUSEiI2VgYBgzB2MedfVXws5vHEcGC+UXbfRcUaA6aEDyIr5htYGF/eSmYwpI8pmRvHb7Vo3w18W0lw2yYJAj0A/qZquowXWdUXlNYs28Pi8TgrigBbjKs65oJ117lY+kjXvV8S4KyMDbbaMonLrv0Ewe2kwdNJqf8Q7JOKN11IzBcx21Gm/tGtReWeNW0JS9OUtKueqNIyvp1DbWNCNooUm2YThE9MPjMRisVat4lyGdltsxXKSszBgAEk6Se8U14/ijYK6y2h4TEAIdQrQZIckEZtNGYGMx2mRT4i7ZuOEsX0Qn5FUkKSNhMZV020mftUriGDcKWZ7qwJJuOBG25WNtTv6ayMtLopcG1u6dEruFcWv2bt1nUOt0ywdmOupGQiWaAY0ntr3qM94HPdcQsmSW/KJO3ZZP3rztY2wqlheWDuGQlzvp5Nv3Bqlvr495QgJmNNNJMmSCR3kn1jtVpUXJtaE2/wCDllVwN5yIOJZj/lAKr/Wsq4Pdt23s2sSVyi5B3gFdRm03DZQRtBPatJ4Rfa1bRFEKqgAegFZVzfby4u4DJXMXCz/H1MB5a1WgFQ2gwj7icK2Mlbt2wtlSZk5rihZ+UAQpMee3avTDcDQYbD/s0A5B4ziOoOuYXtf4H6SP4T6CFPlTGYezcLs7Qw6A09JBGYE7EkHTTz7148Ve5dvXBhXIR7vhi2jQv7yACIMZLhJntO+4qCUXDdmDoNe6cVipuJb4DCYnwQxKO9zUScpmJCkxExtsKWuYrlplz7u2sg/rVvxjiF+3h9LlhxnCM9p2JVxJB1CkHpOokb0k3tatpU3JzNpryk3rVHAVjNX+FXDy3CeL3jJZ7LIJ75Lbt+ppf5axmIdc9pbZFvpLMQpPfKunqDrFaZyEi4fAJhzEupNz3ca/lp9KyO1jWsM1vIbi2tLhKmMwLL1R2y5VBO+WoMCwJAuRI5mQhl3Ee/8AtoNhw13qPdCfliQRp3FVFzjNoKCVlm2hjB+naoVzDW3wv7U3iKhlVtW4GYhiCSSDudNu1XnL+BwljEX0BUuEEoxkqIbOELa7FGjUgmJOWapzAKTY3HKaR+JcIsNfWLnEUsXMOz5Jd/xdJKkawNMwIjaf1pp4DwewRZGIsi4q4GwNROTxXv3C49QxX7x3pAv/APesatqzDFmW2LoJDN1QG7S0EA6H5a1nm/GnDY82bQY5bFs6D8IGWDrt/vV9io3PX5RXClWq3qEW13+U787cLs4lWtpEXDbyFY/drbiSP4Z1H1rDeI4Dwr1y3mnI5WR6HQ1qGC4qi9JLS0lS34J2nT5QI3qk4ryUioHGIzXHIgkAq7Me0AEAk7yalTrKnCxl2OVQFI1vz7oz/AjGvcxLLcOci2SrHcRpBP4t9zrW61jnwM4aEv4llJZVRVBIymWgmR22OlbHVmlzaI3JAvCuDXNFdnJj/wAQ+S773Dew4LENmyjcEbEA6E1neK41csPIw1uzfkZnKlS0RICttOxjsa+o4qNjOHWboi7at3B5Oob9RXELrpoZywnzCycPcm6zYlCdWsKqkE7kK/8ADO0wa9MdicLjQniN+yPaGS2QhuI1uSVBy6q6yZOxnzrd8X8NeGXN8JbU/wAkp/pIqsufB3hh2S8Pa8/9TVna9QfMevrDLMU8bDYVYsRirjaPcdTbUJ3RFPVJ7sfpUSy2FTMVF6GUg2yEI11jOdY0+aJrc1+DXDf4bx97zVNw/wAKeFr/APrZv8bs36muGr0U+YgF7587txNG6blm26g9CglCo8pElh7+ZqZh+E4vFFRh8M6IvyhQygH+IsdS3rX0xgOUsFZ/6WFsr7IKt0tKNAAPYRVbPUOwA8zJALMD4H8J8Q7C5imJPlJJ+pOprTOB8nrZWIinKKIpZqDseIyee2wifiuU1cnMoIPnrVFjPhHg7mpt5D5oxX8hp+VaZFcxXFw7DYwL35THL/wNsH5b94ehyH/2143PggCADi7zAbAgae07VtMVxFWZag/lI3HSY1Y+Cdhfme4/uY/0gVeYH4b2rQhEA9q0mKIqtqbtuZINblF3BctoqgEVR8Y+GWGxJJuKQT+JTBFP4oqQo2tYzmeYfxH4GXRJw+KQjst1CD/5ln/TXs/w4xXgLafCWGe2qIty1ejMFN0sXDqOol1M7jKYImtqrmmOIixaRnzZivhZxVxBs2lEzAuSJO5O7MfUk13wPwkxCkG8R7L/AHr6QrqUqD9qRoZ0EdJmVnlq6FEE7VnXNnK+ITEPeWzcuW2+cW/m+UqSBB3BI2O/bevpHJXj+xr5VWodDA2M+VsLxogPhmz27TsMqnLNo6DNqoI2BIBXad9ai2uJ2lS2Y8O/bDDxAMwcHNDQSIuDMYPopnSvqrF8FsXRFy1bcfzKG/UVVPyNgZlcNZU+ltR+gqztiP4zmUdZiHw3fxcd+13epragKW1LGMoYnuY7+ZFNvNGKFzG3lLBHv4VPCYkKGa012Uk6BiHBHtWj4blOwhkIB7CKoOdvhmmNClLptOgIWVzKZ7MND9RVYOc8WgOkGGloq8C45ZxJe1blL6mQGhS4EgqDOpG8fzH1pQ4txT/vRt28yGVA8NukXc2pCaqCe4HfXzqZxT4TcRtk5bKXh2Nu4uv0uZSD9668G5A4or9GGe0SCpZmtgAHfWTHuNfKrRQpUyWB8DIAGat8IsJGFe8URDeuE9EwcukiSdC2Y+VPVQeB8PGHw9qyoEW0C6eYGp+pk1OqS7XkoUUUVKEKKKKIQoooohCiiiiEKKKKIQoooohCiiiiEKKKKITiKIrmiuWEJxFEVzRRYQnEUVzRRaE4rmiiiEK4mua4oMIE1xXNFQnYVzXAoFSE5OaKKKlCFFFFE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2" name="Picture 8" descr="http://72kroshkaru.ru/sites/default/files/739365_original_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5117" y="2985752"/>
            <a:ext cx="9167773" cy="387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5041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54156" y="836712"/>
            <a:ext cx="7972452" cy="637468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«РАЗВИТИЕ СЕЛЬСКОГО ХОЗЯЙСТВА НА ТЕРРИТОРИИ РАМОНСКОГО МУНИЦИПАЛЬНОГО РАЙОНА ВОРОНЕЖСКОЙ ОБЛАСТИ»</a:t>
            </a:r>
            <a:endParaRPr lang="ru-RU" sz="24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2204864"/>
            <a:ext cx="4211960" cy="393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5000"/>
              </a:lnSpc>
              <a:spcAft>
                <a:spcPts val="0"/>
              </a:spcAft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0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Целями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муниципальной программы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сельского хозяйства на территории 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области»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являются: устойчивое развитие сельских территорий, воспроизводство и повышение эффективности использования в сельском хозяйстве земельных и других ресурсов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176" name="Picture 8" descr="https://encrypted-tbn3.gstatic.com/images?q=tbn:ANd9GcT5h6mzPhQ_LK8E2Fz4aZ6-pVpjy0QoPxgSHCk8xxFlrZCunYX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431376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0" descr="data:image/jpeg;base64,/9j/4AAQSkZJRgABAQAAAQABAAD/2wCEAAkGBhQSEBUUEhQVFRUVFh0YFxYWFRYWFRkYFRgWGBUYFhcYHCYeFxkjGRcVIC8gJycpLCwsGCAxNTAqNSYrLCoBCQoKDgwOGg8PGikcHCQsLCksKSktLCwsLCkpLCwpLCwpLCkqLC0sLCwsKSwsLCwsLCwpLCwsKSwsLCwpLCwpKf/AABEIAOUA3AMBIgACEQEDEQH/xAAcAAEAAgIDAQAAAAAAAAAAAAAABgcFCAEDBAL/xABKEAACAQMCAwUEBgUJBgYDAAABAgMABBESIQUGMQcTQVFhIjJxgQgUQlKRoSNicoKxJDNDkqKywdHwFSVTY3OzVHSDo8LxFzQ1/8QAGQEBAQEBAQEAAAAAAAAAAAAAAAECAwQF/8QAIxEBAQACAgICAgMBAAAAAAAAAAECEQMhEjEEQRORUYHwMv/aAAwDAQACEQMRAD8AvGlKUClKUClKUClKUClKUClKUClKUClKUCvmSQKCzEAAZJJwABuSSegrog4lE8kkSSI0kWnvEDAsmsEpqHVcgEjNVn9ITmF4LCOCMkfWXIcj7kYDFfmxT5AjxoPfzJ25cPgjkEEn1iZQdCor92W6DMhAXT4kgnbpVGcT5+4lLL3z3c6Ft1CSvGoHhoRSAB8vjmsdYXHs4EIdMgNtlsnx9f8A6rJXnDw2o6csRtn8Bjy3oiQcP7cuKRSRtK6TIMZQxxrrA6+2gyG9fPwPSpXwb6R4y4u7Uj7ncHJ+DiQj+sPwqqIbR43jX3wQTjGAMb7N8aLZLLrY5jYMQ2DkZA+W3jQbM8ldpVpxMMISySJ70UulXwejLgkOvwO3iBkZrHmHiMnDOJ3klu7mRJkfBYlZVudD9zKDs2CzhT7yjTg7VTxiATVn2idvVfvem9TPhFwzWcjyOxdsancmR2CjTHjO/sqowPh8K4c+XjjLP5j3fC4vycll9av+/bZngnF0uraK4j9yVA4z1Gobg+oOQfUGvdUF7FZCeERqQRoklQA7kASsQM+OMkfKp1Xd47NXRSlKIUpSgUpSgUpSgUpSgUpSgUpSgUpSgV13M4RGc9FUsfgoya7K+ZIwwIIyCMEeYPWgo/sy48U4lHLKSBxCNldjsDclzMgJPicyIo/ZHlUO535iluuL3AuWOiCSSOKM50IEfQML01EDJPj8AMZh+GCJ5rO496Jiikv3bBF/mJeu/s6GDD+INRvnK0vLidRIhnkjiBZ44gZWTUVRpzHnWdguvrjGa83Dyd3DL3H0fl/HkxnNh/zZP6unl4faoCXjZiD4Z9n8Mede7P8Ar4VGRC8MmidZIsYYxsrKd8FcqdwMYPSs/wAvcu3F9I8kDLFHqSPvJdfdmWVlRI10o3tHVnpgDqRkV6nzdOq8vwqkqQdJAYZwcHY49a844xHkqyldyDkDGehzjzqRcT7MxGmr68r3gmeI2ywyPK0iE/zYXLkFcMGKgaWByOlT7sk5Fs4zMLkGW8KDvIbmDQY42PVUfIkDMN5ASNgNs7tmlHxWjSuyRAuNsE+HtADc9Bk49anUsUMFsiu/duq4Y9WzgYIydI88YJ6bed63VjDZQlbaxLBicpapDGQQDhiWdMHyIJIqDcPu+FW8uq6s3gkJzrvkeQ565WaQunXyIrz8vFeSzvUe743y58eXU3lfvZ2adofD7XhsEMk5EmXZgIZ3wZJHfBYRkEhSATk9KszhXGoLlNdvLHKnnGwYD0OOh9DUTm7WuGqQqSd6R0WBHkIzttoXH51iLq/s7mfvxw/iMMo6XUFtLFJvtlu73f4MrA9MGu7xW7WhSoXNzXPZITdKtzGpAEsRSKdi3uq1vIVV5D/y23PRB0rO2HMBlQP9Vukz4SRojfNS+R86DL0pSgUpSgUpSgUpSgUpSgUpSgUpSgUpXk4rxJLeCSaQ4SJGdvgoJOPXaghvafwS0mEZkcx3ZBWDuozLNKvVozCu8ked85GknOpcnNLWHELmy4ihmTu7q1SNUifP6XHsCPK5wXjlJDZwNPWrc4VxT6nbi9ulaW/4iQUiRdUgQjVFBENtMaIVLE4GTuc1CO2Yzm3tJ5o1SQySDYiUAaVKKzlR+tsBjIJGaTGW7q3ky14b6Tq7u4Ll4P8Aa/DY4xKQkU5kiuItR6RtLHgxknpn2Sc71M7jlqBrU2qoIoiMBYgI9BBDKyaR7LhgGB8wDVP8iT/WOA8ShlGESAyqD0RtEjAr5e3Er1dPCLkyW8Tnq8aMfiygn+Nb5MfHLTM7a3dqM01txciaTv2SKMCXQsTshGct3excZI1elWDy/wAfea2tLiQlprW+jt+8O7PDdaY2Vj4n9Ip+ManrWQ7V+zw3csN3GjO0amOVUVXkMe7I6IzKHZWLezkEhtumD2cr8vBvq8MUc4t7eb6zLNcRNA804UrEkcbgMFXZiSMewoySSa6eWP4vG+99Gu034zwj6xGEMs0QzkmCQxOcZ9ksBnG/hiojxjkK9QFrDiM+c5MN4wuIW6bamUso+R+VT6lcFVSnNHFrEH6zwiKRACWktWCrgdWIGrHnuB8qkcXH+Jz7RcNS32/nLudcD/0oQXP4is/zTb95Y3KYzqt5V/GNhX3y7emazt5T1khjc/F0Vj/Gg8XB+WCkguLqT6xc4IDldMcQbqtvHuIwRsWyWbxONqz1KUClKUClKwvGOKSd6ttb6RIyd5JKw1LDHnSraftSO2oKpIHsOT7ulgzWaVDbjlJJDlr3iQcn31umj/CNAI1HoEFfP1674dhriQ3ln9qbQBcwD78gTaeIeLABhucHFDaaUr4hmV1DIQysAVYEEEEZBBGxBHjX3QKUpQKUpQKUpQKiHaJD9YS2svC7uFEgHXuIQZpfhnQi/vVnuOcxW9nH3l1MkSeBY7k+SqPac+gBNVpdczrfyGeO6ETMphgjija5uUgYgyuI4tWmeUqg32RVA65om2W5cQ33Fbq6/ooT9Vtz9kLHnv2X9p9s+W3hXPNXAG4xaSd2QsMJ12uwzPLGCDISQcQneNcdcl9xpr3cE5flkgS2ETWdii40MwN3ODuRIUJECMSdWCXbJ3SsvzNxtbWEQwLquJUKW0EYGSQuAcbBIk2LMcAD1wKu9EiB8B4WbnhsdrZQTxw3RV7q5n7sZiONSx6GOtmVdIwAACc4JNWZecZtrYATTQwgDAEkiJsOnvEVEeC8h3DQQxXl06xRRrGttaM0EWEUL+klH6WUnqTlRnwrP8P5FsYcd3aQAj7RjV3PxdwWJ9SalyuV3WtEXP3DmOBfWpPl38Y/i1ZuGZXUMpDKdwVIIPwI2NYri9paRQNJPFAIkGW1RIRjYAY07nJGABudhVfcH4aZrpmsLW44VJo7xZPZNrKurAjuLcezGxxnSPaA38qmzVq2qVgeU+ZDdLJHMgiubdu7niB1AMRlHQ9TG6+0p+I8K++b+Z0sLVpnGpshYox70kre5GoG+SfwAJqo+24wkyXapn9AWic+GruUkOPgJAPiDXXyKf8Addl/5WH/ALSVg+HcNkseDXMkx1XDxz3M+OneujMVHXZQFX92pLyzaGKytoz1SCNT8VjUH+FBk6UpQKUpQKrPj5kmaaOCQxzX1+LYSKfajgtYQZivqNM5+MlWYarrgcXe31i36t9e/u3U6rAfnHIcfA0HquOz1LKLvuGiRZo1y0bSyOtyoHtJIGJAkIzpcAYYjw2qQ8v8RSeBXQ6o5EDr8GG4P+I8Dms1Vc8BiuIOJ3FtAyGzjkMhJBLK9wveG3XGANLt3md8K4HjsSsjwu8j4XcPazSpFayKZrVpHVETB/lFuGYgYUsrqPuuR9mu6XtSstWmEzXJ3/8A1reWYbeTKuk/Ims9c2Mc4AmjSQA5AdFcDYjIDA4ODivdHEAAAAABgAbD5Ciol/8AkuMbvZcRRfF2s30j1OCW/Ks1wXmq1u8/V5kdh1TJWRf2o2w6/MVlQKxPGuVba6wZYwXXdZVJSZD4FJUwy/jQZelQz63e8Ox32u/tf+KiD63EPORF2nQfeXDdSQalHDOKxXMSywSLJG3RkII+HoR4g7jxoPXSlKDzzcPjdw7xozAYDMqlgDuQCRkDPhXeBXNKD4llCqWY4CgknyA3Jqs7Ka/eFOIW0UTz3jlmEuT3VoqsbWJMMMA4DMRk6pM4PhYXG7Qy200a+9JE6DfG7oyjfw3NYfka7EnDrbAwUiWJ08UkiURyIw8CHUjFZyaxZHgXEXmgSSWF4HI9qOQqWUjrupIIPh0OOoFZBXrgCvnOPxqD6kQHYgHpsRnociuR6dK+Q1YnmLmu3sUDTv7TfzcSDVNI33Y4xuxyR6DxIqow9zdLBx0uSEjbhrPOegAgmGh3+CtIM+WfKu3gPB2u514jdqQcfySBukETdJGX/juNz90EL1FR6fhM0ssRulxccRnUSQ51CGxtczGEnxydAc9CZcVZ9aRG+0JS3Dpox1l7uEf+vNHFj+3UkAqOc0HXPYwffuhKw/Uto3lB+HeiH8RUkoFKUoFfLuACScAbknoAOpNYvmTmFbSJW0mSSRxHDEpAaSRs6VydlGASWOwAJ9DEszXExR1F7OuC8ZYx8NtSQCquMEzyYIIDBm3B/Rgigy3GOOfWo2jgbTbFT313nShQe+lux94kZBlHsICSCWGBzyZEJpZb1U0RSIkFsMY/k8GrDgeCu7sVH3VQ+Ndz8l/WCDfym4AIIgVe6tQRjGYgSZcfrsw9BUlVcDA2AojG8y8bWztJrhsHukLAE41N0Rc+Gpyq/OoTwPm/h9pCFlvoGk1F5XVw5eWQ6pWwmerEgDwGB4VhvpG8fKW0Fqp/nnMj7/ZiwFBHkWbPxjqgKDb3gfPdhcvoguoXc+6mrS5/ZV8E/IVJK0gV8dK2Q7D+fHvbd7e4YvNb4w7HLPE2wLH7TKRgnxBXxyaKs+lKhPab2kJwuAaQHuJc91GTsAOsj430g+HidvAkBJeN8cgtYjJcSpEg8WOMnyUdWPoMmqH5p7WYBcGXhUUlvKT7cwKokw/5tvpKv44Y4bfrVd8d5iuLyUy3MjSOfM7AeSr0VfQV4QNqC8OXvpFDAW+tyD4yQHI+cTnb5MfhU+4V2rcMuMBbuNCfsy5hPwzIAD8ia1RFNVButBco4yjKw81IYfiK7M1pKshHTb4bV9GUnqT+NBulNfRr70iL8WUfxNQLmS8tbaV7m04ja20z+1LDI6yQTkDGpokbWkmw9tNzjcGtZTXBoNk+We1Oe8Vmi4bPKEJUyQyJ3JYfdaUIemDjqMjNdN3xrit5LJbxvFwyZRmOGVe9lmTG7rNgx4BwCEBI8fCuz6PyY4U3/mHx/Ui/xqeca4DHdIokyGRtcciHTJG46MjeB8PIjY1NLtTFtFcyyvb3t5epNHs8RudCFT0de7A7yM+fyqZcjQ2FpZyXwjWJAzr9ZkfvJJEjJTWpOSoZwwCAnOB54r18b5JubjAl+oXWnZJbi2bvVB/6baT8NhXu4P2fIkkct3IbmSLHcpoWK2gwMDubdPZUj7xydh0rnMLLu3bvnzTLCYzGS/dn27eUbaWZ3vrlDHJKuiCFvehtwcqGHhJIcO3wQbaalFKiHaB2j2/DIvbIedl/Rwg+0fJn+4mfE9fDNdXneiGbveMsBgi1tNLekl1IGx6Hu7dT8GFSiq37C9clhLcysXlubl3dz1OkKo+QIbbwzVkUClKUFfc28SCX08w0yGwsSUU7hJ7p206vLKxID+q/rUx4Fwlba3SJdyoy7Hq8jHVJI36zOWY/Gqz5anVOHG7u1V4+IXjm617hIpWeGPJzsquEHoGOMYqQcX4XcWFu09hcyyCFdZtbh+/ieJQSVjcjvEIXJB1HwHSgnlKx/AONJd2sVxF7kqBgPEZ6qfUHIPqKyFBrT9IG8L8X0+EcCKPmXc/36rTNTrtukzxy59BEP/ZjP+NQWgAVbv0cbQm+uJPsrBpPxeRCP7hqoxWzXYZyubThokcYkuiJT5hMYiB/dy379BOeNcXjtbeSeU4SJC7eeB4DzJOAB5kVqJzVzJJf3clxL1c7L4Ig2RF9APxOT41dP0iuP6LSC1U7zOXfB+xFjAPoXZT+5Wv4NBzXOa+aZoOzNcGvjNC1B2Y/GuGNdeaZoOc0zXGa4oNq+xu3VeDWxXB162JHmZG6+oAAPwqbVrd2OdpgsZDb3B/k0rZDf8Jzgav2DtnyxnzzsgrZ6UHNcE1zVU9vfOD21tHbREq1xqMhGx7tcDT+8Tv6KR40Hk7Q+3VINcHD8SSjYznBiU+Pdj+kYeZ9n9qqG4hxCSeVpZnaSRzlnY5Yn1NdDNmuBQbWdjFvo4Ja/rB2P70shH5YqbVHOzmILwiyA/8ADRn+sgY/makdApSlBD25be3EsSRLc2Uzuxg9kSRd6S0ipqISWIsS2CVZSdtWwEYtOVja+1aXV/bBc4guYZZ7UDchG0rhU8MhsjrnNWvSgrXs8kmhVo7ZY5bcOS1v3v6S2d/abuZMFJ7dsl0JKn2jvkEVZEbZAJBBI6HGR6HBIryJwWBZu/WJFlwQZAoDkNgkMR7wyAd/GvbQasdtw/35c/CL/sRVBKsLt3g08alP344m/sBf/jVfUHZbkal1e7kavhnf8q3WspUaNWjwUZQUI6aSAVx6YxWktXh2D9onTh9w3mbdifm0X8SvzHkKgwn0ipieJxL4LbL/AGpJc/wFVXV5fSO5fJFvdqMhcwyHHTJ1Rk+mdY+Y86o2qOKUpQKUpQKUpQKUpQfSGtvuz2N14VZiUkv9XTOeuCoKg/BcD5VrV2Ycri/4nDC/82MySDzSPfT8GOlf3q21AoOap36RPLrSW8V2m4hyknmFkYaG+Grb94VcVVh9ILivd8LEQ6zzKp/ZjzIf7SpQa2UFKUG43I0Wnhdkvlaw/wDaSs5WO5dj02duPKCMfgi1kaBSlKBSlKBSlcE0GtP0gSP9r7HfuI9Xocv/AIafxqtKsHnHly84g0vFETvIppGKou8ixRnu4yU8RpUdM9CcVX5FAr0cPvWhlSVCQ0bB1I8CpyPzFeapN2fcnPxK9SFQRGPbmfwWMEav3j7o9T5A0G0/EOGxX9mY5lzHPGMjxAYBgR5MpwQfMCtW+e+QJ+GTlJBqiY/o5gPZceR+6/mv4ZG9bbxoAABsAMAeg6V1XthHMjRyosiMMMrqGUj1B2NBpKaVf3OX0fIpAZOHv3T9e6kJaI+ituyfPUPhVH8a4FPaTGG5jaORfst4jwKkbMvqCRQeCua4pQc0rilBzSlKCf8AYZIRxqDH2lkU/DunP8VFbRVSfYN2fyxO19cxsmU0wK2zHX78hXqBp2GeuonyNXZQKrztv5Ve84dqiGqS3bvAo6smkiQAeJAw37pHjVh11ynwoNIa+4YizBVGSxAA8ydh+dbEc49kdldyNKmq3dtyYgNDN4koRjPwxn51E7XslS14jYBZzKz3QJUxhRogBllPvHwRR+9V0nlF/WkGiNEHRVC/1QB/hXbSlRSlKUClKUCsHz1dmLhl44OCttLg+RKMF/Mis5UZ7RxnhsyeMpjiUeJMssaAAePU0HHLnCRDbwQ/8KJE+aIAT82yax/NPZdY3oLywhJTkmWIiNz+1tpfw3YGpPZpuarrte5ncTW1lCHJDC6uO6zrEEJ1Y2/ZZsfqL50SMZafR8tNft3M7LnoBGp6dNWD/CrM5Z5Wt7GPu7WMIpOSerMRnd2O7H+HhivLw3iSyIrKwZG9pWHQqcYI9CCKzEM+etSkr2g1zXSr/nXYGor6rE8x8q219EYrmJZF8D0ZT95GG6n4fPNZalUa882fR+uIiWsn7+ProYhZl9PBX+IwfSqy4lwKa3YpNG8bD7LqVP4Gt06893YRyrpkRHXydQw/BgRQaT6D5V6bPhUkrBY0ZmOwVQST8ANzW28nIHD2OTZW2f8Aoxj+ArKWPCYYRiKKOMeSIqf3QKDX7lj6P93Ph7p1tkP2ca5j+6DpX5nPpVuctdlPD7LDRwB5F/pZf0j5HiM+yp/ZAqYYrmg4Armvl3ABJIAAySdgAOpNchqAxrxXc3h4/wCf+jXdPLgfw+NYuSXJ3pGbXVcMMH4fnv8A51B+HcUMvMsKqMpDDKpbGQJGUO4B8wvdA/E+dZvmzmBbS3aQjU3uxoN2kkbZFUeJJH4ZrHcs8tmzu+GRyHMzx3k07ddU0gttfyAwoP6vrWqzj3drPpSlZdClKUClKUCoRx/iCycYghfJW2gNwF8DNMxhiZv2EEpHq4qb1XPN2IuN275H8ptmjx+tBIJEOfUO4/dqxL6TU3Ijhkl3IVS/kcKpbH4VAeznh/fK/EZjquL4ls9RHGDhIk9AFXPwHlXp7ReatMKcOtiDd3arGPuxJIMM7nwJUNgdep8N83wLhy21tDChyIkCA+J0gAk+RJyfnXHkuunfhx32jFzG3DJSw3sXck7Em2Zjk7D+gJ/qk+XSU2fEAQCpBU4IIOxyPA+IxWSlgVwehB6g9CPEEVDrnlOW0JewI0E5NpISI89SYH37knywVPkOtaxz+qznxb7x/ScQ3AYDfw/Ou0MQf86g3B+bUeQxPrgmUbwzDRJv4p4SL6qTUpi4hnH+vM71rTjv+WTScfCu1Xrwd+CPLavvG223w+FGnuzXNeATsPHIP+Y8q+1uz4j86bHsrpupGVGKLrYAkLnTqPgMnpXwLqvvvabHi4LzDFdIWjO6krIjbPG46pIv2WH/ANVk6rXnqF7C6TituCYzpjvoh9qI7LKB99dhn9nwLVYNndB0DKdSsAykdCrDKkfI1Rge0G7ItkgXOq7nitgfJZWzL/7SyfjUhdwowNgPyFRbneTTdcMc+4L3SfIM8Eyx/wBo1mbi4/An/WaJbp8XNxn5V4Z7kLkkj2RnJ2AA65P512PJhSSfifTHn5YqEdzLxqUwQlk4ejYnuAcGcrjMMB8Vz1bp+Qbfpz7tfHJ/+9OJfW2BNpaErbA9JJujTYPgvgfA6fEGpfdvjjlpq6GzuAh827y3Lf2BWF5RsjY3t1YISYYjHLBqOSI7jOUz1IWRWxnfBNZvnhTHFHfIuXsn70jbLQlSl0g9e6JYesa1j7bnXSW0rrgnDqrKcqwDAjoQRkEfKuyjRSlKBSlKBULvLVZeO4dQyxWSH9l3nkKHIPXCN8j61NKhHLd4rSXl+3827uwYb/oLZe6Qj0bRI4/6lErEcVu45uMSzOUSDh0WguSADPKuqQk/qRYXfoc1zw+Xicyi+gRHt3OI7R8RTNCPdmWQ7CRySQjbadO+azPLXI9pLawz3NtDJPKPrDvJGrNruCZSGJHtBS+kA5wFqZ4rHhLd11nJZjJOkO4LzGtwzqqywzQlRLDKml0LjK56hgRuCCazCy5G4/yqH2HHVt7O4upF1z3FxNiLq7zd80MECjrkLHGmPAKa9vD+VuKQRqUvIZ2KgvHcxt7Lndwk0R1adROAVOBtXPwv07fkk1v2y3G+Xre7j7u4jWQdRke0px1Rhup9QRUSuOW7+z3srhbiIf0F2fbAHgk4wen3sAetZqLi93HdQwXkMCd8khjeKZ5MvEEJUhkXTlWYjr7przX3Ahc8VSG4kma2e3MqwB9MLSQuiuJAoy6kSo2nONjnI2q47l0zn43Hftg+FdpimFZLmCe2RydMxRpbZjkj2ZVGOufDHrUo4fzdbzD9FcQuT4LIpPj4Zz5eFTNbdQgQKoQDSFAAXSBgDHTGNsVEuZuzrhkkMsklpChVGYui90RpUnUTHjOMZ3ru8viyCX+en+sGu43YOT6VU3Z/y3a3FpG8fEbi3m0ASLHcqAHGcgxyDPQg+W5xUg4Bylezd+E4tKDDO0WTBDKCAqOrZJ3ysinrU6TtOfrQrlLzf54/HpUXbkDiWf8A+vt62MOf79fTdn3ED14u4/Zs4R/8qaXVZvjad7bTRNgq8Tofgykf4/lWO7J+Id5wq0znUsWk/uMyr+SisXL2QzSZ73i162RgBSEGfUAkEelc9nF4LTTw+5HdXUUeNB6SIGYiWFujqRk7bjDZAxQ7jOdpcQbh02Tho1M0bZwVkg/SIR81x8CawJ7T7ZlQQiS5ndQ3cW6GRgWAyrH3VwTgknbyrq5wkmvOMW3D2RltW9uZtwJURTIyAj7GQitjfLgbbVYnDeDwW66YIY4lO5EaKgJ8yFAyavo1tC4eTrniGG4ke4gzkWUL5LY6fWZh737CYHTep3bWyxoqRqqIowqqAqgDoABsBXbSosmkCvJe545KX6TW0DIfSKSVZAPPBdCR+sPOpRxRka2l1Ed2Y2DeWkqQ2fLbNfHMvLSXkYBYxyxnVDMoBeNiMHY7MhGzIdmHkQCIVwa/nvLW+sZk7q4SKWEsue6clXRXQnpv9k76SvgaqXaTdmOv/Y9lrJJ7hev3fsf2NNSesHyTxFJ+HW0key9yq4+6yAI6n1VlI+VZyo0UpSgUpSgj/N/ESI1to20y3OVBHvJEMd9IPIhWCr+s6+ANYzmaxWDgt0igIv1ZkAHRVKaAPkpxVPydp8x4pNeN7UDHu1jO36GNjo0n7LdSfMuamPMva7Y3XC7mNWkWWSEqiNG2dR6DUuVA9SRVZXBGgAAAwBsB6DpX1XxETpGeuBn4+NfdRpjV5bthcfWBbxd+f6Xu17zcYJ1YyCRtnqRWSpSgxPMfL63cajUY5InEkMqgFo5FyAcHZlIJUqeoJ6bEeXgnLsqT9/cypJIsZijEcbRxqjsrOSGdyXYom+cALgeJMgpU0u7rRUf5+4ZNc8NuYbb+dkjKqMhdQJGtcnYFl1LvtvvUgpVRpvxHh7RuqTAxSqcOsilGAHTUGHy2yDVrfR8knFzcqoP1UxjLY9nvVYBNJ6bqZM48FXPhV3S2yt7yq2OmQDj4Zr7AoOaUpQKhnPC9zdWdyOjSG2k28JQWgJ+EqaQf+c3nUzqOdoceeGzN4xaJh8YJElH9zHzoV5rg541a+X1K4I+Pe2oO/wAMVLKh3EjoltLo9IJmhcjwiuVEYJ8gJhBnyGTUxq1IUpSopUJs5DHxq8j+zJHBcD4lWt3I+PdR/hU2qn+eudY7Hj36VWKPZxozLuyESyuG0/aG++N/j0olSxJBwy+OdrO+l2P2YbthvnySbA+Dj9appULv+ZuGXtlIktzA0TJhwZArDxyFPtBh1G2ciuOyvmj63aNG0neSWr90ZCCGkj6wykHcFl2Od8qaKmtKUoFKUoKn5h+j/DKzta3DwBsnuigkjBPUKchlXONsnH5VEOA9iF8Z0W4jiSISLrk71WJjVst3arvlgMb4671sPSgUpSgUpSgUpSgUpSgUpSgUpSgVGu0a60cMnH2pVEKjxLTssQA9fbz8qktU79IqecQ2oVT3AdmdhnAlGBECR7vsmTHTJ9QKCw+H2yTwSRyLqRwyMPAh9iM/jvX1yxxNj3ltMSZ7YhWY9ZY2GYZ/31BDeTq46YqnOV+2eW2jVLiMXCEDDg6JRj722lyD44UmpFYdp8N3xSzeGKSNiWgkLlPbjl9xfZJ92UIw+LedVmdRb1KUqNFVt2tdlrcS0T2zKtxGugq+yyJnUo1fZYEtjbB1YOMVZNKDVq55B4jCNMtlOTjGY074b+OqIsKsXsK5YvbZ55LiJ4YnjVAsg0u7oxKtoO4AVmGTjOoY8auClApSlApSlApSlApSlApSlApSlApSlApSlApSlArqurVJEZJFV0YYZWAZSD1BB2IpSgoPtB7KEsQZYJyY2JxE8eortnHeBhkeWRnzJr77I+Qu+uUuXm2iYSd2I8amX3Br1bANpPTfHhSlBf1KUoFKUoFKUoFKUo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0" name="Picture 12" descr="http://i020.radikal.ru/0810/10/55455084731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298780"/>
            <a:ext cx="1181788" cy="112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3552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00078" y="1268760"/>
            <a:ext cx="7972452" cy="637468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 «ФОРМИРОВАНИЕ </a:t>
            </a:r>
          </a:p>
          <a:p>
            <a:r>
              <a:rPr lang="ru-RU" sz="24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ЭФФЕКТИВНОЕ УПРАВЛЕНИЕ МУНИЦИПАЛЬНОЙ СОБСТВЕННОСТЬЮ РАМОНСКОГО МУНИЦИПАЛЬНОГО РАЙОНА ВОРОНЕЖСКОЙ ОБЛАСТИ»</a:t>
            </a:r>
            <a:endParaRPr lang="ru-RU" sz="24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188465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Целью муниципальной программы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«Формирование и эффективное управление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муниципальной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собственностью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муниципального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района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Воронежской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области»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  формирование и эффективное управление муниципальной собственностью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области, организация и управление муниципальным заказом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области.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194" name="Picture 2" descr="http://strojka-doma.ru/wp-content/uploads/2012/08/%D0%9A%D0%B0%D0%BA-%D0%BE%D1%84%D0%BE%D1%80%D0%BC%D0%B8%D1%82%D1%8C-%D0%B7%D0%B5%D0%BC%D0%B5%D0%BB%D1%8C%D0%BD%D1%8B%D0%B9-%D1%83%D1%87%D0%B0%D1%81%D1%82%D0%BE%D0%BA-%D0%B2-%D1%81%D0%BE%D0%B1%D1%81%D1%82%D0%B2%D0%B5%D0%BD%D0%BD%D0%BE%D1%81%D1%82%D1%8C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40005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3570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28750" y="1268760"/>
            <a:ext cx="7972452" cy="637468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«УПРАВЛЕНИЕ МУНИЦИПАЛЬНЫМИ  ФИНАНСАМИ, СОЗДАНИЕ УСЛОВИЙ ДЛЯ ЭФФЕКТИВНОГО И ОТВЕТСТВЕННОГО УПРАВЛЕНИЯ МУНИЦИПАЛЬНЫМИ ФИНАНСАМИ, ПОВЫШЕНИЕ УСТОЙЧИВОСТИ БЮДЖЕТОВ ПОСЕЛЕНИЙ РАМОНСКОГО МУНИЦИПАЛЬНОГО РАЙОНА  ВОРОНЕЖСКОЙ ОБЛАСТИ»</a:t>
            </a:r>
            <a:endParaRPr lang="ru-RU" sz="20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1914158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Целью реализации муниципальной программы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бюджетов поселений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является обеспечение финансовой стабильности и эффективное управление муниципальными финансами и муниципальным долгом муниципального района, создание равных условий при исполнении расходных обязательств поселений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области. </a:t>
            </a:r>
            <a:endParaRPr lang="ru-RU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218" name="Picture 2" descr="http://semya-budget.ru/wp-content/uploads/2013/07/08_01_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34" y="2245803"/>
            <a:ext cx="428625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146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"/>
          </p:nvPr>
        </p:nvSpPr>
        <p:spPr>
          <a:xfrm>
            <a:off x="3563888" y="1484784"/>
            <a:ext cx="5294392" cy="4968552"/>
          </a:xfrm>
        </p:spPr>
        <p:txBody>
          <a:bodyPr>
            <a:noAutofit/>
          </a:bodyPr>
          <a:lstStyle/>
          <a:p>
            <a:pPr lvl="0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опубликование в средствах массовой информации утвержденных бюджетов и отчетов об их исполнении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иных сведений о бюджетах;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Обязательная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открытость для общества и средств массовой информации проектов бюджетов, обеспечение доступа к информации на едином портале бюджетной системы Российской Федерации в сети «Интернет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бюджетной классификации Российской Федерации, а также обеспечение сопоставимости показателей бюджета отчетного, текущего и очередного финансового года.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pic>
        <p:nvPicPr>
          <p:cNvPr id="8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data:image/jpeg;base64,/9j/4AAQSkZJRgABAQAAAQABAAD/2wCEAAkGBxQSERQUEhMVFRUXFBgYGBcWFBUYGhgZGBUYHBcYFxoYHSggGBolHBYYIzEiJSkrLi4wGR8zODMtNygtLisBCgoKDg0OGxAQGywmICUsLywsMDQvLC8sLDQsLCwsLCwsLC8sLCwvLC8sLCwsLywsLCwsLCwsLCwsLCwsLCwsLP/AABEIAO4A1AMBEQACEQEDEQH/xAAbAAEAAwEBAQEAAAAAAAAAAAAABAUGAwIHAf/EAEIQAAIBAgMFBAYHBQgDAQAAAAECAAMRBBIhBTFBUWEGInGBEzJCkaGxI1JicpLB0QcUgrLwJDNDU6Kz0uEVwvFE/8QAGwEBAAIDAQEAAAAAAAAAAAAAAAMEAQIFBgf/xAA9EQACAQIDBAoBAwMDAgcBAAAAAQIDEQQhMQUSQVETImFxgZGhsdHwwTJC4RRS8QYjM2JyJEOCkrLC0hX/2gAMAwEAAhEDEQA/APuMAQBAEAQBAEA8lwCBfU7vL/7MOSTsD1MgQBAEAQBAEAAwBAEAQBAEAQBAEAQBAEAQBAEAQBAEAQCl7WBhRDqbFHU+RupB6d4TmbWp72Hvyaf4/JpNtK6K7B7TdlurkN9U6g+Gbd4fGeep47EU/wBFR90s/V5+F/E3Ut5FvsvanpGyOLML7tL23ix3H9DO9s/aX9RJ06itJeT593cC0nWBGx+Pp0Fz1XCLcC55ncPhNJ1I01eTsjWUlFXZCXtNhD/+il5sB85GsVRf7l5mnT0/7kWVCsrqHRgysAVZSCCDuII3iTJ3zRImmro447FhBa/eO7oOLHoJR2hjVhoZfqeUV+X2LibJFd2X2j6VHU70Y/hYkr7tR5SPZeI6Wlut5x9uHx4EcJXuXc6ZuIAgCAIAgCAIAgCAIAgCAIAgCAIB+EwDliKK1aZU6q6205EbxNJwjUg4vRow1dGQp7Nq0mylGPJlBII56bvAzx2K2diKUrKLa4NfxoawTRY5PRvTr1fo1QkOzaCzKVBblqRqdJb2bhsTCtGpWg1FXzbXK2a1JJJPO50rdr8OPUz1eqIbeTNYHyvOvW2thqTte77CHpo8MzL9qNqnFGnZSiJc5SQczErZtN1gGH8U4uP2pHERUIqy/giqz3lYpKiTlJlSUTV7C7W0qNCnSem90QLcZSDbzuJ6SjtelGCjJPJdnyWqeIjGKTP2ntVKwchwztwOhA46HW1tPOcKrVnUnKtU1eS5Jfcu277SzGpGStFnvswxXFW4MjA+WoPw+M6Wxaj6drmvaxpHKRtJ6glEAQBAEAQBAEAQBAEAQBAEAQBAEAru0VfJhazDf6Mgfebur8SJDiJ7lKUuSZrN2iyt7PbcDUkLbrWJ+qw3gj6vEcgR5cTB7TVJqjX0/bL8Pu4PlrzeYPejvLxLvGY1KVJqrt3FQuSNdAL6W39Lb56BySV3oHJJXZhMUamJYVcR4pR3pSHDTc1S29jxuBYTwu0trzxM3GDtBevaaKm5daXly/k5VEnMTEkcWwzFSwU5RvNtPfJoxlbetkRODeZCqJN0yGSI1RJKmQyiR3WSJkWad0bTsBiRUd85vVVe71UnVvEGw8+s7exqdNTlL93Ls4nQw9Xf11NxPQlo8VaoUXY2/Pw5yKrWp0Y71R2QOWBxQqpnXdmYfhYj8pjD1lWpqa0d/R2MJ3JEmMiAIAgCAIAgCAIAgCAIAgCAUHbV/wCzhfrVUH4bv/6Tn7UlbDS8PdGlTQx+wK2Q2J7raEfIjqP1E8zVjGXVkRUZWJ+16hVqVAtZKlZCy+yct6gIvuuyr431kbxFejQqUb9W3lpp2EtS29FPi18/gmVUnATLUkVO23ZKLMm/hLmGSlUSloVquUbmfq4wtjMNRzZslOo7a8WpOFHQan3TqKk4Yec5K17Jd10RXd0ny9y4qJOemaSREwSqiVC+q+kbyu5uRyMnk96cUuS9jeyUZOWh5xeDZSQVOhIvY2NjvHSbXtqU50mm1Y7dm8QaWLosOLhD4P3dfffynQ2fV3MRF83bzyMULxqI+g7U2qVbJT9bibX1tuUcT18udurtHakqU+hoq8uL5dluL9u06hRbTxJCkZiWI7zb/IH+uk89KbnLfnJylz4Lu/jLkYqSsrIveyQ/sqeL/wC409bsxWwsfH3ZrT/SXEvm4gCAIAgCAIAgCAIAgCAIAgGf7ap9DTY7lrpc8gwZPm4nO2rFvCytws/U0nw7zFYJbbxPL1GRQRG7WYg58Kt9LVSL7xbJYX5C5tNqPWpy7LfnLuNcWrxRe7H2l6RQrnvjj9b/ALnExFDce9HT2LGGxHSLdlr7kvEUQQQdxkVOo4tSi80WJRuUuL2e7YsYh2zn0Qp3tY2GaxPAnvzs4nas8VTUZ6r1KzpveudqqTnpmskVvaLAOadIUczBw5cLdsjK+pNt1wy2v1nfo4eEqcKtNXdrNLN3XPkRVU8lwKNMLiV09LXXp6SoPzk7dW1tx+TNekl2+pruwnZ+rVqCvXq1mpoe6rVahDsOYJ1UH3nTgZcwGE35dJONraZcSWnvSzZoTSK1axbfnYL4N3ifMMPjOJtOao4icW827+D+28CxTi3dsrauHaq2WmCx+A6seAkOEoVMRK1NN9vBd7NJq5sMMqUKSIWHdUDXebbzbmTPa71LDUkpSSSVrt2NkuCP3B4wVGe25SF65rXN/IrGHxMa6coaLIcbEqWAIAgCAIAgCAIAgCAU2K2x6GsadTL3u9TYnKGHFb2tmB0tppl33nOxWOlhp2lC6elrX8nb38DF1ezZ1qbXt/hnza35SjL/AFDQWThO/cv/ANEm4yNU28/CkvnUP/CaP/UMP2034tL5Nd1ldtHar1qb02VMri3tXHIg8wbEeEilt3fTi6WT/wCr+DVxurGewylTZrX58G6i/wAt/wA5yZO6vEjirMjdsMIWp0qoGtN9SOAe2vvVffM4Wqt6UHxXsZrR6tyPgAWAK7xvUbx1XmPiPjI5xzsVFDjEv8FtG4s/4v1/Wc2pQs7xL1KvdWkS3SQpk7RFq05KmQyRHN1N1JBG4g2MnhNxd4uzI3daE/B9pK1M976ReTaHyb9bzt4XbVenlU6y9fP5MdI1qXz9pKbUg1O7VCcopkd4HmwHsjnuO689A9p4foel3siWm4y+5kCntFlBCgXJuzN33Ynibd1dwFhcAACcert2SX+zDxfHwXybSd2exWqMt2dsvPNkX/TYShPG46ur77S/9qXjr6tmUkirx208oIpb+L2sf4Rw8Tr4SCMI7283vS5v8X935IiqVsrRND2VphMKGY2zFnJJ4X3k/dAM9hs2G5ho345+f8GKeUTpsrbAxFR8nqLcAnexGW56DvCbUcbCtVdOOiV+/Ph2GYy3s0W0umwgCAIAgCAIAgCAU3arZX7xQOUXqJ3k6818xp425SpjMP01JxWuqNKkd5GCwmNqU7BHIUi4HskfdOl+E8q22rehBGUo6MusNtO/rhD90MD8O7IrQTzS8Lr+CxGo3qSKgov6pdD1AYfA3kcuh4XXqvk3yZHxez2y5ks/MLqfHKdfEW0+W6ipZwafv5amkoPUrsXVBXKwGouDqAeaPb1luCL7xabU10dRTtdcnn5cjRzys/veeKOzcgV0u1NgCD7S9GA4jmNNOEt47Zs1HpaHWi8+1GKcLO/AkYvHgLd0V9N+5vxDf53nJpzc+rNX9/P5uSVWlnYg4HtFRaoKal1dr2VhcGyliAy9Ad4E2rYB7rmtER0660Rb+nB36TnbjRPvpnhwDumVdGrsyNUSSpkUokWoWTvJ6wH4hxU9D+knptXtLT7mR3cXdGlwlJTTR/WDKGA3L3hcZjx0toOustTpxp2urvyj4vj3LxZbirq5xx2Kdt5XTcBlsPDlNZVqk9beFvQ1kynrZmIUasxAHiTYfEySlCVSSitXkV5Z5Fr2ox9guFpHuUwqn7TBRp4KCviT9nXubSxO7bDw0Sz/AAvk3m+CPXZx/QrTPA1DfwIUH3b/ACE5uEr9Hiqc+DvF+NvzYkpq0Dbz2BsIAgCAIAgCAIAgCAYXtXskUqmcaUqrXvwp1TvvyR/gfECee2rhHCXTwWT1X5+/khnFfeH+Skp3UkMLEbxOO7NXRosnZllhsQRusPIfM6yCTa0J4stcPWbixHiT8BIm6mrk14smizLdrtps2I9EhAyIGLZBmLMTcHXdYLLtGT6JOTbzeuXz6nPxtZxmkktCHgds16ahAyEAneh4m53NzM6NLadSlBQilkV44uayy++JKTEiuwWsqWY2uoZDfhqG115xTxaxFeMasI5u17Z+ZNCt0j3ZFDX2QMPtOnlZmQUHcZrXBK1VI0A00Hvk+1KUKNFwjxt7kjgoPI0grTy24N85YCs2apmINME2uBceDDXfzvJ5yjGCikrs3p3ldvQ8JjCRcGaOlZ2IHUZxqYtufym6poilWkX+wXvhadzr3xu5VGA+U1rRXSPPPL27/wAF/Dy3qKf3UYgzMUJE7sps81KvpSO5Tvbq9re5QfeRyM9DsfCty6aWi0+TWEbu5E2hs8jE1Q3F2YHo7Fh5a28jKO1LwxEk+Of32NlDM6Y1cqovPMT0Fhc/6T8ZQd3T3lrd+eS9yR5WRuKF8q5t9hfxtrPfg9wBAEAQBAEAQBAEA5YrDrURkdQysLEHiJiUVJWYauYHbWyXw3rhnoj1KwF2QfVqjkPraDw3TzOM2ZOlJzpZx5fffz5kMlbUh4arxBv1nJkhFljh6lyBqSeAuSfADUyFUp1JbsE2yaLMl2ooNSx7F1t6SmjWPIArw+4dJ1ZYWpQoRhU1182UcZG7ujnVp2sR6p3foeolKMr5cSjKNs1ozyGmyyd0YUrHuvimer6RxciiaYK8Sc+pHD1uEuYvFPExjfJrXtzLbxG8s9bEoV5zNwj3zhXrMyFFut81201u1xx6mX51KTo01brRv6kvTLc3TzTIVQo4C0qvrO7K7mc6lTid02SImz6Hsfs7UXDUhdQcmYg3BBbvEHfuJtOlLYM5vf39eFtPU7NFONNRJVLswSfpamn1UBBP8R3DwF+stYfYcIO9SV+zT5/Bvu3NBQoqihUAVQLADcJ3IxUVZaGxwx+BWqBwYbj+R6Slj8DDF092WT4Pl/HNfkynZlPgNimpUFeqwKWHo6Y5aEFyeJ3kDwuRpKWA2V0cYyqu7WduF/yayTc22aOdsyIAgCAIAgEDbGO9CqNw9IAfAq2/ztKmMxDoU99c0YbtqdqGNRtL2PI7/Ln5TGGx9DEZQfW4p5NeH5V12mzViTLhgQBAEArqmw8MxLGhSud5CAE+Nt8hnh6U3eUU/BGN1EihhEpi1NFQfZUD32kkIRgrRVkZsZTt/sM16a1aYJqUr6DeyH1rcyCAR/FzlPH4d1aXV1RFVjdXRj8HTJXugMDvTn1Q8+nu6eOnrnk+fyU1TduqrrivyiPVw9icp8VOjDoQZupP9xWlD+3+TiRabkYvAF4B+QDY9kuybMy1q62RSCqHexG4sOAG+06mzcE6slUkuqvX+O3iXaGFd1KfkfQp6U6IgH47AAkkAAXJOgAG8mAZPH7arVf7lvQ0vZYKpqOPrDOCqKeAKkkWPd3Ty+P/ANQbk3Tw6Ttq3p4GFGUlfRepWLja9P1K9TeTY5GBubnQrzPC050Nt4u+q8jSalzfp8Emr2urCmwyIanBxcAcyUN7nztOpT2+3F70c/Q06VrU5bG7YvT7uJu6/wCYq94eKqO8PAX6GTYLazk1CqvH+CKGIadpG5q1VUXYhRzJAHxneclFXZcIjbWpcGzH7IJ+O6c+rtXCU9Zp92ftcyk2csBtYVqrIm5Fux36k90aacGm+FxqxMnuxaS56+XDTv7jW6vZFnLxkou2S/2bwdT8x+c5u1V/4Z969yOp+ko9mVwQEc6cCeHTqPl8J5JxhJredraP7w9uHI2pzysWdHaNSi1icw5MdLHcVbgNOol/DbUxOGe7V60fXvT4+PmjdmgwuJWouZfAg7wRvB6z1dCvCtTVSm7pmDtJQIAgH4RAObpAM1tPs2CxejZWJuVPqseJFvVPvHS5vOPj9kwxF5Qe7L0feaqKTuig2wlamvew5qW3XpmoPxJqo8xOJDZuLoytKN12Z/yaV7Nfpv4GX/8AMUjXpUWwhVqjqt1rVFsCwBOVw26+68tvCpQcpxat94lSNKEnZxt4s/CJz2rOxRO2Ap56mXI7bvU63390/lJaeHq1f+JX+8yehSU3nc3OxNjpTYM4p0uQZgXPiWOngtut907mD2aqavWs3y4euvou86MKMIO8V8myXdpOuTH7AEA+fftD20zVBg6ZsuUPWI439Wn4cTzuvWcjamKdOG5HVlTFS6u6iXSfNTRuag+dtZ8/kt2bXadCL3oJ9hS4/HhXIIAVVzO5Ngo/WXaNFyinxei5lecutY4mqrqrpmysLjOADY7tL8RY+e4SacFCbinoQTRHp1jTqI4AJRgwDC4uDcXljD1XSmprgVr7srmhw2NOKJdmtlGtyLgn2VHAafDW5kuJrzryc6ry4Lgu5c+0v0pqoro47SxllyoLC1jqST4kW9w0kdO3BW9/MzUllZGh7E4PJRZjvdvgun82fytPUbKp7tDff7nfw0Xz4mKcbI0U6ZIQNuYU1cPUQakrcDmVIYDzIEr4ql0tGUOa9eHqayV1YxOCO6eGndZGkC6Wjnplba+yRqAfyBinPLcay4Wzs/wufsWN26KGv2lq0S6UbDWxYi9ipI7o3XtlFzf1Z0cLi54WMoQ4u/cc+riWnuxI47X4ukC7VM4BAysqAMSdFuoBGlz5GWKO08Q55u645IxSq1G7t5H0jD45HpLWDAIVDXYgWB533T0kakZQU+Frl1STVyKvaDDXt6dB1JsPJjoffI44uhJ2U1fvRr0kOZOr4lEXMzADged9wHM+ElqVIU4702kuZuV52/SvoHPXLb4Egzmy2zhF+5+T+Ae//M07EkEAbycoA8STMLbWFlkrv/0sza2bO+BxK1kzgWU3y34jn04/OdGjV6WCna1zVO5807Y4dVx+HqNoqZ2J6BqZnN2xJqnGK4kVR2aKJ6qXNnB14JV/4Tgyg22/j5Oc6Er6ouuz2BxDh2okqrBRfvIWtm9UsoNteBm9LFulelGVm/uqvb0Zaw2HqpNrRlmMI9EXdVseVNWF+r2t8TK06canXvftTb9dCylKGq9CTs/GtTN6X0f2VuabfeTh4ixkuGx1fDPqyvHk/wAcjZNPsNhsvaK1luO6w9Zb3tyseKngfkQQPW4XFU8TDfh4rijYkvUlkHy7bOEJx+IJ3sRb8KlfgAJ5La0n/UOL7PYqTi5SaLbY9S9PL9U/A/8Ad55nERtO/Mt4aV4bvIrdu7M9O1NXINFahqFLb3yhRc/VsN3nynSw20p08O6K53T7zWpC7PzFaAn+j0leGbIZK7IVTDlUBY3a/e6X1A+fwlhSTd0siGtC0b8T82RUZa6hRfMcpHO+742k8acqvVirvh9ZFhpuNS3M1GH2BWq1BdfRrfVja4+6u/NyJ0G/W1p0cLsmtN/7q3Vx5vyL7i2zaUKKoqoosqgADkALCeoSUVZEiyOkyBAKbHdn1di6NkJNyLXUnibcCf6E5OM2TTxD3ovdl5p+Bi2ZjNrYyold0p1LBO4ctrFrd46jQi9v4TPM4jCwoTdNvea46fkrVK81O0WVS0ra5c3S9viZFvX4kEIK+Yxez3rPTyjLRVrtpqpawzMCbtYbrczzl3CZ05OWSWrvw7tSdw4R0L3HYg1cqgZaaALTTgoAsPE24yvjdoTxDtpFaIkav3FZiqeZgvM28zpK1K+pXqxu1EibKxjK60y5FMnLbeEzaXUHdra9rS9KbnFRldpZpEGHquMt2+Ty7jVV6q0vUFiBvYXPxNvcJAp55K3h99jqu0dCtw2GfFVlQkkX33JsB6xF91rjzKjjL+Foyr1FDxfYv50RXs5s+j0qYVQqiwAAA5ACwE9ckkrIsFbjtg0qxvUUNbddQbX32v4CYlCMv1K5hxT1MVsvZdGntathqlNGR1DU8yqbHKDYXGgsDOdSjGGIcGln/n5L9SjCWHU1FXXYu74NFjfo6jKNADceBAPzJ908xtmhuYyTXGz9Le6ZVjLI5HGlTcHfvtz4/r5yrGUoS3lx1++vjyDkcqhWo1i2Unc2uVvFfZPh7pY3uk6snnwfB964eBo7M/CWw59ISBlBN790qNWB5rp8BxE3w9arg6yceOq5/eD/AJFjNp21xD1TWFhTbRaLbso3XYahzxI013GwnbqbVlGs7Lq8jmSxc1UdtORYPtCniPpALOF7yHfYe0PrAcxw5WlfaUIY6mqlH9UdVxa/gu0q0J5o8YPaiPUOUjOB3h9YcWHXmPPnbgYmjKVNTa7/AJ+TNOpHfuifXE58SeRX16ZZHRAvpGACMxsFOYE+ZAIBuLXnW2fKnvShJZyVk3ov86X4FeV7NR1MyuIq4dnp10ZhmJOlqiMQBcX0YWA0O/gRe5v1KEf0SW60V8mt2RoOxmHFbF02QhkS7kjhYaAg6qbkaHrvk+zKEniFfhma0qLVVPgfUZ6kviAIAgCAYfthQT95GVQGNMFyPauWAv1AXf4chPK7flFVIpLOxBUV5WM7i65RlCUmq6d9afeqKbmxFMC7rYcDcW3cuVQw/T2jB9Z6cnbhfuMWSLLCKHUMt7EXFwR85QqXhJxeqJYxurnaqAo6yOPWZvK0UUdeocys1gyOGBTQEA3ykeVrmdeg4Zyvbkrce/gU5zjx4FVWO/zkkFdpI5ud8j6CNg1ayqyvTysL3Ja/ut+c6kdhTi7b6t3fi/5O5JNmh2NshcOtgczG2ZiLXtuAHsqLnTqb3JJnawuFp4eO7DxfFhRsWMsmwgHz79oqNQxWFxabwcp8VOZQfHUeU5uMThUjUX231nTwTU6cqb+3LrtHZ6dPEJqjKoJ+y2qHwuSP4hKe2cN0tONeHDXufx+WcyacW0zPPidJ51QyI3I4tidLSRQysauRD21j3bDugOjZVIOt7sNRyNtCeMsU3Z3f3t7zWVR2KpaVqY6N8CoI+RkLleZzqkcr9vuStkMPS0wfrj/qWsFTU8RBPn7G+GfXSIuCwavjamIW60lYiit9C1rPUH2bk2HUcrSXauIppunSWur+C3aKldGro4gWsfKealB6osxndWOWIE2gzWZe7GpUsbT9HiEDvStZiSGKHdqLEjQgjwnstmVIYuhuVVdx9uBqrTykaXB4OnSXLSRUHJVA99t5nahCMFaKsSpJaHebGRAEAQBAMn2nw1sSrHdUphR95C5I8SrXA+w3KeW/1HQl1ay00f4NUut3kD9xUkMVFwDqRuB368p5SOInD9La7ibok82fhxK3y07MefsjmSZvToTm88jR1Y3tHNmbxxxVTEH0LIKarqKosrdbjvBieA0AGoPH0GAwNCvBx9dM+RWe+5u+hEr1zcgixG+zBhfow3+4WkNXDdDNxbT7ilXdna5yFEkE5SRx0uISlqiuoyaukXvZvtj+6uExDuaGQ27pfIcwsbgZsp7w8hO3s7F1HfpHdHTwEatW6vc2eC7bYCr6mKpD75NP/cAnXVaD4l+VCotUXtKoGF1IYHcQQR7xJSI9wDPdvNn+mwNUAd5LVF8U1P8ApzSti4b1J9mf3wLOEnu1V25ffErf2bbRFbCvQezGmbWOt6b3IBvvF8wtyAkeCnvU918PYkx1O097mdNodkGBJw7qR/l1c1h4OutvEE9ZUxGyISd6bt7ffM5rp8iAezOI40afiK7W+K3lL/8Aj4n+5ffAxudnqem7G1WU5vQp4NVc3Go+qN/jJobHqfun6GOiv9ZS4vAEIdNQLOvEZT63XKbg9PCeftKNR05LrRf+SOvR6u8vH58PYonXeD/XhJ4yaakjmpuLJeGq2A3braCwsOQ4f9mQzjcnjUu7skDEojJUd7tbuKOOa+h53HwMlqYepRUVHirvsLkXGK3pPwJiYvTvf/JQdPPIwqvMnbEJ9OMpt9G5JBO4MnLqRLOHc4qTjJx8WvY3p/qy5GmXGFP8W/vb+YS9TxuKp6Vk/C/4v7Fi8VqSsBtF6rWUd0aliLachrqT+s6+z8biMROztZatJrw/U8zVST0Lado2EAQBAOGNoLUQo6hlPA9DcEciDqCNQRNZwjOLjJXTMNXMP2g7O4gm9CrnT/Lqki3gwFm/iF+pnDq7Bop3o5ENSlOf7nbkQdnbIxIP0mRBxs2Yn3fmRII7CnJ2nKy9RThKLK3buJBqlF9VO74t7R99h/DIcfGnTkqNNWUV6vUp4ureduREoYRmIFt+4bif0HWc5zS0IYUpSdvv3tJmL7LVcSy+iYqKIurLoS7eu3wUeAXkZ3NlUlWptyXV07+06MKG47fbmi7GbJehVZ8S4zkC5Jte2g3mdbD4eGHTSevMljFRNLtHs1hMRrVw9JifaChW/Gtm+MmlShLVE8as46Mx+1uw1HDm+DxNehVb1adMs5a3LKVYDmzNYcZWnRjB9WTT5FqFeU114prmfi47bODVWq0xiUtdhlDsvS9LveZVxCniIK8lf3G5h5uydvYu9g9vMNirJU+hdu6A5BRidMq1BoTws2UnlJaeJhPLRkVTDVKeeqMfsOsdn7V9Gxshc0Tf6rEejY/6D4EyjQfQ1t3w+C9XXTUN7x+T67Oscg516wRSzGwEirVoUYOpN2SBU7L2rnxFWmeQZfKwYfy/Gc7Z+PeIqSjLLilyWlva/a2a36zRT9u9nWT09Op6Kove32DZeJ5EW3+++lpsXs+nWl0mklx+fk1qRbWTsfP6OL9NSWq1P0TMToNzKPbC/wCHc3FhcEg2ta08/iIQi7RefE5leKVnxf24BlYgP1W42ExY2U2eziJjcM75quz2CakheoCrvawNwVThcHcTv93Ka4iMqclCSa4nRw0HGF3qy1w2Haq1l158h948PDefjJcLg6uJlaCy4vgvlktt41GDwwpqFHmeZ5z2OHw8KFNU4ae/ayRKx3k5kQBAEAGAZ/bWJJb0aefU8tOAG/47jfz21sfNT/p6Ts/3Pj3dmWbfLxBXJgaYN27zDlcAeAH9dJ56dZ0k+idpc8+P3ibRpxveRU47sWztnoVimbvFWGYXOpsbgjf1nrZ7MpVYqXFrPiVJYWDe8siRsvsa6n6WtccQi2v4sT+UjhsWle83fs0NoUFHiX+IrCgvo6Whtqfqjz9o79fHiJjaW0FhIqlStvW8Iru9l9c5WrhWa5JCqdSdcx63Iu1+ZM81KKf+7Wd+Oebfd99hZvQm7Lwno3C06tQZtCO7l3Ek5SCL9Ze2bi6v9TGhTdovW+drK7stFy7+ZtGnGGbzL3C4Nadyouzesx1ZvE/luHCeuhBR0MzqOevlwJE3NDO9o+x9DFhmyinVI/vFUd7pUXdUHjryIkFbDxqd/MsUcTOlppyPlnaTZVWjnStfOgWxuT3BopRjqVsNL6jLbhpyasZwnaep16UoTp70PI+wdldqfvWDo1uLIM3317r/AOoGdmlPfgpHEqw3JuJC2hii9Yj2UubeBsSf4tPCeX2riXVxDg/0w4c39aXdfmaIqdm3GLpEbyxB6gqb/rItl1H/AFUO2/syG3WOnb7Z1Wqnd1W+o+sORnqcVTnUpuMHZm002rIwmJqHN3lKGwsp3WGgyH2hp4nXfvnk6lNxbXLJnOxFKalf0L/Y/ZhnQVXKWcXyNcED2Tcbid/DfNN1SWUllr9yXr4k1DCXjeS1Jo7IKdTnA6OrD35ZrNVN3ejDLndNenyb/wBDC+r++BbbA7PYWmwZgWqA90uQVvwKgaX8deU62yamEm1d9fk//rz9zeGEhB31NVUpK3rAHxAPznonFPUsH6igCwAA5DSZSsD1AEAQBAEA54irkUnl8TwkOIrRo03Ulw9eS73oDF4naQ7wU3ue83PW5t0v754huUt5y/VJ3fwuz7oayqLRHPBs9Z8iaknU8FHM8hNsPgp4me5Fd75GFNvQ2y0QAAOAt7p7pKysjc5YqoEW+8ncOZ/SVcbi44ak5vN6Jc3y+8DKVzM1caqknR25nUXPzPw/Lxu83KVWrnN+S/x5LTuw5pZI4/vlzqb63PUyCSbeefF9o3yx2IzMzMNSikj7xHdHznX2Hh5OtKryVvF/fUOV0WmF23TdQwvY9L26aa38p1obaw3/AJl4+Da81f1s+wLNXRKpY2mxsHW/K9j7jrL9LFUK3/HNPuYJEsAyf7RcKGoJUIHdqBSfs1O6R4FinulLHwvT3uRf2fO1Xd4Mqv2QYr6LE4cm/oa1x91wR86bHzmcFK8LGuNhad/uRpcTgCK7ZSPpFLAHgVIzHwuw8z4TlbR2XUq1b0bdZ3d+Flr7ePpThldkrZ+yVptnY5n4HgOduvWXdn7Mjhes3vS5/Hz7GOJ+VmOIuiEilezuPb5oh5c293MWlUdZ2h+ni+fYvy/BZ6T7qpK8teC5dr+PM547Z6ot0UBRoRYWA5jl/XKcnbeA34KtTWcde1fx7XI1N8SuqV+PGeaTb63H797TVyI7YkjUG0lhKUXeOX37+CJzP2niKrEAd6+4EAk/mR13SaMZ15bqjvPuz8X8swpz4Gh2dhnUXqNrwVb2Hjrr8p6zBYapSh/uSb7LtpeLu39yJFfiTpeMiAIAgCAIBwxWESoLOMw5XNvgZHUowqK01cw1cirsLDj/AAU8xf5yFYHDr9i8jG5HkTqNFUFkUKOSgAe4SzGKirJGx7mQVW0ti+mv9NUXp3beG69ul5z8Ts6FeW9KTv8Aew1km1a5TP2RqD1aynxUj5EyhLYj4T9P5I+jfM9UOyj379VQPsqSfIm1vcYhsNX688uxfz+DKg+ZpMDg1pIEQabyTvJ4kniZ2qNGFGChBWRIlYxOJQ0MTUUad645FW1A6jW3lPJY+k6NeS4PPwf2xEurIngCoNLKbc+6T57vjKFqc3/a+/L5Xr4E+bLLYGOYuaT3uFuAd4ta48NRblY8LW9JsjFVJN0arvZXT424p87czW+dj120p5sFV6ZG/DUU/lOtiVelLuLOFdq0e8wn7Mq4TaOMUkAGkG1NtQw/5mU8DNJO7LmPi28uZ9BGOT0rsLu1gihBm0AzEg7tS1j90Sf+rp7z3es+Sz/jzfAq/wBPPdV8l25ff5Opw9Sr/e9xP8tTqfvsOHQR0VSt/wAuUf7Vx/7n+FlzbMb8Kf6M3z+ET0UAAAWA3AcJbSSVkV275s/SJkwU2L2Hc3ptl+yRceRBuPjOLiNi0py3qb3ezVfx7Grjc8UNhH2nA+4mv4mJ+AkdPYUE/wDcm36GFEtsNhUpjui1953k+JOpnZo0KdGO7TVkbJWO0lMiAIAgCAIAgCAIAgCAIAgCAIBT7f2P6azpYVF013MORPA8R587jnbQwKxMcspLT4ZrKNyrwmzqwNjTI/D87zzUtk4xuyh6xt7m0HYtKWDam4rMtyFKkJqbEg3tbW1tw114zsbN2fXwst+q08rWXDO/JX8vMk3YzfJ+5x7VYpWwNVkYMDlXTmaigg8iL7p1cRNOjJrkTYaDVeKfMwn7MsOtTaOLZlDBadtRfUuP+BlTB0oTXWSZbx1SUX1XbM+rpTCiwAA6C06aioqyRy3JvNs9TJgQBAEAQBAEAQBAEAQBAEAQBAEAQBAEAQBAEAQBAMf+0CkqojC6tUqAOAbB1VSwLjiQVWx3jdu0lDH2VPvZ0NnXdTPgUv7GqF/3yt9eoi/hDMf9wTbBRtFs1x0ryR9Kl0oiAIAgCAIAgCAIAgCAIAgCAIAgCAIAgCAIAgHmo1gTa9hew3+XWYeQP1GBAINwRcHmJnUHHGVsi3G8sqjxZgL+V7+U1k7Iwz59+0/H/ShAf7uiT/FVNh5gIPxTm4+V5xidfZ8bQlPwLT9mtIYfZa1CNaju9uLEtkQDqwVQPES1h7Qo3KOLleo+w2FBCFGY3biep326cukspWWZXOkyBAEAQBAEAQBAEAQBAEAQBAEAQBAEAQBAEAQCspVTTSoP8l93OmRmFh0ViB1SQRluprk/TX73Guh6xrhquHUEGzsx8BSa3xdT7oqO84Jc7+j+UZeqPjva3HemqV6g1z1SVtxRLKvwAnIqz36rfb/g7sf9qlCL4/DfufWdnYMU1w+H9mhRQt1YLlS/PUO3ionWX6lDkrv2X5fgjiTlvTb8S6lgwIAgCAIAgCAIAgCAIAgCAIAgCAIAgCAIAgCAIBBfu4gcqlMqfGmbr8Hf3Su+rWX/AFL20935GOJksVtAUqDMpN1pV1W+/vvSWifKmU8hOd01nlqlL1cd30aN8NDeqJGL2PgvTYqjSBsdDflY5vylWnHfnFLn+LnSxs96N+WXi1+Lr1Pqez6pqhSRY1iarjlTUBUXz7unEZ51sPJ1Fvf3Z+Gi88vU5OpeS6bCAIAgCAIAgCAIAgCAIAgCAIAgCAIAgCAIAgHCuudO4bHep4AjdfpwI5XmsldZGCs2rjPoErgEGm4JHFSc1N1PgWI8pRxdZRpKt/a/mLXhcxwMb23wwQUAONGmCPugi/wHunNxNNQrQSf7F6ffQvbPinWz5FH2fpscYCm8qFB5GoAoPlc+6Qb0moqOrk153X8kmLlel27z92fRNkgj6O9ru1O99RRoswAv9ZmLDwzEerOvhMlu9rS/7Yuy8b38O45iNIBOkbiAIAgCAIAgCAIAgCAIAgCAIAgCAIAgCAIAgEJz6OqD7FQ2P2anA9Aw0PUDixkMpbk1yeXc/wCfe3MwVu2gFXEodz0jVX7y2Dj+Q+ZlHGWjCrB6OO8u9ZP8PzMMyvbGqKj3HCklvwhv/acfGV1LFxa0sl5q/wCSzhJbtaL8CJ2OXJVNUi4WiH80ptb4sJvh6qjVd/270vK9jbFTz3eTkbDsbhRkaqWLMWKgngAbm3iWJ906WyILonO922198W2VEuJomcC1zvNh1M69zY9QBAEAQBAEAQBAEAQBAEAQBAEAQBAEAXgH5eALwCJtNc1NlsbEbxqVI1Vrb9CAdJDXhv03H6nwfgzDKPb2I9Lg6dZd9iG8HUo4/Fb3TkY+q6uDjWjrx8cmvMw9DJVmzWvxAHkFUfKeZdRuW9yt6ZL2Nk7NM9bO7lFx7RppTA4nvi/8tvOWVUV6jTzlkvFp+y9Taq7zk+1+5tezrLRoVcxsqVag8lNvM6T0uzt2jQnfSMn6GiLPB0z/AHj+uw3fUXgg68zxPQADoUlJrenq+HLs+eb7LAlXkpkXgC8AXgC8AXgH7AEAQBAEAQBAEAQD8MA8M8A5PXtAI9TGgQCPU2oBxgEeptoDjAIz9oVHGAVA2hcVad7pUYkDkdGuOl/lPK4yq6Sr0pfpby7G+svB2/PMwipQZgvO383pFHyWcN5Xf3g/kJXX3jc9nFCmq1CL5fpCBv0QtbxuDJMMrV430uv/AJL8G8IuTUeZZYfa62VcwsKrO4v7V8yg/jUz0WDqdM6dPg3Kb8Hl6r2NLNWLdO0SnjPQGTum3AeMAkJtYHjAO6bQB4wCQmKvAOy1YB0BgHoQD9gCAIAgCAIAgCAIAgCAIAgCAIAgCAIAgCAIAgCAIAgCAIAgCAIAgH//2Q=="/>
          <p:cNvSpPr>
            <a:spLocks noChangeAspect="1" noChangeArrowheads="1"/>
          </p:cNvSpPr>
          <p:nvPr/>
        </p:nvSpPr>
        <p:spPr bwMode="auto">
          <a:xfrm>
            <a:off x="179512" y="2420888"/>
            <a:ext cx="2606537" cy="23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data:image/jpeg;base64,/9j/4AAQSkZJRgABAQAAAQABAAD/2wCEAAkGBxQSERQUEhMVFRUXFBgYGBcWFBUYGhgZGBUYHBcYFxoYHSggGBolHBYYIzEiJSkrLi4wGR8zODMtNygtLisBCgoKDg0OGxAQGywmICUsLywsMDQvLC8sLDQsLCwsLCwsLC8sLCwvLC8sLCwsLywsLCwsLCwsLCwsLCwsLCwsLP/AABEIAO4A1AMBEQACEQEDEQH/xAAbAAEAAwEBAQEAAAAAAAAAAAAABAUGAwIHAf/EAEIQAAIBAgMFBAYHBQgDAQAAAAECAAMRBBIhBTFBUWEGInGBEzJCkaGxI1JicpLB0QcUgrLwJDNDU6Kz0uEVwvFE/8QAGwEBAAIDAQEAAAAAAAAAAAAAAAMEAQIFBgf/xAA9EQACAQIDBAoBAwMDAgcBAAAAAQIDEQQhMQUSQVETImFxgZGhsdHwwTJC4RRS8QYjM2JyJEOCkrLC0hX/2gAMAwEAAhEDEQA/APuMAQBAEAQBAEA8lwCBfU7vL/7MOSTsD1MgQBAEAQBAEAAwBAEAQBAEAQBAEAQBAEAQBAEAQBAEAQCl7WBhRDqbFHU+RupB6d4TmbWp72Hvyaf4/JpNtK6K7B7TdlurkN9U6g+Gbd4fGeep47EU/wBFR90s/V5+F/E3Ut5FvsvanpGyOLML7tL23ix3H9DO9s/aX9RJ06itJeT593cC0nWBGx+Pp0Fz1XCLcC55ncPhNJ1I01eTsjWUlFXZCXtNhD/+il5sB85GsVRf7l5mnT0/7kWVCsrqHRgysAVZSCCDuII3iTJ3zRImmro447FhBa/eO7oOLHoJR2hjVhoZfqeUV+X2LibJFd2X2j6VHU70Y/hYkr7tR5SPZeI6Wlut5x9uHx4EcJXuXc6ZuIAgCAIAgCAIAgCAIAgCAIAgCAIB+EwDliKK1aZU6q6205EbxNJwjUg4vRow1dGQp7Nq0mylGPJlBII56bvAzx2K2diKUrKLa4NfxoawTRY5PRvTr1fo1QkOzaCzKVBblqRqdJb2bhsTCtGpWg1FXzbXK2a1JJJPO50rdr8OPUz1eqIbeTNYHyvOvW2thqTte77CHpo8MzL9qNqnFGnZSiJc5SQczErZtN1gGH8U4uP2pHERUIqy/giqz3lYpKiTlJlSUTV7C7W0qNCnSem90QLcZSDbzuJ6SjtelGCjJPJdnyWqeIjGKTP2ntVKwchwztwOhA46HW1tPOcKrVnUnKtU1eS5Jfcu277SzGpGStFnvswxXFW4MjA+WoPw+M6Wxaj6drmvaxpHKRtJ6glEAQBAEAQBAEAQBAEAQBAEAQBAEAru0VfJhazDf6Mgfebur8SJDiJ7lKUuSZrN2iyt7PbcDUkLbrWJ+qw3gj6vEcgR5cTB7TVJqjX0/bL8Pu4PlrzeYPejvLxLvGY1KVJqrt3FQuSNdAL6W39Lb56BySV3oHJJXZhMUamJYVcR4pR3pSHDTc1S29jxuBYTwu0trzxM3GDtBevaaKm5daXly/k5VEnMTEkcWwzFSwU5RvNtPfJoxlbetkRODeZCqJN0yGSI1RJKmQyiR3WSJkWad0bTsBiRUd85vVVe71UnVvEGw8+s7exqdNTlL93Ls4nQw9Xf11NxPQlo8VaoUXY2/Pw5yKrWp0Y71R2QOWBxQqpnXdmYfhYj8pjD1lWpqa0d/R2MJ3JEmMiAIAgCAIAgCAIAgCAIAgCAUHbV/wCzhfrVUH4bv/6Tn7UlbDS8PdGlTQx+wK2Q2J7raEfIjqP1E8zVjGXVkRUZWJ+16hVqVAtZKlZCy+yct6gIvuuyr431kbxFejQqUb9W3lpp2EtS29FPi18/gmVUnATLUkVO23ZKLMm/hLmGSlUSloVquUbmfq4wtjMNRzZslOo7a8WpOFHQan3TqKk4Yec5K17Jd10RXd0ny9y4qJOemaSREwSqiVC+q+kbyu5uRyMnk96cUuS9jeyUZOWh5xeDZSQVOhIvY2NjvHSbXtqU50mm1Y7dm8QaWLosOLhD4P3dfffynQ2fV3MRF83bzyMULxqI+g7U2qVbJT9bibX1tuUcT18udurtHakqU+hoq8uL5dluL9u06hRbTxJCkZiWI7zb/IH+uk89KbnLfnJylz4Lu/jLkYqSsrIveyQ/sqeL/wC409bsxWwsfH3ZrT/SXEvm4gCAIAgCAIAgCAIAgCAIAgGf7ap9DTY7lrpc8gwZPm4nO2rFvCytws/U0nw7zFYJbbxPL1GRQRG7WYg58Kt9LVSL7xbJYX5C5tNqPWpy7LfnLuNcWrxRe7H2l6RQrnvjj9b/ALnExFDce9HT2LGGxHSLdlr7kvEUQQQdxkVOo4tSi80WJRuUuL2e7YsYh2zn0Qp3tY2GaxPAnvzs4nas8VTUZ6r1KzpveudqqTnpmskVvaLAOadIUczBw5cLdsjK+pNt1wy2v1nfo4eEqcKtNXdrNLN3XPkRVU8lwKNMLiV09LXXp6SoPzk7dW1tx+TNekl2+pruwnZ+rVqCvXq1mpoe6rVahDsOYJ1UH3nTgZcwGE35dJONraZcSWnvSzZoTSK1axbfnYL4N3ifMMPjOJtOao4icW827+D+28CxTi3dsrauHaq2WmCx+A6seAkOEoVMRK1NN9vBd7NJq5sMMqUKSIWHdUDXebbzbmTPa71LDUkpSSSVrt2NkuCP3B4wVGe25SF65rXN/IrGHxMa6coaLIcbEqWAIAgCAIAgCAIAgCAU2K2x6GsadTL3u9TYnKGHFb2tmB0tppl33nOxWOlhp2lC6elrX8nb38DF1ezZ1qbXt/hnza35SjL/AFDQWThO/cv/ANEm4yNU28/CkvnUP/CaP/UMP2034tL5Nd1ldtHar1qb02VMri3tXHIg8wbEeEilt3fTi6WT/wCr+DVxurGewylTZrX58G6i/wAt/wA5yZO6vEjirMjdsMIWp0qoGtN9SOAe2vvVffM4Wqt6UHxXsZrR6tyPgAWAK7xvUbx1XmPiPjI5xzsVFDjEv8FtG4s/4v1/Wc2pQs7xL1KvdWkS3SQpk7RFq05KmQyRHN1N1JBG4g2MnhNxd4uzI3daE/B9pK1M976ReTaHyb9bzt4XbVenlU6y9fP5MdI1qXz9pKbUg1O7VCcopkd4HmwHsjnuO689A9p4foel3siWm4y+5kCntFlBCgXJuzN33Ynibd1dwFhcAACcert2SX+zDxfHwXybSd2exWqMt2dsvPNkX/TYShPG46ur77S/9qXjr6tmUkirx208oIpb+L2sf4Rw8Tr4SCMI7283vS5v8X935IiqVsrRND2VphMKGY2zFnJJ4X3k/dAM9hs2G5ho345+f8GKeUTpsrbAxFR8nqLcAnexGW56DvCbUcbCtVdOOiV+/Ph2GYy3s0W0umwgCAIAgCAIAgCAU3arZX7xQOUXqJ3k6818xp425SpjMP01JxWuqNKkd5GCwmNqU7BHIUi4HskfdOl+E8q22rehBGUo6MusNtO/rhD90MD8O7IrQTzS8Lr+CxGo3qSKgov6pdD1AYfA3kcuh4XXqvk3yZHxez2y5ks/MLqfHKdfEW0+W6ipZwafv5amkoPUrsXVBXKwGouDqAeaPb1luCL7xabU10dRTtdcnn5cjRzys/veeKOzcgV0u1NgCD7S9GA4jmNNOEt47Zs1HpaHWi8+1GKcLO/AkYvHgLd0V9N+5vxDf53nJpzc+rNX9/P5uSVWlnYg4HtFRaoKal1dr2VhcGyliAy9Ad4E2rYB7rmtER0660Rb+nB36TnbjRPvpnhwDumVdGrsyNUSSpkUokWoWTvJ6wH4hxU9D+knptXtLT7mR3cXdGlwlJTTR/WDKGA3L3hcZjx0toOustTpxp2urvyj4vj3LxZbirq5xx2Kdt5XTcBlsPDlNZVqk9beFvQ1kynrZmIUasxAHiTYfEySlCVSSitXkV5Z5Fr2ox9guFpHuUwqn7TBRp4KCviT9nXubSxO7bDw0Sz/AAvk3m+CPXZx/QrTPA1DfwIUH3b/ACE5uEr9Hiqc+DvF+NvzYkpq0Dbz2BsIAgCAIAgCAIAgCAYXtXskUqmcaUqrXvwp1TvvyR/gfECee2rhHCXTwWT1X5+/khnFfeH+Skp3UkMLEbxOO7NXRosnZllhsQRusPIfM6yCTa0J4stcPWbixHiT8BIm6mrk14smizLdrtps2I9EhAyIGLZBmLMTcHXdYLLtGT6JOTbzeuXz6nPxtZxmkktCHgds16ahAyEAneh4m53NzM6NLadSlBQilkV44uayy++JKTEiuwWsqWY2uoZDfhqG115xTxaxFeMasI5u17Z+ZNCt0j3ZFDX2QMPtOnlZmQUHcZrXBK1VI0A00Hvk+1KUKNFwjxt7kjgoPI0grTy24N85YCs2apmINME2uBceDDXfzvJ5yjGCikrs3p3ldvQ8JjCRcGaOlZ2IHUZxqYtufym6poilWkX+wXvhadzr3xu5VGA+U1rRXSPPPL27/wAF/Dy3qKf3UYgzMUJE7sps81KvpSO5Tvbq9re5QfeRyM9DsfCty6aWi0+TWEbu5E2hs8jE1Q3F2YHo7Fh5a28jKO1LwxEk+Of32NlDM6Y1cqovPMT0Fhc/6T8ZQd3T3lrd+eS9yR5WRuKF8q5t9hfxtrPfg9wBAEAQBAEAQBAEA5YrDrURkdQysLEHiJiUVJWYauYHbWyXw3rhnoj1KwF2QfVqjkPraDw3TzOM2ZOlJzpZx5fffz5kMlbUh4arxBv1nJkhFljh6lyBqSeAuSfADUyFUp1JbsE2yaLMl2ooNSx7F1t6SmjWPIArw+4dJ1ZYWpQoRhU1182UcZG7ujnVp2sR6p3foeolKMr5cSjKNs1ozyGmyyd0YUrHuvimer6RxciiaYK8Sc+pHD1uEuYvFPExjfJrXtzLbxG8s9bEoV5zNwj3zhXrMyFFut81201u1xx6mX51KTo01brRv6kvTLc3TzTIVQo4C0qvrO7K7mc6lTid02SImz6Hsfs7UXDUhdQcmYg3BBbvEHfuJtOlLYM5vf39eFtPU7NFONNRJVLswSfpamn1UBBP8R3DwF+stYfYcIO9SV+zT5/Bvu3NBQoqihUAVQLADcJ3IxUVZaGxwx+BWqBwYbj+R6Slj8DDF092WT4Pl/HNfkynZlPgNimpUFeqwKWHo6Y5aEFyeJ3kDwuRpKWA2V0cYyqu7WduF/yayTc22aOdsyIAgCAIAgEDbGO9CqNw9IAfAq2/ztKmMxDoU99c0YbtqdqGNRtL2PI7/Ln5TGGx9DEZQfW4p5NeH5V12mzViTLhgQBAEArqmw8MxLGhSud5CAE+Nt8hnh6U3eUU/BGN1EihhEpi1NFQfZUD32kkIRgrRVkZsZTt/sM16a1aYJqUr6DeyH1rcyCAR/FzlPH4d1aXV1RFVjdXRj8HTJXugMDvTn1Q8+nu6eOnrnk+fyU1TduqrrivyiPVw9icp8VOjDoQZupP9xWlD+3+TiRabkYvAF4B+QDY9kuybMy1q62RSCqHexG4sOAG+06mzcE6slUkuqvX+O3iXaGFd1KfkfQp6U6IgH47AAkkAAXJOgAG8mAZPH7arVf7lvQ0vZYKpqOPrDOCqKeAKkkWPd3Ty+P/ANQbk3Tw6Ttq3p4GFGUlfRepWLja9P1K9TeTY5GBubnQrzPC050Nt4u+q8jSalzfp8Emr2urCmwyIanBxcAcyUN7nztOpT2+3F70c/Q06VrU5bG7YvT7uJu6/wCYq94eKqO8PAX6GTYLazk1CqvH+CKGIadpG5q1VUXYhRzJAHxneclFXZcIjbWpcGzH7IJ+O6c+rtXCU9Zp92ftcyk2csBtYVqrIm5Fux36k90aacGm+FxqxMnuxaS56+XDTv7jW6vZFnLxkou2S/2bwdT8x+c5u1V/4Z969yOp+ko9mVwQEc6cCeHTqPl8J5JxhJredraP7w9uHI2pzysWdHaNSi1icw5MdLHcVbgNOol/DbUxOGe7V60fXvT4+PmjdmgwuJWouZfAg7wRvB6z1dCvCtTVSm7pmDtJQIAgH4RAObpAM1tPs2CxejZWJuVPqseJFvVPvHS5vOPj9kwxF5Qe7L0feaqKTuig2wlamvew5qW3XpmoPxJqo8xOJDZuLoytKN12Z/yaV7Nfpv4GX/8AMUjXpUWwhVqjqt1rVFsCwBOVw26+68tvCpQcpxat94lSNKEnZxt4s/CJz2rOxRO2Ap56mXI7bvU63390/lJaeHq1f+JX+8yehSU3nc3OxNjpTYM4p0uQZgXPiWOngtut907mD2aqavWs3y4euvou86MKMIO8V8myXdpOuTH7AEA+fftD20zVBg6ZsuUPWI439Wn4cTzuvWcjamKdOG5HVlTFS6u6iXSfNTRuag+dtZ8/kt2bXadCL3oJ9hS4/HhXIIAVVzO5Ngo/WXaNFyinxei5lecutY4mqrqrpmysLjOADY7tL8RY+e4SacFCbinoQTRHp1jTqI4AJRgwDC4uDcXljD1XSmprgVr7srmhw2NOKJdmtlGtyLgn2VHAafDW5kuJrzryc6ry4Lgu5c+0v0pqoro47SxllyoLC1jqST4kW9w0kdO3BW9/MzUllZGh7E4PJRZjvdvgun82fytPUbKp7tDff7nfw0Xz4mKcbI0U6ZIQNuYU1cPUQakrcDmVIYDzIEr4ql0tGUOa9eHqayV1YxOCO6eGndZGkC6Wjnplba+yRqAfyBinPLcay4Wzs/wufsWN26KGv2lq0S6UbDWxYi9ipI7o3XtlFzf1Z0cLi54WMoQ4u/cc+riWnuxI47X4ukC7VM4BAysqAMSdFuoBGlz5GWKO08Q55u645IxSq1G7t5H0jD45HpLWDAIVDXYgWB533T0kakZQU+Frl1STVyKvaDDXt6dB1JsPJjoffI44uhJ2U1fvRr0kOZOr4lEXMzADged9wHM+ElqVIU4702kuZuV52/SvoHPXLb4Egzmy2zhF+5+T+Ae//M07EkEAbycoA8STMLbWFlkrv/0sza2bO+BxK1kzgWU3y34jn04/OdGjV6WCna1zVO5807Y4dVx+HqNoqZ2J6BqZnN2xJqnGK4kVR2aKJ6qXNnB14JV/4Tgyg22/j5Oc6Er6ouuz2BxDh2okqrBRfvIWtm9UsoNteBm9LFulelGVm/uqvb0Zaw2HqpNrRlmMI9EXdVseVNWF+r2t8TK06canXvftTb9dCylKGq9CTs/GtTN6X0f2VuabfeTh4ixkuGx1fDPqyvHk/wAcjZNPsNhsvaK1luO6w9Zb3tyseKngfkQQPW4XFU8TDfh4rijYkvUlkHy7bOEJx+IJ3sRb8KlfgAJ5La0n/UOL7PYqTi5SaLbY9S9PL9U/A/8Ad55nERtO/Mt4aV4bvIrdu7M9O1NXINFahqFLb3yhRc/VsN3nynSw20p08O6K53T7zWpC7PzFaAn+j0leGbIZK7IVTDlUBY3a/e6X1A+fwlhSTd0siGtC0b8T82RUZa6hRfMcpHO+742k8acqvVirvh9ZFhpuNS3M1GH2BWq1BdfRrfVja4+6u/NyJ0G/W1p0cLsmtN/7q3Vx5vyL7i2zaUKKoqoosqgADkALCeoSUVZEiyOkyBAKbHdn1di6NkJNyLXUnibcCf6E5OM2TTxD3ovdl5p+Bi2ZjNrYyold0p1LBO4ctrFrd46jQi9v4TPM4jCwoTdNvea46fkrVK81O0WVS0ra5c3S9viZFvX4kEIK+Yxez3rPTyjLRVrtpqpawzMCbtYbrczzl3CZ05OWSWrvw7tSdw4R0L3HYg1cqgZaaALTTgoAsPE24yvjdoTxDtpFaIkav3FZiqeZgvM28zpK1K+pXqxu1EibKxjK60y5FMnLbeEzaXUHdra9rS9KbnFRldpZpEGHquMt2+Ty7jVV6q0vUFiBvYXPxNvcJAp55K3h99jqu0dCtw2GfFVlQkkX33JsB6xF91rjzKjjL+Foyr1FDxfYv50RXs5s+j0qYVQqiwAAA5ACwE9ckkrIsFbjtg0qxvUUNbddQbX32v4CYlCMv1K5hxT1MVsvZdGntathqlNGR1DU8yqbHKDYXGgsDOdSjGGIcGln/n5L9SjCWHU1FXXYu74NFjfo6jKNADceBAPzJ908xtmhuYyTXGz9Le6ZVjLI5HGlTcHfvtz4/r5yrGUoS3lx1++vjyDkcqhWo1i2Unc2uVvFfZPh7pY3uk6snnwfB964eBo7M/CWw59ISBlBN790qNWB5rp8BxE3w9arg6yceOq5/eD/AJFjNp21xD1TWFhTbRaLbso3XYahzxI013GwnbqbVlGs7Lq8jmSxc1UdtORYPtCniPpALOF7yHfYe0PrAcxw5WlfaUIY6mqlH9UdVxa/gu0q0J5o8YPaiPUOUjOB3h9YcWHXmPPnbgYmjKVNTa7/AJ+TNOpHfuifXE58SeRX16ZZHRAvpGACMxsFOYE+ZAIBuLXnW2fKnvShJZyVk3ov86X4FeV7NR1MyuIq4dnp10ZhmJOlqiMQBcX0YWA0O/gRe5v1KEf0SW60V8mt2RoOxmHFbF02QhkS7kjhYaAg6qbkaHrvk+zKEniFfhma0qLVVPgfUZ6kviAIAgCAYfthQT95GVQGNMFyPauWAv1AXf4chPK7flFVIpLOxBUV5WM7i65RlCUmq6d9afeqKbmxFMC7rYcDcW3cuVQw/T2jB9Z6cnbhfuMWSLLCKHUMt7EXFwR85QqXhJxeqJYxurnaqAo6yOPWZvK0UUdeocys1gyOGBTQEA3ykeVrmdeg4Zyvbkrce/gU5zjx4FVWO/zkkFdpI5ud8j6CNg1ayqyvTysL3Ja/ut+c6kdhTi7b6t3fi/5O5JNmh2NshcOtgczG2ZiLXtuAHsqLnTqb3JJnawuFp4eO7DxfFhRsWMsmwgHz79oqNQxWFxabwcp8VOZQfHUeU5uMThUjUX231nTwTU6cqb+3LrtHZ6dPEJqjKoJ+y2qHwuSP4hKe2cN0tONeHDXufx+WcyacW0zPPidJ51QyI3I4tidLSRQysauRD21j3bDugOjZVIOt7sNRyNtCeMsU3Z3f3t7zWVR2KpaVqY6N8CoI+RkLleZzqkcr9vuStkMPS0wfrj/qWsFTU8RBPn7G+GfXSIuCwavjamIW60lYiit9C1rPUH2bk2HUcrSXauIppunSWur+C3aKldGro4gWsfKealB6osxndWOWIE2gzWZe7GpUsbT9HiEDvStZiSGKHdqLEjQgjwnstmVIYuhuVVdx9uBqrTykaXB4OnSXLSRUHJVA99t5nahCMFaKsSpJaHebGRAEAQBAMn2nw1sSrHdUphR95C5I8SrXA+w3KeW/1HQl1ay00f4NUut3kD9xUkMVFwDqRuB368p5SOInD9La7ibok82fhxK3y07MefsjmSZvToTm88jR1Y3tHNmbxxxVTEH0LIKarqKosrdbjvBieA0AGoPH0GAwNCvBx9dM+RWe+5u+hEr1zcgixG+zBhfow3+4WkNXDdDNxbT7ilXdna5yFEkE5SRx0uISlqiuoyaukXvZvtj+6uExDuaGQ27pfIcwsbgZsp7w8hO3s7F1HfpHdHTwEatW6vc2eC7bYCr6mKpD75NP/cAnXVaD4l+VCotUXtKoGF1IYHcQQR7xJSI9wDPdvNn+mwNUAd5LVF8U1P8ApzSti4b1J9mf3wLOEnu1V25ffErf2bbRFbCvQezGmbWOt6b3IBvvF8wtyAkeCnvU918PYkx1O097mdNodkGBJw7qR/l1c1h4OutvEE9ZUxGyISd6bt7ffM5rp8iAezOI40afiK7W+K3lL/8Aj4n+5ffAxudnqem7G1WU5vQp4NVc3Go+qN/jJobHqfun6GOiv9ZS4vAEIdNQLOvEZT63XKbg9PCeftKNR05LrRf+SOvR6u8vH58PYonXeD/XhJ4yaakjmpuLJeGq2A3braCwsOQ4f9mQzjcnjUu7skDEojJUd7tbuKOOa+h53HwMlqYepRUVHirvsLkXGK3pPwJiYvTvf/JQdPPIwqvMnbEJ9OMpt9G5JBO4MnLqRLOHc4qTjJx8WvY3p/qy5GmXGFP8W/vb+YS9TxuKp6Vk/C/4v7Fi8VqSsBtF6rWUd0aliLachrqT+s6+z8biMROztZatJrw/U8zVST0Lado2EAQBAOGNoLUQo6hlPA9DcEciDqCNQRNZwjOLjJXTMNXMP2g7O4gm9CrnT/Lqki3gwFm/iF+pnDq7Bop3o5ENSlOf7nbkQdnbIxIP0mRBxs2Yn3fmRII7CnJ2nKy9RThKLK3buJBqlF9VO74t7R99h/DIcfGnTkqNNWUV6vUp4ureduREoYRmIFt+4bif0HWc5zS0IYUpSdvv3tJmL7LVcSy+iYqKIurLoS7eu3wUeAXkZ3NlUlWptyXV07+06MKG47fbmi7GbJehVZ8S4zkC5Jte2g3mdbD4eGHTSevMljFRNLtHs1hMRrVw9JifaChW/Gtm+MmlShLVE8as46Mx+1uw1HDm+DxNehVb1adMs5a3LKVYDmzNYcZWnRjB9WTT5FqFeU114prmfi47bODVWq0xiUtdhlDsvS9LveZVxCniIK8lf3G5h5uydvYu9g9vMNirJU+hdu6A5BRidMq1BoTws2UnlJaeJhPLRkVTDVKeeqMfsOsdn7V9Gxshc0Tf6rEejY/6D4EyjQfQ1t3w+C9XXTUN7x+T67Oscg516wRSzGwEirVoUYOpN2SBU7L2rnxFWmeQZfKwYfy/Gc7Z+PeIqSjLLilyWlva/a2a36zRT9u9nWT09Op6Kove32DZeJ5EW3+++lpsXs+nWl0mklx+fk1qRbWTsfP6OL9NSWq1P0TMToNzKPbC/wCHc3FhcEg2ta08/iIQi7RefE5leKVnxf24BlYgP1W42ExY2U2eziJjcM75quz2CakheoCrvawNwVThcHcTv93Ka4iMqclCSa4nRw0HGF3qy1w2Haq1l158h948PDefjJcLg6uJlaCy4vgvlktt41GDwwpqFHmeZ5z2OHw8KFNU4ae/ayRKx3k5kQBAEAGAZ/bWJJb0aefU8tOAG/47jfz21sfNT/p6Ts/3Pj3dmWbfLxBXJgaYN27zDlcAeAH9dJ56dZ0k+idpc8+P3ibRpxveRU47sWztnoVimbvFWGYXOpsbgjf1nrZ7MpVYqXFrPiVJYWDe8siRsvsa6n6WtccQi2v4sT+UjhsWle83fs0NoUFHiX+IrCgvo6Whtqfqjz9o79fHiJjaW0FhIqlStvW8Iru9l9c5WrhWa5JCqdSdcx63Iu1+ZM81KKf+7Wd+Oebfd99hZvQm7Lwno3C06tQZtCO7l3Ek5SCL9Ze2bi6v9TGhTdovW+drK7stFy7+ZtGnGGbzL3C4Nadyouzesx1ZvE/luHCeuhBR0MzqOevlwJE3NDO9o+x9DFhmyinVI/vFUd7pUXdUHjryIkFbDxqd/MsUcTOlppyPlnaTZVWjnStfOgWxuT3BopRjqVsNL6jLbhpyasZwnaep16UoTp70PI+wdldqfvWDo1uLIM3317r/AOoGdmlPfgpHEqw3JuJC2hii9Yj2UubeBsSf4tPCeX2riXVxDg/0w4c39aXdfmaIqdm3GLpEbyxB6gqb/rItl1H/AFUO2/syG3WOnb7Z1Wqnd1W+o+sORnqcVTnUpuMHZm002rIwmJqHN3lKGwsp3WGgyH2hp4nXfvnk6lNxbXLJnOxFKalf0L/Y/ZhnQVXKWcXyNcED2Tcbid/DfNN1SWUllr9yXr4k1DCXjeS1Jo7IKdTnA6OrD35ZrNVN3ejDLndNenyb/wBDC+r++BbbA7PYWmwZgWqA90uQVvwKgaX8deU62yamEm1d9fk//rz9zeGEhB31NVUpK3rAHxAPznonFPUsH6igCwAA5DSZSsD1AEAQBAEA54irkUnl8TwkOIrRo03Ulw9eS73oDF4naQ7wU3ue83PW5t0v754huUt5y/VJ3fwuz7oayqLRHPBs9Z8iaknU8FHM8hNsPgp4me5Fd75GFNvQ2y0QAAOAt7p7pKysjc5YqoEW+8ncOZ/SVcbi44ak5vN6Jc3y+8DKVzM1caqknR25nUXPzPw/Lxu83KVWrnN+S/x5LTuw5pZI4/vlzqb63PUyCSbeefF9o3yx2IzMzMNSikj7xHdHznX2Hh5OtKryVvF/fUOV0WmF23TdQwvY9L26aa38p1obaw3/AJl4+Da81f1s+wLNXRKpY2mxsHW/K9j7jrL9LFUK3/HNPuYJEsAyf7RcKGoJUIHdqBSfs1O6R4FinulLHwvT3uRf2fO1Xd4Mqv2QYr6LE4cm/oa1x91wR86bHzmcFK8LGuNhad/uRpcTgCK7ZSPpFLAHgVIzHwuw8z4TlbR2XUq1b0bdZ3d+Flr7ePpThldkrZ+yVptnY5n4HgOduvWXdn7Mjhes3vS5/Hz7GOJ+VmOIuiEilezuPb5oh5c293MWlUdZ2h+ni+fYvy/BZ6T7qpK8teC5dr+PM547Z6ot0UBRoRYWA5jl/XKcnbeA34KtTWcde1fx7XI1N8SuqV+PGeaTb63H797TVyI7YkjUG0lhKUXeOX37+CJzP2niKrEAd6+4EAk/mR13SaMZ15bqjvPuz8X8swpz4Gh2dhnUXqNrwVb2Hjrr8p6zBYapSh/uSb7LtpeLu39yJFfiTpeMiAIAgCAIBwxWESoLOMw5XNvgZHUowqK01cw1cirsLDj/AAU8xf5yFYHDr9i8jG5HkTqNFUFkUKOSgAe4SzGKirJGx7mQVW0ti+mv9NUXp3beG69ul5z8Ts6FeW9KTv8Aew1km1a5TP2RqD1aynxUj5EyhLYj4T9P5I+jfM9UOyj379VQPsqSfIm1vcYhsNX688uxfz+DKg+ZpMDg1pIEQabyTvJ4kniZ2qNGFGChBWRIlYxOJQ0MTUUad645FW1A6jW3lPJY+k6NeS4PPwf2xEurIngCoNLKbc+6T57vjKFqc3/a+/L5Xr4E+bLLYGOYuaT3uFuAd4ta48NRblY8LW9JsjFVJN0arvZXT424p87czW+dj120p5sFV6ZG/DUU/lOtiVelLuLOFdq0e8wn7Mq4TaOMUkAGkG1NtQw/5mU8DNJO7LmPi28uZ9BGOT0rsLu1gihBm0AzEg7tS1j90Sf+rp7z3es+Sz/jzfAq/wBPPdV8l25ff5Opw9Sr/e9xP8tTqfvsOHQR0VSt/wAuUf7Vx/7n+FlzbMb8Kf6M3z+ET0UAAAWA3AcJbSSVkV275s/SJkwU2L2Hc3ptl+yRceRBuPjOLiNi0py3qb3ezVfx7Grjc8UNhH2nA+4mv4mJ+AkdPYUE/wDcm36GFEtsNhUpjui1953k+JOpnZo0KdGO7TVkbJWO0lMiAIAgCAIAgCAIAgCAIAgCAIBT7f2P6azpYVF013MORPA8R587jnbQwKxMcspLT4ZrKNyrwmzqwNjTI/D87zzUtk4xuyh6xt7m0HYtKWDam4rMtyFKkJqbEg3tbW1tw114zsbN2fXwst+q08rWXDO/JX8vMk3YzfJ+5x7VYpWwNVkYMDlXTmaigg8iL7p1cRNOjJrkTYaDVeKfMwn7MsOtTaOLZlDBadtRfUuP+BlTB0oTXWSZbx1SUX1XbM+rpTCiwAA6C06aioqyRy3JvNs9TJgQBAEAQBAEAQBAEAQBAEAQBAEAQBAEAQBAEAQBAMf+0CkqojC6tUqAOAbB1VSwLjiQVWx3jdu0lDH2VPvZ0NnXdTPgUv7GqF/3yt9eoi/hDMf9wTbBRtFs1x0ryR9Kl0oiAIAgCAIAgCAIAgCAIAgCAIAgCAIAgCAIAgHmo1gTa9hew3+XWYeQP1GBAINwRcHmJnUHHGVsi3G8sqjxZgL+V7+U1k7Iwz59+0/H/ShAf7uiT/FVNh5gIPxTm4+V5xidfZ8bQlPwLT9mtIYfZa1CNaju9uLEtkQDqwVQPES1h7Qo3KOLleo+w2FBCFGY3biep326cukspWWZXOkyBAEAQBAEAQBAEAQBAEAQBAEAQBAEAQBAEAQCspVTTSoP8l93OmRmFh0ViB1SQRluprk/TX73Guh6xrhquHUEGzsx8BSa3xdT7oqO84Jc7+j+UZeqPjva3HemqV6g1z1SVtxRLKvwAnIqz36rfb/g7sf9qlCL4/DfufWdnYMU1w+H9mhRQt1YLlS/PUO3ionWX6lDkrv2X5fgjiTlvTb8S6lgwIAgCAIAgCAIAgCAIAgCAIAgCAIAgCAIAgCAIBBfu4gcqlMqfGmbr8Hf3Su+rWX/AFL20935GOJksVtAUqDMpN1pV1W+/vvSWifKmU8hOd01nlqlL1cd30aN8NDeqJGL2PgvTYqjSBsdDflY5vylWnHfnFLn+LnSxs96N+WXi1+Lr1Pqez6pqhSRY1iarjlTUBUXz7unEZ51sPJ1Fvf3Z+Gi88vU5OpeS6bCAIAgCAIAgCAIAgCAIAgCAIAgCAIAgCAIAgHCuudO4bHep4AjdfpwI5XmsldZGCs2rjPoErgEGm4JHFSc1N1PgWI8pRxdZRpKt/a/mLXhcxwMb23wwQUAONGmCPugi/wHunNxNNQrQSf7F6ffQvbPinWz5FH2fpscYCm8qFB5GoAoPlc+6Qb0moqOrk153X8kmLlel27z92fRNkgj6O9ru1O99RRoswAv9ZmLDwzEerOvhMlu9rS/7Yuy8b38O45iNIBOkbiAIAgCAIAgCAIAgCAIAgCAIAgCAIAgCAIAgEJz6OqD7FQ2P2anA9Aw0PUDixkMpbk1yeXc/wCfe3MwVu2gFXEodz0jVX7y2Dj+Q+ZlHGWjCrB6OO8u9ZP8PzMMyvbGqKj3HCklvwhv/acfGV1LFxa0sl5q/wCSzhJbtaL8CJ2OXJVNUi4WiH80ptb4sJvh6qjVd/270vK9jbFTz3eTkbDsbhRkaqWLMWKgngAbm3iWJ906WyILonO922198W2VEuJomcC1zvNh1M69zY9QBAEAQBAEAQBAEAQBAEAQBAEAQBAEAXgH5eALwCJtNc1NlsbEbxqVI1Vrb9CAdJDXhv03H6nwfgzDKPb2I9Lg6dZd9iG8HUo4/Fb3TkY+q6uDjWjrx8cmvMw9DJVmzWvxAHkFUfKeZdRuW9yt6ZL2Nk7NM9bO7lFx7RppTA4nvi/8tvOWVUV6jTzlkvFp+y9Taq7zk+1+5tezrLRoVcxsqVag8lNvM6T0uzt2jQnfSMn6GiLPB0z/AHj+uw3fUXgg68zxPQADoUlJrenq+HLs+eb7LAlXkpkXgC8AXgC8AXgH7AEAQBAEAQBAEAQD8MA8M8A5PXtAI9TGgQCPU2oBxgEeptoDjAIz9oVHGAVA2hcVad7pUYkDkdGuOl/lPK4yq6Sr0pfpby7G+svB2/PMwipQZgvO383pFHyWcN5Xf3g/kJXX3jc9nFCmq1CL5fpCBv0QtbxuDJMMrV430uv/AJL8G8IuTUeZZYfa62VcwsKrO4v7V8yg/jUz0WDqdM6dPg3Kb8Hl6r2NLNWLdO0SnjPQGTum3AeMAkJtYHjAO6bQB4wCQmKvAOy1YB0BgHoQD9gCAIAgCAIAgCAIAgCAIAgCAIAgCAIAgCAIAgCAIAgCAIAgCAIAg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http://teensgotcents.com/wp-content/uploads/2013/01/Depositphotos_2768088_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484784"/>
            <a:ext cx="3240360" cy="487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2843808" y="28575"/>
            <a:ext cx="5688632" cy="1362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619672" y="962"/>
            <a:ext cx="7115196" cy="1225536"/>
          </a:xfrm>
        </p:spPr>
        <p:txBody>
          <a:bodyPr>
            <a:noAutofit/>
          </a:bodyPr>
          <a:lstStyle/>
          <a:p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прозрачности (открытости) бюджетной системы  российской Федерации означает:</a:t>
            </a:r>
            <a:endParaRPr lang="ru-RU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904124"/>
            <a:ext cx="7972452" cy="637468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 ПРОГРАММА </a:t>
            </a:r>
          </a:p>
          <a:p>
            <a:r>
              <a:rPr lang="ru-RU" sz="24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«МУНИЦИПАЛЬНОЕ УПРАВЛЕНИЕ РАМОНСКОГО МУНИЦИПАЛЬНОГО РАЙОНА ВОРОНЕЖСКОЙ ОБЛАСТИ»</a:t>
            </a:r>
            <a:endParaRPr lang="ru-RU" sz="24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775" y="2204864"/>
            <a:ext cx="3526185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Целью муниципальной программы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управление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является решение вопросов местного значения, иных отдельных государственных полномочий и повышение эффективности деятельности органов местного самоуправления муниципального района. </a:t>
            </a:r>
            <a:endParaRPr lang="ru-RU" sz="1100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AutoShape 4" descr="data:image/jpeg;base64,/9j/4AAQSkZJRgABAQAAAQABAAD/2wCEAAkGBxISEBUUERQUFRQUFRQUFBcQFRQVFRQVFBUWFhQUFBQYHCggGBolHBUUITEhJSkrLi4uFx8zODMsNygtLisBCgoKDg0OGxAQGiwkICQwLywsMiw3LDcrMissKywsLCwsLjQsLC0sLy4sNCwsKyssNSssLCwrLiwsLCwsLDAsLP/AABEIAMUA/wMBIgACEQEDEQH/xAAcAAEAAQUBAQAAAAAAAAAAAAAABAEDBQYHAgj/xABFEAABAgIFBggLBwQDAQAAAAABAAIDEQQFEiExBhNBUWFxIjIzcoGRobEWI0JSYnOSssHC0QcUJDSC4fAVdKKzQ1PS8f/EABsBAQACAwEBAAAAAAAAAAAAAAABBQIDBAYH/8QALhEAAgEDAQcEAQMFAAAAAAAAAAECAwQRcQUSITEyQYETIjOxUTSh8CRhkdHh/9oADAMBAAIRAxEAPwDuKIiAIiIAiIgCIiAIiIAiIgCIiAIiIAiIgCIiAIiIAiLxFiBoJcQAMSTIDeUB7RWqPHa9ocxwc1wm1zSCCNYIxV1AEREAREQBERAEREAREQBERAEREAREQBERAEREAREQBERAEREAUCsq4gUcTjRGt1Cc3Hc0XlYXLt9MbADqJbMic42FK2QZSLdOvi33rlVbVRS2tt0l4gWr7LnWo7hpc4X2RtcQdi7ba1jUWZS8Lmc1Wu4PCXnsb3W32ji0WUZgn50W878203byehabW1a0ikuDXvfEe8gMbO6ZMhZYOCDfKclgaA9pJEIShMM3uPGiP1T1a+gLpP2Y1BacaZFGtsAHpDone0fq2KwkqVtTckuPY5Vv1Z4bNyyUqf7pRWQi4ucJueZki069wbqaD9cSswiKjlJyeWWSWFhBERQSEREAREQBERAEREAREQBERAEREAREQBERAFRVVimUlsKG57zJrQXE7AiWeCBczgnKYnKcp3y1y1L2uDV5X8SkUp8eG4siwiHQy08VrTxBLEaxpJ2rtGT1atpVGhx2YRGzInOy4XPb0OBHQumvbSpJN9/v8GmlWVRtGRVCjjJc7yzy7DQYVFdrDog06xD/APXVrWqlSlUeEZVKkYLLMvlfliyjAw4RDouk4th79bvR69vO6LU0an26TSXuh0VpLosR3HikeTCBuJnIT4omAJykthyRyGdHIjU0FrMWQjMOfPTE0gbMTpW/1vUsKkQMy6bWCVnN8GxZEmyGEhqIkuz1qdH2Q8vv4OZQnV90vCOPVFU33uktgQW5uCDafZvsQx6RxcbhM4kzXbqNAbDY1jAGtY0NaBgABIALDZJZNsoMJzQbb3uJe+Ui4eSJXyAHaTrWeWm6r+rLhyXI3UKW5HjzCIi5TeEREAREQBERAEREAREQBERAEREAREQBERAERUJQArmP2oZRzP3aGbmmcSWl2hvR3kalumVleCiUdz5i26bYY9KXGOwC/qGlc9+z2ojS6SaTGBMOE6YtX24vGE54y4x2kbV1UEoL1ZeDlrycn6ce/Mz2TOQ4ZV8RsQSpFIaHknGGW3wmdBx3kaFh/s2rsUSNHokc2IZtRYdsyDHtuisv2ASHoHSV1aS51lpkXSItIMWiCH4yVu26yWONznC68GQJ0zncVlTrxlGUavJ8fIqU3DEoLlwMTlhltEpLvu9Fa4tebIa0G3FO0C8N9Hr1LYMi8gxAIj0yUSPi1mLIWrnPGvAaNa1qrw6rIsRkIQ3RQbL4z2EuMwCQ2Z4LZ6NMr1Ki5W0x3/LLmtYPgqettqjHMIp4X88lS9qUITbqZcl/j7OrBVXHIWXVMgRb3iKy6bYoH+LheD17l1iqqZnoEKLKznYbIkpzlbaHSnpxWdvcwrL2lra3lO4WY/uS0RF0nWEREAREQBERAEREAREQBERAEREAREQBERAERUQAlchy1yhNLpTYMG0WNmIebnNztLxK/QZbN62n7SMpMxBzMM+MiDhS8lhulvdeNwOxRPswyasM+9xh4yIPFA+RDPl7C7u3lddFqivUa49jlqt1Jbi8mkOiUmnRYFGtmI8AQw519ls5lzjiZC8nE2RpXa6nq2HRoDIMISawSGsnEuO0mZO9UolT0eFEMSFBhMe4EOdDY1pIJmZkDSQCVar+mvgwg5kplwF4ncQfouW8u0oupJYS7IzpUvTTb4syaotJdlFSD5QG5o+Kw9e5W0yDYLIgvtTDmMIMpS0T06CqaG27eclFJ/t/sTuIRWWQcqfzkbnnuCxS9xqa6O4xXytP4TrIkJy0BW1R1XmpJr8s8JXe9Vk1+X9mIrLlDuHcu7ZLfkaL/bwP9bVwmseUO4dy7tkr+Rov9vA/1tV5svvoj0exu+iMoiIrgvwiIgCIiAIiIAiIgCIiAIiIAiIgCIiAIioUBi8pK4FEgGKQHOmGsaTK044Cei4E9C16p/tBhxYEZ8VghPgyky3ath1zZEgX2gQbrritU+1KuHUilMo0GZLHBgDfKiuIEuuy3odrUCtskqYyPmIUF7y9zQYrWnNSdK+3gBeZ7l3wpUY0vf1c/wDhxzqVHP2cuRKyaq19a050WNfBY4PinQ8niwhsMr9TRtC6zSqwZCIaQcJiyLpYfBWMnKlZQ6OyCy+ze52l7zxnnf2AAaFByi5RvMHeVQ7YvalGg6sMZyjrt6SXBk017D1O6h9Vr1b5SwaS3NMDw5rrRtgASbMG8E615K0+rXfinjY/3gvMR2tcXFKcZ4xj8GVzFRjwM2tdyydJkPe/5VsS1nLg8CHvf8q5LNZrRKqqsxaLFBPimc0K+o1W8jD5je5SV1z6mePq9b1ZiKx5Q7h3Lu2Sv5Ci/wBvA/1NXCqx453DuXdMlfyNF/t4H+pqvtl99Eel2L30RlURFcF+EREAREQBERAEREBpfhLSNTOr908JKR6Hs/uoggquZUgk+EdJ9H2U8IqTrb7KjZlMygJHhDSdbfZTwhpOtvshWMymZQF7wgpPnN9kKjsoKSLy5oA9EK1mVhMrqXmaM7zn8EfH4DpWynDfkomM5bscmbhZURnGTYjCdgC8VjlRSIUNzy8XC7gjH+dy1DJyp4sajCKXycXGxMYtFwJIvBmHX7AoGVX3uw2E5jzfxpcHdbwJu3ymumdGhD3qfBc0zTGdWXt3eL5YL2RrXxKU6laYZNguv4bhKe0hp63ArdqVWUZ5Bc905S4JLR1BYSqaTRqNAZDDi6yOEWtN7je51+1S4VPhxhahGYBsnYcZdoXm9t3UalvJxks5XJlla2s6bW9Fpf3LlMpkQQ3nOPmGu8t2o7VbyVpL4kJ5e5zyIhE3uLiBZbdM6Fbp/JP5ju4q3kUfExPWn3GLyM5SdvLL7o66ySNhK0qq3fjX81/vtW6rRqp/PP5kT32rGyXsqaFbd9Jsq1jLnk4e9/yrZlrGXXJw97/lW6x+eJUz5EerOQh8xvcpSi1ZyEPmN7lJXXU63qePq/JLV/Ziqx5Q7h3LolTV1SG0aC1rhJsKGBcMAwALndY8odw7l0CqofiIXqofuBXuyu+iPS7F76IyP9fpPnD2Qn9fpPnD2Qo+aTNK5L4keEFJ84eyFXwhpOtvshRc2mbQErwipOtvsqvhHSdbfZUPNpm0BM8JKR6PsqvhLSPQ9n91BMNM0gJ3hNSPQ9n91XwnpGpnV+6x+bVHMQGWzOxVEFTs1vSzt7QpBCzKZlTc2f4Cq5nYgIOZTMqdmtnalgfwICFmVzXLaM6k01lHh6HBg1Wibz0X9AXTK2pQgwHxCeK0kTlibmjrIXP/ALOavMekxaS+8QwQ0u894x3hvvBdVD2wlU8I0z90lEzDMqavgw2w2RZtY0NbYY83NEhfJYmtcp6PSm5uEH2mutG2AARIjQdoXPmqRk8fxD+Z8QvO3FzOpSkn+D3D2Pb2rjOLbef52NjiYHcVLyFPiInrT7jFEiYHce5Scgj4mJ635GKhq/p5eDTeckZ6n8k/mO90qzkMfExfWn3GK9WHJROY7uKj5C8jF9afcaq9/ppaoqKxsq0aqfz0TmRPfat5Wi1T+fic2J77VFl0VNCtu+k2Zaxl1ycPe/5Vs61fLrk4f6/lW2x+eJUz5Eeq+Qh8xvcpSi1XyEPmN7lKXXU63qeQq/JLV/Ziqx5Q7h3LplUw/wAPBu/4ofuBcxrDjno7l1eqYf4eD6qH7gV9srvoj0mxe+iKmGqZvZ1qVml4I1X93WrkviPml5s6lKsa7+uSSQEXNhULdSkG+4dJ1fuqiEgIwhqj2yUqwrdmbtg7z+3egLIhqjoakWUsoDN2dnWvQYDqV2ztXmyDon0TQHjNj/5+yGFv/m9XM3qBHTLsVbDtY6RP6IC1mjsVLB09kvir1k6b9x+El5e9reNdpv75oDn32p1kGw2QGm93DfuvDfm7FsGSFVijUKGwiT3DORJ3G0++XQJDoXOnVrBptcDOPaIQfadacJBkPit3mTQRvXUn1/RiOWh9BJ+C67j2wjTXbnqaaOZSc2fPbcFfyfP4p/MPe1WJK7UH5p3MPe1eVn0S0Ppt70x1NniYHcVeyBPiYvrfkao8TA7ir2QR8VF9Z8jVU1f08/H2Ud52Nip/JROY7uKj5CHxUX1vyNV+n8k/mO90qNkIfFRfW/I1V7X9NPVFTW7GzrRqo/PxObE99q3ia0aqD+Pic2J77VFl0VNCtuuk2Zavl1ycP9fyraFq2XZ8Wz9fyrbY/PEqZ8izVfIQ+Y3uUpRar5CHzG9ylLqqdb1PIVfklqzEVhxz/NC65VJ/DwQBPxUPo4DcSuRVjxz0dy7FVIH3eFL/AKoeHMCvtld9Eek2N30Rdzc8eoYfuqlmxXZLw8yEybtquC9LZaNqtG/AyGvXu2bVdsF2OGrCe130VyR1dRUklkDVJULdgV4jZ3LzZGrsKAsvMgTJeYcMgbcTvKq+RcADheb9Pkj4q7JAWiDt6lRXr1S9AZoQpYH2hPtx7VQxSMQDzTf1FXc2NMzvPwwVQJYKAWTHGojnXdpVbzq6L+1XZKw9rJ6j6M59QTJOCpbrJPTLuVJah1Kll+jD05dkviobaPHtTfEm2dzYTGtEpm4lxLjdLDVoUbxlgjUlzIRtPLWtBxeQBftK8/f2u5JsR4PlMaWsAOm06QcObNeotAgtdbDRbM+FEmX4zkHP4Ur8MFLfbzc4Ya54wERxY3pcGuI6lEpszgoo4rTMi6WwmTGvEzxHDXqdJY6rqlpMGO6JFgvYyyWzeALzLRjoN67H/T4juUimU+LAGbEpYFxJeb9ILdFyZujUZrnOMOG2U3ueRO7S97jM7yVWzoR3Wl3PQT2vUmkpJcDmLzwTuKuZBHxcX1g90Le6VBZSJiFRA+YPjIzcwyfOItkHzmtcNqvVXklBhsIEmOJmcw2y06ph0yTtuVZWs5KjKKfF4OevfQqYwjA07konMf7pUTIQ+Li+t+Vq2iscm35t9mIziuveCwC43kidyw2R9TPhwXua9sdr3lwfR+Ey4ASafLG0XKrla1Y288x7o46tSLxgzM1otUn8fE5sT32reniRkbjqcCD1Fc+qiMDWUQC+TIk5c9i0WUXu1OHY4LrpNtWr5d8mz9fyraAFquXp8Wz9fyrOx+eJVS5FuquQh8xvcpah1QfEQuY3uUxdVTrep4+t8ktX9mGrLjno7l0erMpYeZhtcx9prGg2AHC4ATF+7rXNq0PDP80LNUekOYBYc4EtHFcW9ctCvNmcE9Eek2PwT0RvD8pYDcWxRq4Mp/5JDyggG9znz0CySG/U7VpQLsS4k7b16mdit8l5k3nwjo/nnpY74L2MoKP546nj4LRmxSMJjcVKo9ZuaRORE7w5jLxqtFpkpyDcRX1H8/sd9Fch1vAcZCICdUjMyv1LU6dW7IjS1sGGwnymyJlqFwkoECmOhuFiUzjMA3ar8JqSToNGlKZIm4zOyeA6pK7YGoLTRlHHniw7C27sV5mU79MNh3TCA2uwP4SqWNpWttyp1wz0Pn3hXW5Us0tePZP0Ug3rODRM7sOvBU4R1DtKs5pzeI47n8IdeIVfvRHHaRtbwm/ULEku5vXM78OoXL0ABh2KkOIHCbSCNiqVBOQqK3nx5M3bsOvBJOOJlsbees/RYjJSkSs8KXTp+qg0donJrSNsy0ezp6lkGwgN+s3nrUZ4k5QMkJ0B3nT2EWZ9LVRsMTE4Y4N4IAdZOsaQehSijcVoaN7keGxAdN+o3HqK8UgRc2RBMMP0GMHOYNZLWkF26Y3hSHNBF4B3qwGtbgSDoDbydzb1qcTByITKia42qU91JdOYEYAQWG4ixR28C4gEOcHOHnLKQ4wF2J1C8qyWRCMQBqwdLeJgdC9Ud4aDwS3aBa6SRf1rXKGVxNbkY+tK9Y12ZAdGjET+70aT4kjgYryQyC3a4jYTgo9W1O9xJpLYLA69sGjWuAdb49xiOxwa0X6cVmKBRoMMFsBsNgLi5whBrZuJmXOA0k6SvFJpjIbm2yQXmy2TXOm7ULIN/wC6j0otOKXM1yeUQY2T0PyXvbsMnDun2rUssskHxYYJjw2MYHOe54LQBdMm+QF2tbvTayDWPMJpjxGjkoLoZiEzAlwnACU7ycFgWVFGpDmxayLXSNqHRYZJo8Ig8F0Q/wDPE2kWRoGlaaVhSjNTxjBzuC5mo0WpojILLDTFh2G2IkMWmvbIScLJJkVaeJGRuOo3HqK6qGgDUFCjQxGukLGkuANrY0HRtWmps/ek2mUVbZW9JuL5nFq2cTFIbebui7SszRSA0Cd8hPaukf0GjA3QIQOuw2fWsg2roMuSh+w36KytaPpxwWlpb+jHBzAFe2AnAT3LqDKGwcVobzbuwKohEYHrAPdJdqO5HMxAecGu6GlXPuEb/qiew/6LpHC1A7jLs/dUL9YcOifdNZGZzz+kxyJ5p8trfqlFqKkOFrNOvwmQ27RiQt7pcQOkxpvcZHYMSpgbISGjBSSaCMnaT5hG9zPqrngzSdTPaW9IgNIGTFI05vocf/Ky1QVW+AXF5HCAEm2jgdJktgVCpBk1bdFAMsTqF56gq5ifGJOwXD69quNaAJAADYsTIivo1ozlYOsHhf43dpVHQHgzuiDU+4jd5PYpiKARW0ts5Omw6n3dRwUhHNBEiJjao5ocuTcWbBe32SoBfVmkNXgxYjeM20NcP4tKo6lsI43Rp3SxQgo1k14iODcTjgMSdwVGB7sOANZvcdw0dK9thBuGJxJvJ6VjKJkpMtcN3oDoLj8G9q90eGGzkN5xJ3k3le0hrU0Sz2V5hqpXmGsd0wZWJDB4wB3hQI9XMfaxBcx0MkE2rDuM0P4zRuIWQVoYokYswkeoTNha4HNtLAHAhliQAYIcNzWhtwmBIOkLU5CUqiMEGHZc554TnTeBIWjOwwM4LGDAN1DSZkz6RSAwX4nADEnYo2YLiHRP0t0N36ysksmLLcPx15uZ5oN7udLAbFMAXh0BpxAnr09a85kjiuI53CHbf2pg1NHpwUkC5QS54xAdzTI9R+qkikt8qbecCB14LZFGcUXJKkl6BnhfuRZmeDzJUK9KJWESTbI4z+CPj/NqyJLVHFtznm8cVs9QUjNDRMc0kdguXqFDDWgDQJL0pJLdl2h3tAHuklp2oHcZdh+quKiA8Z3WHDon7s0EVp0jr+C9Kjmg4ie9SDLqiIsSSiIigBERAQ41IOczbbrp2seoLy6iMOIJJxJPC61VEBHpBdCEw4uGp9/ar0CPnGTlLpmiKCD0xeyFRFjIyKFUYiLAhnoqJSY1hpdKf7qqKEQeKFCmBEcZucMToGoBX4iIpRiUGCFEUms8FSRgqosomcSy+jNxlI628E9YXl8NwBIebtDwD2iRRFmZFmjU204gjDTP4K2zhRzPyBd9e0oikExUREJCoiKQFQqqK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s://encrypted-tbn1.gstatic.com/images?q=tbn:ANd9GcQGTi_K1gg9F-EgmA1ioASUQ4259P3TM19E2Evdh5IC4kiQ2s8Zd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417646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3414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619672" y="1340768"/>
            <a:ext cx="7972452" cy="637468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«СОЗДАНИЕ БЛАГОПРИЯТНЫХ УСЛОВИЙ ДЛЯ НАСЕЛЕНИЯ  РАМОНСКОГО МУНИЦИПАЛЬНОГО РАЙОНА ВОРОНЕЖСКОЙ ОБЛАСТИ»</a:t>
            </a:r>
          </a:p>
          <a:p>
            <a:r>
              <a:rPr lang="ru-RU" sz="2400" b="1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b="1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662206"/>
            <a:ext cx="57241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sz="14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Данная программа состоит из следующих подпрограмм:</a:t>
            </a:r>
          </a:p>
          <a:p>
            <a:pPr indent="450215" algn="just">
              <a:spcAft>
                <a:spcPts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подпрограммы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«Развитие и поддержка малого и среднего предпринимательства в </a:t>
            </a:r>
            <a:r>
              <a:rPr lang="ru-RU" sz="14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Рамонском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муниципальной районе Воронежской области</a:t>
            </a:r>
            <a:r>
              <a:rPr lang="ru-RU" sz="1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 создание благоприятного предпринимательского климата и условий для ведения бизнеса</a:t>
            </a: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 подпрограммы</a:t>
            </a: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доступным и комфортным жильем и коммунальными услугами населения </a:t>
            </a:r>
            <a:r>
              <a:rPr lang="ru-RU" sz="14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Воронежской области»</a:t>
            </a: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 предоставление государственной поддержки в решении жилищной проблемы молодым семьям, признанным в установленном порядке нуждающимися в жилых помещениях. </a:t>
            </a: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magas.su/sites/magas.su/files/newspics/7799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22" y="1725546"/>
            <a:ext cx="3156942" cy="242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90922" y="6021288"/>
            <a:ext cx="8881070" cy="637468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>
              <a:spcAft>
                <a:spcPts val="0"/>
              </a:spcAft>
            </a:pPr>
            <a:r>
              <a:rPr lang="ru-RU" sz="1400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Целью  подпрограммы </a:t>
            </a:r>
            <a:r>
              <a:rPr lang="ru-RU" sz="14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«Охрана окружающей среды</a:t>
            </a:r>
            <a:r>
              <a:rPr lang="ru-RU" sz="1400" b="1" i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400" i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 снижение негативного воздействия отходов на окружающую природную среду.</a:t>
            </a:r>
          </a:p>
          <a:p>
            <a:pPr algn="just">
              <a:spcAft>
                <a:spcPts val="0"/>
              </a:spcAft>
            </a:pPr>
            <a:r>
              <a:rPr lang="ru-RU" sz="1400" i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   </a:t>
            </a:r>
            <a:r>
              <a:rPr lang="ru-RU" sz="1400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рамках подпрограммы </a:t>
            </a:r>
            <a:r>
              <a:rPr lang="ru-RU" sz="14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«Энергосбережение на территории </a:t>
            </a:r>
            <a:r>
              <a:rPr lang="ru-RU" sz="1400" b="1" cap="none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lang="ru-RU" sz="14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воронежской области»</a:t>
            </a:r>
            <a:r>
              <a:rPr lang="ru-RU" sz="1400" i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предусмотрено сокращение энергетических издержек в бюджетном секторе.</a:t>
            </a:r>
          </a:p>
          <a:p>
            <a:pPr indent="450215" algn="just">
              <a:spcAft>
                <a:spcPts val="0"/>
              </a:spcAft>
            </a:pPr>
            <a:r>
              <a:rPr lang="ru-RU" sz="1400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Целью  подпрограммы </a:t>
            </a:r>
            <a:r>
              <a:rPr lang="ru-RU" sz="14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«Повышение безопасности дорожного движения на территории </a:t>
            </a:r>
            <a:r>
              <a:rPr lang="ru-RU" sz="1400" b="1" cap="none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lang="ru-RU" sz="14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в воронежской области</a:t>
            </a:r>
            <a:r>
              <a:rPr lang="ru-RU" sz="1400" b="1" i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400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является обеспечение безопасных условий для участников дорожного.</a:t>
            </a:r>
          </a:p>
          <a:p>
            <a:pPr indent="450215" algn="just">
              <a:spcAft>
                <a:spcPts val="0"/>
              </a:spcAft>
            </a:pPr>
            <a:r>
              <a:rPr lang="ru-RU" sz="1400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Целью подпрограммы </a:t>
            </a:r>
            <a:r>
              <a:rPr lang="ru-RU" sz="14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«Защита населения и территории </a:t>
            </a:r>
            <a:r>
              <a:rPr lang="ru-RU" sz="1400" b="1" cap="none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lang="ru-RU" sz="14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воронежской области от чрезвычайных ситуаций , пожарной безопасности и безопасности людей на водных объектах</a:t>
            </a:r>
            <a:r>
              <a:rPr lang="ru-RU" sz="1400" b="1" i="1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400" cap="none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является минимизация социального и экономического ущерба наносимого населению в следствии чрезвычайных ситуаций.</a:t>
            </a:r>
            <a:endParaRPr lang="ru-RU" sz="1400" b="1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8629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54156" y="836712"/>
            <a:ext cx="7972452" cy="637468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«ПРОГРАММНАЯ» СТРУКТУРА РАСХОДОВ РАЙОННОГО БЮДЖЕТА РАМОНСКОГО МУНИЦИПАЛЬНОГО РАЙОНА ВОРОНЕЖСКОЙ ОБЛАСТИ НА 2015-2017 ГОДЫ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028018"/>
              </p:ext>
            </p:extLst>
          </p:nvPr>
        </p:nvGraphicFramePr>
        <p:xfrm>
          <a:off x="395536" y="1412776"/>
          <a:ext cx="8568952" cy="52717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35752"/>
                <a:gridCol w="960314"/>
                <a:gridCol w="1007800"/>
                <a:gridCol w="765086"/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(тыс. </a:t>
                      </a:r>
                      <a:r>
                        <a:rPr lang="ru-RU" sz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</a:t>
                      </a:r>
                      <a:r>
                        <a:rPr lang="ru-RU" sz="1200" kern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2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</a:t>
                      </a:r>
                      <a:r>
                        <a:rPr lang="ru-RU" sz="12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(тыс. </a:t>
                      </a:r>
                      <a:r>
                        <a:rPr lang="ru-RU" sz="1200" kern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2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  <a:tr h="1976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РАСХОДОВ,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558 692,2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604 717,5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648 847,9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  <a:tr h="1976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ПРОГРАММЫ, 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557 559,4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603 580,4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647 706,8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  <a:tr h="1976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  <a:tr h="3952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Рамонского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Воронежской области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434 844,8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465 817,5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498 102,7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  <a:tr h="3952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культуры и туризма в Рамонском муниципальном районе Воронежской области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49 905,8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64 330,8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74 192,4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  <a:tr h="3952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сельского хозяйства на территории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Рамонского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Воронежской области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1 499,9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1 462,8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1 257,3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  <a:tr h="5928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и эффективное управление муниципальной собственностью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Рамонского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Воронежской области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6 404,8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6 567,3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6 734,4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  <a:tr h="9439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бюджетов поселений Рамонского муниципального района Воронежской области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20 542,7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20 312,4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21 062,2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  <a:tr h="3952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управление Рамонского муниципального района Воронежской области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38 637,7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38 804,1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39 167,1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  <a:tr h="3952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благоприятных условий для населения Рамонского муниципального района Воронежской области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5 723,7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6 285,5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7 190,7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  <a:tr h="197628">
                <a:tc>
                  <a:txBody>
                    <a:bodyPr/>
                    <a:lstStyle/>
                    <a:p>
                      <a:pPr indent="76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Непрограммные мероприятия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1132,8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1137,1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52" marR="36852" marT="0" marB="0" anchor="ctr">
                    <a:solidFill>
                      <a:srgbClr val="E8F89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40449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6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585776942"/>
              </p:ext>
            </p:extLst>
          </p:nvPr>
        </p:nvGraphicFramePr>
        <p:xfrm>
          <a:off x="-396552" y="1841838"/>
          <a:ext cx="9073007" cy="4755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454156" y="836712"/>
            <a:ext cx="7972452" cy="63746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4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50" y="50579"/>
            <a:ext cx="7715250" cy="172047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300" i="1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РАСХОДОВ РАЙОННОГО БЮДЖЕТА </a:t>
            </a:r>
            <a:r>
              <a:rPr lang="ru-RU" sz="2300" i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2300" i="1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АМОНСКОГО МУНИЦИПАЛЬНОГО РАЙОНА ВОРОНЕЖСКОЙ ОБЛАСТИ НА 2015 ГОД ПО МУНИЦИПАЛЬНЫМ ПРОГРАММАМ</a:t>
            </a:r>
            <a:endParaRPr lang="ru-RU" sz="2300" i="1" dirty="0">
              <a:solidFill>
                <a:schemeClr val="tx1">
                  <a:lumMod val="9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9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1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48676" y="692696"/>
            <a:ext cx="7972452" cy="63746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РАСХОДОВ РАЙОННОГО БЮДЖЕТА РАМОНСКОГО МУНИЦИПАЛЬНОГО РАЙОНА ВОРОНЕЖСКОЙ ОБЛАСТИ НА 2015 ГОД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941559"/>
              </p:ext>
            </p:extLst>
          </p:nvPr>
        </p:nvGraphicFramePr>
        <p:xfrm>
          <a:off x="539552" y="1484784"/>
          <a:ext cx="8178105" cy="530546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724268"/>
                <a:gridCol w="956859"/>
                <a:gridCol w="1131268"/>
                <a:gridCol w="1131268"/>
                <a:gridCol w="1000860"/>
                <a:gridCol w="1233582"/>
              </a:tblGrid>
              <a:tr h="257980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2013 год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тыс. руб.)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год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на 2015 год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(тыс. руб.)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года к утвержденному 2014г. в (%)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5311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Утвержденный бюджет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тыс. руб.)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Ожидаемое исполнение (тыс. руб.)   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РАСХОДОВ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788 518,7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481 470,2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661 462,2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558 692,2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2062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Социально-значимые расходы, 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333 564,4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358 511,4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372 728,8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403 773,2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112,6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74,5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3541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     Заработная плата с начислениями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285612,4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314 463,2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319 548,4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353 779,8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112,5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Оплата коммунальных услуг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22 749,3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28 593,2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28 593,2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33 014,7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115,5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Социальное обеспечение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25 202,7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15 455,0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24 587,2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16 978,7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109,9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доплата к пенсии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1 807,2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1 854,1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1 854,1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2 819,6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Первоочередные расходы, из них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242 858,0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105 039,2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141 317,1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121 745,2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115,9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21,8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21,8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продукты питания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24 891,6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30 123,6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31 388,7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33 230,8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3541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медикаменты и перевязочные средства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котельно-печное топливо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1 556,4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1 080,0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1 461,1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1 269,1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117,5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строительные материалы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2 160,6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1 059,7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1 886,2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1 396,0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131,7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3541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текущий ремонт и техническое обслуживание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81 367,0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7 375,2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25 609,6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9 770,7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132,5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3541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Капитальные вложения в основные фонды                                                                                                                                             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212 096,3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17 919,6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147 416,3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33 173,8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185,1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  <a:tr h="177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26,9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95" marR="41095" marT="0" marB="0" anchor="ctr">
                    <a:solidFill>
                      <a:srgbClr val="E8F89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3937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8750" y="50579"/>
            <a:ext cx="7715250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ЭКОНОМИЧЕСКАЯ СТРУКТУРА РАСХОДОВ РАЙОННОГО БЮДЖЕТА РАМОНСКОГО МУНИЦИПАЛЬНОГО РАЙОНА ВОРОНЕЖСКОЙ ОБЛАСТИ НА 2015 ГОД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813809886"/>
              </p:ext>
            </p:extLst>
          </p:nvPr>
        </p:nvGraphicFramePr>
        <p:xfrm>
          <a:off x="611560" y="1876425"/>
          <a:ext cx="8280920" cy="4504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1896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8750" y="50579"/>
            <a:ext cx="7715250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РАЙОННОГО БЮДЖЕТА ПО РАЗДЕЛАМ В 2014 ГОДУ И ПРОЕКТ НА 2015-2016 ГОДЫ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189846"/>
              </p:ext>
            </p:extLst>
          </p:nvPr>
        </p:nvGraphicFramePr>
        <p:xfrm>
          <a:off x="251522" y="1340768"/>
          <a:ext cx="8712967" cy="506869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17986"/>
                <a:gridCol w="312368"/>
                <a:gridCol w="858736"/>
                <a:gridCol w="842617"/>
                <a:gridCol w="732009"/>
                <a:gridCol w="842061"/>
                <a:gridCol w="732009"/>
                <a:gridCol w="843172"/>
                <a:gridCol w="732009"/>
              </a:tblGrid>
              <a:tr h="10789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Рз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</a:t>
                      </a: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тыс. </a:t>
                      </a:r>
                      <a:r>
                        <a:rPr lang="ru-RU" sz="13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</a:t>
                      </a: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тыс. </a:t>
                      </a:r>
                      <a:r>
                        <a:rPr lang="ru-RU" sz="13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к бюджету 2014 году, %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</a:t>
                      </a: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тыс. </a:t>
                      </a:r>
                      <a:r>
                        <a:rPr lang="ru-RU" sz="13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к бюджету 2015 году, %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</a:t>
                      </a: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тыс.</a:t>
                      </a: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baseline="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к бюджету 2016 году, %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>
                    <a:solidFill>
                      <a:srgbClr val="E8F89A"/>
                    </a:solidFill>
                  </a:tcPr>
                </a:tc>
              </a:tr>
              <a:tr h="25747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481 470,2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558 692,2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116,0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604 717,5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108,2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648 847,9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107,3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</a:tr>
              <a:tr h="23406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48 472</a:t>
                      </a: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50 974,4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105,2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52 019,8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102,1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52 525,0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</a:tr>
              <a:tr h="46813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240,0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indent="100965" algn="ctr">
                        <a:spcAft>
                          <a:spcPts val="0"/>
                        </a:spcAft>
                      </a:pPr>
                      <a:r>
                        <a:rPr lang="ru-RU" sz="13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240,0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</a:tr>
              <a:tr h="27551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2 963</a:t>
                      </a: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3 553,1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119,9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3 753,2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105,6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4 501,8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</a:tr>
              <a:tr h="41387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1 207</a:t>
                      </a: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584,0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48,4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610,3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104,5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634,8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</a:tr>
              <a:tr h="23406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357 296</a:t>
                      </a: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404 665,1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113,3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442 066,3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109,2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476 613,9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107,7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</a:tr>
              <a:tr h="23406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Культура, кинематография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29 080</a:t>
                      </a: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34 889,2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45 320,2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129,9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52 493,8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115,8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</a:tr>
              <a:tr h="23406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18 299</a:t>
                      </a: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20 047,7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109,6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20 436,4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101,9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20 976,4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102,6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</a:tr>
              <a:tr h="23406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7 321</a:t>
                      </a:r>
                      <a:r>
                        <a:rPr lang="ru-RU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29 425,7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401,9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26 256,3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89,2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26 638,2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101,5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</a:tr>
              <a:tr h="46813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ru-RU" sz="13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3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800,0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62,5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3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480,0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96,0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</a:tr>
              <a:tr h="93627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spc="-4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16 389</a:t>
                      </a:r>
                      <a:r>
                        <a:rPr lang="ru-RU" sz="1300" spc="-4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spc="-4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4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13 513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82,4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4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13 515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pc="-4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14 221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105,2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59" marR="45159" marT="0" marB="0" anchor="ctr">
                    <a:solidFill>
                      <a:srgbClr val="E8F89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14356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8750" y="50579"/>
            <a:ext cx="771525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РАЙОННОГО БЮДЖЕТА ПО ОСНОВНЫМ РАЗДЕЛАМ НА ДУШУ НАСЕЛЕНИЯ В 2014 ГОДУ И ПРОЕКТ НА 2015-2017 ГОДЫ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647096"/>
              </p:ext>
            </p:extLst>
          </p:nvPr>
        </p:nvGraphicFramePr>
        <p:xfrm>
          <a:off x="539552" y="1412776"/>
          <a:ext cx="8136903" cy="489654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434673"/>
                <a:gridCol w="511112"/>
                <a:gridCol w="1166783"/>
                <a:gridCol w="979887"/>
                <a:gridCol w="1022224"/>
                <a:gridCol w="1022224"/>
              </a:tblGrid>
              <a:tr h="4628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Рз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  <a:tr h="27710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14994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17 356,6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18 789,5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20 157,4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  <a:tr h="27710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1509</a:t>
                      </a: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1583,6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1616,1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1631,8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  <a:tr h="55421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indent="100965"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  <a:tr h="27710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110,4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139,8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  <a:tr h="27710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19,7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  <a:tr h="27710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11127</a:t>
                      </a: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12571,5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13733,4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14791,9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  <a:tr h="27710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Культура, кинематография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905</a:t>
                      </a: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1083,9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1407,9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1630,8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  <a:tr h="27710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569</a:t>
                      </a: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622,8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634,9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651,7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  <a:tr h="27710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</a:t>
                      </a: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914,1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815,7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827,5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  <a:tr h="55421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4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24,9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15,5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3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14,9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  <a:tr h="1108423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pc="-4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</a:t>
                      </a:r>
                      <a:r>
                        <a:rPr lang="ru-RU" sz="1400" spc="-4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spc="-4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4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419,8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4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419,9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4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441,8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08" marR="49408" marT="0" marB="0" anchor="ctr">
                    <a:solidFill>
                      <a:srgbClr val="E8F89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9365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8750" y="50579"/>
            <a:ext cx="771525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РАЙОННОГО БЮДЖЕТА ПО РАЗДЕЛАМ В 2014 ГОДУ И ПРОЕКТ НА 2015-2017 ГОДЫ,  В % К ОБЩЕМУ ОБЪЕМУ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422013"/>
              </p:ext>
            </p:extLst>
          </p:nvPr>
        </p:nvGraphicFramePr>
        <p:xfrm>
          <a:off x="611559" y="1484784"/>
          <a:ext cx="8064898" cy="468052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126467"/>
                <a:gridCol w="469789"/>
                <a:gridCol w="1107279"/>
                <a:gridCol w="1120266"/>
                <a:gridCol w="1120831"/>
                <a:gridCol w="1120266"/>
              </a:tblGrid>
              <a:tr h="7339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Рз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2014 % в общем объеме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2015 % в общем объеме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2016 % в общем объеме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2017 % в общем объеме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</a:tr>
              <a:tr h="244647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</a:tr>
              <a:tr h="27687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</a:tr>
              <a:tr h="48929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indent="100965"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</a:tr>
              <a:tr h="24464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</a:tr>
              <a:tr h="24464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</a:tr>
              <a:tr h="24464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74,2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72,4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73,4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</a:tr>
              <a:tr h="24464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Культура, кинематография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</a:tr>
              <a:tr h="24464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</a:tr>
              <a:tr h="24464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</a:tr>
              <a:tr h="48929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3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3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</a:tr>
              <a:tr h="97858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4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4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4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4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564" marR="49564" marT="0" marB="0" anchor="ctr">
                    <a:solidFill>
                      <a:srgbClr val="E8F89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2664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8750" y="50579"/>
            <a:ext cx="7715250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СТРУКТУРА РАСХОДОВ РАЙОННОГО БЮДЖЕТА РАМОНСКОГО МУНИЦИПАЛЬНОГО РАЙОНА ВОРОНЕЖСКОЙ ОБЛАСТИ НА 2015 ГОД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142558611"/>
              </p:ext>
            </p:extLst>
          </p:nvPr>
        </p:nvGraphicFramePr>
        <p:xfrm>
          <a:off x="827585" y="2132856"/>
          <a:ext cx="7632848" cy="4261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6712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2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428750" y="962"/>
            <a:ext cx="7715250" cy="1225536"/>
          </a:xfrm>
        </p:spPr>
        <p:txBody>
          <a:bodyPr>
            <a:normAutofit/>
          </a:bodyPr>
          <a:lstStyle/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ЧЕМ ОСНОВЫВАЕТСЯ </a:t>
            </a:r>
            <a:b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МУНИЦИПАЛЬНОГО БЮДЖЕТА?</a:t>
            </a:r>
            <a:endParaRPr lang="ru-RU" sz="2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43608" y="1268760"/>
            <a:ext cx="7115196" cy="12255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4800" b="1" i="1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252834" y="1243246"/>
            <a:ext cx="6696744" cy="18585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Составление проекта районного бюджета основывается на: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511" y="3376499"/>
            <a:ext cx="2232248" cy="288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Положениях послания Президента Российской Федерации</a:t>
            </a:r>
          </a:p>
          <a:p>
            <a:pPr algn="ctr"/>
            <a:r>
              <a:rPr lang="ru-RU" dirty="0" smtClean="0"/>
              <a:t>Федеральному собранию Российской Федерации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13596" y="3383160"/>
            <a:ext cx="1781340" cy="2592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Прогнозе социально-экономического развития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55976" y="3394013"/>
            <a:ext cx="2022430" cy="24161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Основных направлениях бюджетной и налоговой политики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567538" y="3417296"/>
            <a:ext cx="2429410" cy="227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Муниципальных программ </a:t>
            </a:r>
            <a:r>
              <a:rPr lang="ru-RU" dirty="0" err="1" smtClean="0"/>
              <a:t>Рамонского</a:t>
            </a:r>
            <a:r>
              <a:rPr lang="ru-RU" dirty="0" smtClean="0"/>
              <a:t> муниципального района</a:t>
            </a:r>
            <a:endParaRPr lang="ru-RU" dirty="0"/>
          </a:p>
        </p:txBody>
      </p:sp>
      <p:cxnSp>
        <p:nvCxnSpPr>
          <p:cNvPr id="17" name="Прямая со стрелкой 16"/>
          <p:cNvCxnSpPr>
            <a:endCxn id="4" idx="1"/>
          </p:cNvCxnSpPr>
          <p:nvPr/>
        </p:nvCxnSpPr>
        <p:spPr>
          <a:xfrm>
            <a:off x="2181372" y="4679304"/>
            <a:ext cx="232224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167171" y="4679304"/>
            <a:ext cx="217860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349678" y="4602071"/>
            <a:ext cx="217860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8750" y="50579"/>
            <a:ext cx="771525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УДЕЛЬНЫЙ ВЕС РАСХОДОВ ПО РАЗДЕЛАМ РАЙОННОГО БЮДЖЕТА  ЗА 2014  И ПРОЕКТ НА 2015 ГОД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587014"/>
              </p:ext>
            </p:extLst>
          </p:nvPr>
        </p:nvGraphicFramePr>
        <p:xfrm>
          <a:off x="395536" y="1167353"/>
          <a:ext cx="8496944" cy="588873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176464"/>
                <a:gridCol w="1370313"/>
                <a:gridCol w="806948"/>
                <a:gridCol w="1048806"/>
                <a:gridCol w="1094413"/>
              </a:tblGrid>
              <a:tr h="60002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2014 год,   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 проекта 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2015 год 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бюджета 2014 года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9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(+, -) тыс. руб.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48 472,8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50 974,4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2 501,6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расходах, %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10,1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3945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расходах, 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2 963,0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3 553,1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590,1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119,9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расходах, 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ЖКХ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1 207,0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584,0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-623,0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расходах, 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357 296,0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404 665,1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47 369,1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расходах, 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72,4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-1,8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Культура, кинематография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29 080,9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34 889,2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5 808,3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расходах, 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 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18 299,4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20 047,7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1 748,3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109,6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204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расходах, 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7 321,6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29 4257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22 104,1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401,9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расходах, 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200,0 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расходах, 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0,15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3945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общего характера бюджетам муниципальных образований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16 389,5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13 513,0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ru-RU" sz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879,5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82,4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расходах, 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РАСХОДОВ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481 470,2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558 692,2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77 222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  <a:tr h="190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в расходах, 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b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29" marR="43229" marT="0" marB="0" anchor="ctr">
                    <a:solidFill>
                      <a:srgbClr val="E8F89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12690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28750" y="0"/>
            <a:ext cx="7715250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ПУБЛИЧНЫЕ НОРМАТИВНЫЕ ОБЯЗАТЕЛЬСТВА РАЙОННОГО БЮДЖЕТА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50" y="764704"/>
            <a:ext cx="7715250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обязательства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физическим лицом, подлежащим исполнению в                       денежной форме в установленном соответствующим законом, иным   нормативным правовым актом размере или имеющие установленный порядок его индексации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094937"/>
              </p:ext>
            </p:extLst>
          </p:nvPr>
        </p:nvGraphicFramePr>
        <p:xfrm>
          <a:off x="251520" y="1628800"/>
          <a:ext cx="8712968" cy="51294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79845"/>
                <a:gridCol w="624821"/>
                <a:gridCol w="699362"/>
                <a:gridCol w="854470"/>
                <a:gridCol w="854470"/>
              </a:tblGrid>
              <a:tr h="13937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выплат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год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2015 год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Рост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8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рублей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к 2014 году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  <a:tr h="166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15610,4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16546,1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935,7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  <a:tr h="166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 областные средства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13946,8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14697,2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  <a:tr h="6649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компенсацию, выплачиваемую родителям (законным представителям) в целях материальной поддержки воспитания и обучения детей, посещающих образовательные организации, реализующие образовательную программу дошкольного образования 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1311,0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1531,0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116,8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  <a:tr h="332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Выплата единовременного пособия при всех формах устройства детей, лишенных родительского попечения, в семью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178,6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-35,0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>
                    <a:solidFill>
                      <a:srgbClr val="E8F89A"/>
                    </a:solidFill>
                  </a:tcPr>
                </a:tc>
              </a:tr>
              <a:tr h="4986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обеспечение выплат приемной семье на содержание подопечных детей в рамках подпрограммы «Социализация детей-сирот и детей, нуждающихся в особой заботе государства» 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1903,0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2207,0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304,0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  <a:tr h="332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обеспечение выплаты вознаграждения, причитающегося приемному родителю 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2113,0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2387,0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274,0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  <a:tr h="332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обеспечение выплат семьям опекунов на содержание подопечных детей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7786,0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7260,0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-526,0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  <a:tr h="332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обеспечение единовременной выплаты при передаче ребенка на воспитание в семью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36,8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  <a:tr h="4986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обеспечение единовременной выплаты при устройстве в семью ребенка-инвалида или ребенка, достигшего возраста 10 лет, а также при одновременной передаче на воспитание в семью братьев (сестер)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1106,6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476,6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175,7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  <a:tr h="166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 средства районного бюджета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1663,6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1848,9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185,3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  <a:tr h="4986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 на улучшение жилищных условий граждан, проживающих в сельской местности, в том числе молодых семей и молодых специалистов, проживающих и работающих на селе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463,6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548,9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118,4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  <a:tr h="1662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 на обеспечение жильем  молодых семей 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91" marR="45291" marT="0" marB="0" anchor="ctr">
                    <a:solidFill>
                      <a:srgbClr val="E8F89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28081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7820" y="1700808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6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Брошюра подготовлена отделом по финансам администрации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426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Рамонского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муниципального района Воронежской области: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ул. 50 лет ВЛКСМ, 5,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р.п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Рамонь, Воронежская область, 396020.</a:t>
            </a:r>
          </a:p>
          <a:p>
            <a:pPr algn="ctr">
              <a:spcAft>
                <a:spcPts val="0"/>
              </a:spcAft>
              <a:tabLst>
                <a:tab pos="426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Контактные телефоны: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 (47340) 2-18-50; 8 (47340) 2-17-49; 8 (47340) 2-11-05;</a:t>
            </a:r>
          </a:p>
          <a:p>
            <a:pPr algn="ctr">
              <a:spcAft>
                <a:spcPts val="0"/>
              </a:spcAft>
              <a:tabLst>
                <a:tab pos="426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Факс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8 (47340) 2-17-02;</a:t>
            </a:r>
          </a:p>
          <a:p>
            <a:pPr algn="ctr">
              <a:spcAft>
                <a:spcPts val="0"/>
              </a:spcAft>
              <a:tabLst>
                <a:tab pos="426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Адрес электронной почты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Е-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mail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common@ramon.gfu.vrn.ru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algn="ctr">
              <a:spcAft>
                <a:spcPts val="0"/>
              </a:spcAft>
              <a:tabLst>
                <a:tab pos="426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График работы отдела по финансам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понедельник-пятница с 8-00 до 17-00.</a:t>
            </a:r>
          </a:p>
          <a:p>
            <a:pPr algn="ctr">
              <a:spcAft>
                <a:spcPts val="0"/>
              </a:spcAft>
              <a:tabLst>
                <a:tab pos="426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  <a:tabLst>
                <a:tab pos="426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График личного приема руководителя отдела по финансам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 </a:t>
            </a:r>
          </a:p>
          <a:p>
            <a:pPr algn="ctr">
              <a:spcAft>
                <a:spcPts val="0"/>
              </a:spcAft>
              <a:tabLst>
                <a:tab pos="426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Вторник с 9:00 до 16:00 часов.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оле 2"/>
          <p:cNvSpPr txBox="1">
            <a:spLocks noChangeArrowheads="1"/>
          </p:cNvSpPr>
          <p:nvPr/>
        </p:nvSpPr>
        <p:spPr bwMode="auto">
          <a:xfrm>
            <a:off x="1618359" y="272231"/>
            <a:ext cx="73223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информация для граждан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37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27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49256" y="18311"/>
            <a:ext cx="7371216" cy="1524000"/>
          </a:xfrm>
        </p:spPr>
        <p:txBody>
          <a:bodyPr>
            <a:normAutofit/>
          </a:bodyPr>
          <a:lstStyle/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СОЦИАЛЬНО-ЭКОНОМИЧЕСКОГО РАЗВИТИЯ РАМОНСКОГО МУНИЦИПАЛЬНОГО РАЙОНА</a:t>
            </a:r>
            <a:endParaRPr lang="ru-RU" sz="2600" i="1" cap="none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528" y="1700808"/>
          <a:ext cx="8424936" cy="47611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8312"/>
                <a:gridCol w="1227792"/>
                <a:gridCol w="1465244"/>
                <a:gridCol w="1461794"/>
                <a:gridCol w="1461794"/>
              </a:tblGrid>
              <a:tr h="7800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в % к предыдущему году)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(прогноз) в % к предыдущему году)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(прогноз) в % к предыдущему году)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(прогноз) в % к предыдущему году)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Темп роста (снижения)  промышленного производства, в %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сопоставимых ценах)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2.Продукция сельского хозяйства, в %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Объем инвестиций, в %. (в сопоставимых ценах)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Оборот розничной торговли, в %.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(в сопоставимых ценах)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Объем платных услуг, в %.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сопоставимых ценах)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Численность работников,  всего в %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Среднемесячная заработная плата, в %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117,8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Реальные денежные доходы населения, в %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089" marR="47089" marT="0" marB="0">
                    <a:solidFill>
                      <a:srgbClr val="FBFED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943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4546" y="0"/>
            <a:ext cx="6779096" cy="1225536"/>
          </a:xfrm>
        </p:spPr>
        <p:txBody>
          <a:bodyPr>
            <a:normAutofit/>
          </a:bodyPr>
          <a:lstStyle/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</a:t>
            </a:r>
            <a:endParaRPr lang="ru-RU" sz="2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16518" y="1502253"/>
            <a:ext cx="50006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Бюджет́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(от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старонормандского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bougette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мешок с деньгами) - смета доходов и расходов государства.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3071913"/>
            <a:ext cx="5040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расходования денежных средств, предназначенных для финансового обеспечения задач и функций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двух частей — доходной и расходной. </a:t>
            </a:r>
          </a:p>
        </p:txBody>
      </p:sp>
      <p:pic>
        <p:nvPicPr>
          <p:cNvPr id="3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bablo.com/wp-content/uploads/2012/06/%D0%9C%D0%B5%D1%88%D0%BE%D0%BA-%D0%91%D0%B0%D0%B1%D0%BB%D0%B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39" y="1628801"/>
            <a:ext cx="3233936" cy="469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35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285"/>
            <a:ext cx="6543692" cy="1143000"/>
          </a:xfrm>
        </p:spPr>
        <p:txBody>
          <a:bodyPr>
            <a:normAutofit/>
          </a:bodyPr>
          <a:lstStyle/>
          <a:p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</a:t>
            </a:r>
          </a:p>
        </p:txBody>
      </p:sp>
      <p:pic>
        <p:nvPicPr>
          <p:cNvPr id="1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5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Содержимое 3"/>
          <p:cNvSpPr>
            <a:spLocks noGrp="1"/>
          </p:cNvSpPr>
          <p:nvPr>
            <p:ph sz="half" idx="13"/>
          </p:nvPr>
        </p:nvSpPr>
        <p:spPr>
          <a:xfrm>
            <a:off x="4283968" y="1268760"/>
            <a:ext cx="4402832" cy="5232074"/>
          </a:xfrm>
        </p:spPr>
        <p:txBody>
          <a:bodyPr>
            <a:normAutofit/>
          </a:bodyPr>
          <a:lstStyle/>
          <a:p>
            <a:r>
              <a:rPr lang="ru-RU" sz="1700" b="1" dirty="0" smtClean="0">
                <a:solidFill>
                  <a:schemeClr val="tx1"/>
                </a:solidFill>
              </a:rPr>
              <a:t>Доходы бюджета — денежные средства, поступающие в соответствии с законодательством в бюджет </a:t>
            </a:r>
          </a:p>
          <a:p>
            <a:r>
              <a:rPr lang="ru-RU" sz="1700" b="1" dirty="0" smtClean="0">
                <a:solidFill>
                  <a:schemeClr val="tx1"/>
                </a:solidFill>
              </a:rPr>
              <a:t>Расходы бюджета — денежные средства, направляемые на финансовое обеспечение задач и функций муниципального района </a:t>
            </a:r>
          </a:p>
          <a:p>
            <a:r>
              <a:rPr lang="ru-RU" sz="1700" b="1" dirty="0" smtClean="0">
                <a:solidFill>
                  <a:schemeClr val="tx1"/>
                </a:solidFill>
              </a:rPr>
              <a:t>Сбалансированный бюджет – равенство доходов и расходов бюджета </a:t>
            </a:r>
          </a:p>
          <a:p>
            <a:r>
              <a:rPr lang="ru-RU" sz="1700" b="1" dirty="0" smtClean="0">
                <a:solidFill>
                  <a:schemeClr val="tx1"/>
                </a:solidFill>
              </a:rPr>
              <a:t>Дефицит бюджета – это превышение расходов бюджета над его доходами </a:t>
            </a:r>
          </a:p>
          <a:p>
            <a:r>
              <a:rPr lang="ru-RU" sz="1700" b="1" dirty="0" smtClean="0">
                <a:solidFill>
                  <a:schemeClr val="tx1"/>
                </a:solidFill>
              </a:rPr>
              <a:t>Профицит бюджета – превышение доходов над расходами</a:t>
            </a:r>
            <a:endParaRPr lang="ru-RU" sz="1700" dirty="0">
              <a:solidFill>
                <a:schemeClr val="tx1"/>
              </a:solidFill>
            </a:endParaRPr>
          </a:p>
        </p:txBody>
      </p:sp>
      <p:pic>
        <p:nvPicPr>
          <p:cNvPr id="21510" name="Picture 6" descr="Мужская футболка &quot;Весы&quot; - Магазин КМП (Kill Me Please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10" y="1628800"/>
            <a:ext cx="391535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907704" y="142156"/>
            <a:ext cx="6635080" cy="810344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48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1340768"/>
            <a:ext cx="51125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Консолидированный бюджет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- это свод бюджетов муниципального района, включает в себя районный бюджет и все бюджеты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сельских поселений, находящихся на территории района.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отражает сводные данные по доходам и расходам, источникам поступления финансовых средств и направлениям их использования на территории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района.</a:t>
            </a:r>
          </a:p>
        </p:txBody>
      </p:sp>
      <p:sp>
        <p:nvSpPr>
          <p:cNvPr id="7" name="Овал 6"/>
          <p:cNvSpPr/>
          <p:nvPr/>
        </p:nvSpPr>
        <p:spPr>
          <a:xfrm>
            <a:off x="179512" y="1292297"/>
            <a:ext cx="3312368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Консолидированный бюджет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763688" y="3055948"/>
            <a:ext cx="0" cy="44506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907704" y="3055948"/>
            <a:ext cx="0" cy="44506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539552" y="3615280"/>
            <a:ext cx="2592288" cy="11933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бюджет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835696" y="4946400"/>
            <a:ext cx="0" cy="36004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619672" y="5126420"/>
            <a:ext cx="432048" cy="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683568" y="5444196"/>
            <a:ext cx="2448272" cy="12251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городского и  15 сельских поселений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1810254" y="-27806"/>
            <a:ext cx="6851104" cy="78296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Консолидированный бюджет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46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upload.wikimedia.org/wikipedia/commons/thumb/e/ed/Flag_of_Ramon_rayon_(Voronezh_oblast).png/150px-Flag_of_Ramon_rayon_(Voronezh_oblast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4"/>
          <p:cNvSpPr>
            <a:spLocks noChangeArrowheads="1"/>
          </p:cNvSpPr>
          <p:nvPr/>
        </p:nvSpPr>
        <p:spPr bwMode="auto">
          <a:xfrm>
            <a:off x="1452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-16840" y="214292"/>
            <a:ext cx="9073929" cy="6167417"/>
            <a:chOff x="4999" y="3154"/>
            <a:chExt cx="7235" cy="4960"/>
          </a:xfrm>
        </p:grpSpPr>
        <p:sp>
          <p:nvSpPr>
            <p:cNvPr id="5" name="AutoShape 13"/>
            <p:cNvSpPr>
              <a:spLocks noChangeAspect="1" noChangeArrowheads="1" noTextEdit="1"/>
            </p:cNvSpPr>
            <p:nvPr/>
          </p:nvSpPr>
          <p:spPr bwMode="auto">
            <a:xfrm>
              <a:off x="4999" y="3154"/>
              <a:ext cx="7201" cy="3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Line 12"/>
            <p:cNvSpPr>
              <a:spLocks noChangeShapeType="1"/>
            </p:cNvSpPr>
            <p:nvPr/>
          </p:nvSpPr>
          <p:spPr bwMode="auto">
            <a:xfrm>
              <a:off x="8648" y="4332"/>
              <a:ext cx="1" cy="3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Line 11"/>
            <p:cNvSpPr>
              <a:spLocks noChangeShapeType="1"/>
            </p:cNvSpPr>
            <p:nvPr/>
          </p:nvSpPr>
          <p:spPr bwMode="auto">
            <a:xfrm>
              <a:off x="8648" y="4515"/>
              <a:ext cx="254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6187" y="4515"/>
              <a:ext cx="246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6187" y="4515"/>
              <a:ext cx="1" cy="1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11199" y="4515"/>
              <a:ext cx="1" cy="1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AutoShape 7"/>
            <p:cNvSpPr>
              <a:spLocks noChangeArrowheads="1"/>
            </p:cNvSpPr>
            <p:nvPr/>
          </p:nvSpPr>
          <p:spPr bwMode="auto">
            <a:xfrm>
              <a:off x="5184" y="4699"/>
              <a:ext cx="2279" cy="552"/>
            </a:xfrm>
            <a:prstGeom prst="flowChartTerminator">
              <a:avLst/>
            </a:prstGeom>
            <a:solidFill>
              <a:schemeClr val="accent2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Налоговые доходы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AutoShape 6"/>
            <p:cNvSpPr>
              <a:spLocks noChangeArrowheads="1"/>
            </p:cNvSpPr>
            <p:nvPr/>
          </p:nvSpPr>
          <p:spPr bwMode="auto">
            <a:xfrm>
              <a:off x="7554" y="4699"/>
              <a:ext cx="2279" cy="552"/>
            </a:xfrm>
            <a:prstGeom prst="flowChartTerminator">
              <a:avLst/>
            </a:prstGeom>
            <a:solidFill>
              <a:srgbClr val="DAE82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Неналоговые доходы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AutoShape 5"/>
            <p:cNvSpPr>
              <a:spLocks noChangeArrowheads="1"/>
            </p:cNvSpPr>
            <p:nvPr/>
          </p:nvSpPr>
          <p:spPr bwMode="auto">
            <a:xfrm>
              <a:off x="9924" y="4643"/>
              <a:ext cx="2276" cy="601"/>
            </a:xfrm>
            <a:prstGeom prst="flowChartTerminator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Безвозмездные поступления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184" y="5251"/>
              <a:ext cx="2279" cy="2414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572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Поступления от уплаты налогов, установленных Налоговым кодексом Российской Федерации,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57200" algn="l"/>
                </a:tabLst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НАПРИМЕР: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налог на доходы физических лиц;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единый налог на вмененный доход;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единый сельскохозяйственный налог;</a:t>
              </a:r>
            </a:p>
            <a:p>
              <a:pPr>
                <a:buFontTx/>
                <a:buChar char="•"/>
              </a:pPr>
              <a:r>
                <a:rPr lang="ru-RU" altLang="ru-RU" sz="140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государственная </a:t>
              </a:r>
              <a:r>
                <a:rPr lang="ru-RU" altLang="ru-RU" sz="14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пошлина.</a:t>
              </a:r>
              <a:endParaRPr lang="ru-RU" alt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AutoShape 3"/>
            <p:cNvSpPr>
              <a:spLocks noChangeArrowheads="1"/>
            </p:cNvSpPr>
            <p:nvPr/>
          </p:nvSpPr>
          <p:spPr bwMode="auto">
            <a:xfrm>
              <a:off x="7554" y="5251"/>
              <a:ext cx="2279" cy="2863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57200" algn="l"/>
                </a:tabLst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Поступления от уплаты других пошлин и сборов, установленных законодательством, а так же штрафов за нарушение законодательства,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57200" algn="l"/>
                </a:tabLst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НАПРИМЕР: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доходы от использования муниципального имущества и земли;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платные услуги казенных учреждений;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штрафные санкции;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другие неналоговые доходы. 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AutoShape 2"/>
            <p:cNvSpPr>
              <a:spLocks noChangeArrowheads="1"/>
            </p:cNvSpPr>
            <p:nvPr/>
          </p:nvSpPr>
          <p:spPr bwMode="auto">
            <a:xfrm>
              <a:off x="9956" y="5251"/>
              <a:ext cx="2278" cy="2380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ru-RU" alt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Поступления от других бюджетов бюджетной системы РФ (межбюджетные трансферты), организаций, граждан (кроме налоговых и неналоговых доходов</a:t>
              </a:r>
              <a:r>
                <a:rPr lang="ru-RU" altLang="ru-RU" sz="1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Овал 23"/>
          <p:cNvSpPr/>
          <p:nvPr/>
        </p:nvSpPr>
        <p:spPr>
          <a:xfrm>
            <a:off x="2995873" y="1022776"/>
            <a:ext cx="3155158" cy="69844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 района</a:t>
            </a:r>
            <a:endParaRPr lang="ru-RU" dirty="0"/>
          </a:p>
        </p:txBody>
      </p:sp>
      <p:sp>
        <p:nvSpPr>
          <p:cNvPr id="21" name="Заголовок 7"/>
          <p:cNvSpPr txBox="1">
            <a:spLocks/>
          </p:cNvSpPr>
          <p:nvPr/>
        </p:nvSpPr>
        <p:spPr>
          <a:xfrm>
            <a:off x="1449256" y="18311"/>
            <a:ext cx="7371216" cy="654657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РАЙОННОГО БЮДЖЕТА</a:t>
            </a:r>
            <a:endParaRPr lang="ru-RU" sz="2600" i="1" cap="none" dirty="0"/>
          </a:p>
        </p:txBody>
      </p:sp>
    </p:spTree>
    <p:extLst>
      <p:ext uri="{BB962C8B-B14F-4D97-AF65-F5344CB8AC3E}">
        <p14:creationId xmlns:p14="http://schemas.microsoft.com/office/powerpoint/2010/main" val="41300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3357</TotalTime>
  <Words>3840</Words>
  <Application>Microsoft Office PowerPoint</Application>
  <PresentationFormat>Экран (4:3)</PresentationFormat>
  <Paragraphs>1127</Paragraphs>
  <Slides>42</Slides>
  <Notes>40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50" baseType="lpstr">
      <vt:lpstr>Alexis Lower Case Outline</vt:lpstr>
      <vt:lpstr>Arial</vt:lpstr>
      <vt:lpstr>Calibri</vt:lpstr>
      <vt:lpstr>Century Gothic</vt:lpstr>
      <vt:lpstr>Times New Roman</vt:lpstr>
      <vt:lpstr>Wingdings</vt:lpstr>
      <vt:lpstr>Wingdings 3</vt:lpstr>
      <vt:lpstr>Сектор</vt:lpstr>
      <vt:lpstr>Презентация PowerPoint</vt:lpstr>
      <vt:lpstr>О РАЙОННОМ БЮДЖЕТЕ НА 2015 ГОД И ПЛАНОВЫЙ ПЕРИОД 2016 И 2017 ГОДОВ</vt:lpstr>
      <vt:lpstr>Принцип прозрачности (открытости) бюджетной системы  российской Федерации означает:</vt:lpstr>
      <vt:lpstr>НА ЧЕМ ОСНОВЫВАЕТСЯ  ПРОЕКТ МУНИЦИПАЛЬНОГО БЮДЖЕТА?</vt:lpstr>
      <vt:lpstr>ОСНОВНЫЕ ПОКАЗАТЕЛИ СОЦИАЛЬНО-ЭКОНОМИЧЕСКОГО РАЗВИТИЯ РАМОНСКОГО МУНИЦИПАЛЬНОГО РАЙОНА</vt:lpstr>
      <vt:lpstr>ОСНОВНЫЕ ПОНЯТИЯ</vt:lpstr>
      <vt:lpstr>Основные понятия</vt:lpstr>
      <vt:lpstr>Презентация PowerPoint</vt:lpstr>
      <vt:lpstr>Презентация PowerPoint</vt:lpstr>
      <vt:lpstr>Налог –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образований.</vt:lpstr>
      <vt:lpstr>Презентация PowerPoint</vt:lpstr>
      <vt:lpstr>Презентация PowerPoint</vt:lpstr>
      <vt:lpstr>Безвозмездные поступления</vt:lpstr>
      <vt:lpstr>Презентация PowerPoint</vt:lpstr>
      <vt:lpstr>СТРУКТУРА ДОХОДОВ КОНСОЛИДИРОВАННОГО БЮДЖЕТА НА 2015 ГОД</vt:lpstr>
      <vt:lpstr>Основные характеристики районного бюджета на 2015-2017 годы</vt:lpstr>
      <vt:lpstr>СТРУКТУРА ДОХОДОВ РАЙОННОГО БЮДЖЕТА НА 2015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Муниципальные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Готовко</dc:creator>
  <cp:lastModifiedBy>Поляцкий Евгений Викторович</cp:lastModifiedBy>
  <cp:revision>599</cp:revision>
  <cp:lastPrinted>2014-12-21T13:59:39Z</cp:lastPrinted>
  <dcterms:created xsi:type="dcterms:W3CDTF">2013-11-29T03:21:51Z</dcterms:created>
  <dcterms:modified xsi:type="dcterms:W3CDTF">2014-12-22T07:35:26Z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944002</vt:lpwstr>
  </property>
  <property fmtid="{D5CDD505-2E9C-101B-9397-08002B2CF9AE}" name="NXPowerLiteSettings" pid="3">
    <vt:lpwstr>F7200358026400</vt:lpwstr>
  </property>
  <property fmtid="{D5CDD505-2E9C-101B-9397-08002B2CF9AE}" name="NXPowerLiteVersion" pid="4">
    <vt:lpwstr>D6.1.2</vt:lpwstr>
  </property>
</Properties>
</file>