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5.xml" ContentType="application/vnd.openxmlformats-officedocument.drawingml.chart+xml"/>
  <Override PartName="/ppt/drawings/drawing5.xml" ContentType="application/vnd.openxmlformats-officedocument.drawingml.chartshapes+xml"/>
  <Override PartName="/ppt/charts/chart6.xml" ContentType="application/vnd.openxmlformats-officedocument.drawingml.chart+xml"/>
  <Override PartName="/ppt/drawings/drawing6.xml" ContentType="application/vnd.openxmlformats-officedocument.drawingml.chartshap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7.xml" ContentType="application/vnd.openxmlformats-officedocument.drawingml.chart+xml"/>
  <Override PartName="/ppt/drawings/drawing7.xml" ContentType="application/vnd.openxmlformats-officedocument.drawingml.chartshape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rts/chart8.xml" ContentType="application/vnd.openxmlformats-officedocument.drawingml.chart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9.xml" ContentType="application/vnd.openxmlformats-officedocument.drawingml.chart+xml"/>
  <Override PartName="/ppt/drawings/drawing8.xml" ContentType="application/vnd.openxmlformats-officedocument.drawingml.chartshapes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7" r:id="rId1"/>
  </p:sldMasterIdLst>
  <p:notesMasterIdLst>
    <p:notesMasterId r:id="rId65"/>
  </p:notesMasterIdLst>
  <p:sldIdLst>
    <p:sldId id="256" r:id="rId2"/>
    <p:sldId id="382" r:id="rId3"/>
    <p:sldId id="425" r:id="rId4"/>
    <p:sldId id="260" r:id="rId5"/>
    <p:sldId id="259" r:id="rId6"/>
    <p:sldId id="333" r:id="rId7"/>
    <p:sldId id="385" r:id="rId8"/>
    <p:sldId id="262" r:id="rId9"/>
    <p:sldId id="426" r:id="rId10"/>
    <p:sldId id="334" r:id="rId11"/>
    <p:sldId id="340" r:id="rId12"/>
    <p:sldId id="387" r:id="rId13"/>
    <p:sldId id="384" r:id="rId14"/>
    <p:sldId id="390" r:id="rId15"/>
    <p:sldId id="391" r:id="rId16"/>
    <p:sldId id="393" r:id="rId17"/>
    <p:sldId id="392" r:id="rId18"/>
    <p:sldId id="344" r:id="rId19"/>
    <p:sldId id="399" r:id="rId20"/>
    <p:sldId id="401" r:id="rId21"/>
    <p:sldId id="398" r:id="rId22"/>
    <p:sldId id="408" r:id="rId23"/>
    <p:sldId id="428" r:id="rId24"/>
    <p:sldId id="395" r:id="rId25"/>
    <p:sldId id="379" r:id="rId26"/>
    <p:sldId id="345" r:id="rId27"/>
    <p:sldId id="400" r:id="rId28"/>
    <p:sldId id="396" r:id="rId29"/>
    <p:sldId id="397" r:id="rId30"/>
    <p:sldId id="427" r:id="rId31"/>
    <p:sldId id="367" r:id="rId32"/>
    <p:sldId id="406" r:id="rId33"/>
    <p:sldId id="404" r:id="rId34"/>
    <p:sldId id="365" r:id="rId35"/>
    <p:sldId id="366" r:id="rId36"/>
    <p:sldId id="352" r:id="rId37"/>
    <p:sldId id="368" r:id="rId38"/>
    <p:sldId id="369" r:id="rId39"/>
    <p:sldId id="370" r:id="rId40"/>
    <p:sldId id="371" r:id="rId41"/>
    <p:sldId id="372" r:id="rId42"/>
    <p:sldId id="373" r:id="rId43"/>
    <p:sldId id="374" r:id="rId44"/>
    <p:sldId id="353" r:id="rId45"/>
    <p:sldId id="356" r:id="rId46"/>
    <p:sldId id="355" r:id="rId47"/>
    <p:sldId id="354" r:id="rId48"/>
    <p:sldId id="358" r:id="rId49"/>
    <p:sldId id="424" r:id="rId50"/>
    <p:sldId id="423" r:id="rId51"/>
    <p:sldId id="359" r:id="rId52"/>
    <p:sldId id="421" r:id="rId53"/>
    <p:sldId id="361" r:id="rId54"/>
    <p:sldId id="410" r:id="rId55"/>
    <p:sldId id="411" r:id="rId56"/>
    <p:sldId id="412" r:id="rId57"/>
    <p:sldId id="413" r:id="rId58"/>
    <p:sldId id="414" r:id="rId59"/>
    <p:sldId id="415" r:id="rId60"/>
    <p:sldId id="416" r:id="rId61"/>
    <p:sldId id="417" r:id="rId62"/>
    <p:sldId id="418" r:id="rId63"/>
    <p:sldId id="335" r:id="rId64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44F2A"/>
    <a:srgbClr val="536141"/>
    <a:srgbClr val="546242"/>
    <a:srgbClr val="FBFED2"/>
    <a:srgbClr val="D49138"/>
    <a:srgbClr val="FFFF99"/>
    <a:srgbClr val="E8F89A"/>
    <a:srgbClr val="8BDAFD"/>
    <a:srgbClr val="A8E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657" autoAdjust="0"/>
  </p:normalViewPr>
  <p:slideViewPr>
    <p:cSldViewPr>
      <p:cViewPr varScale="1">
        <p:scale>
          <a:sx n="117" d="100"/>
          <a:sy n="117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454351943258321"/>
          <c:y val="3.4498405945014708E-2"/>
          <c:w val="0.73958834094437398"/>
          <c:h val="0.849013533624529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Всего, млн. руб.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1143</c:v>
                </c:pt>
                <c:pt idx="1">
                  <c:v>1178</c:v>
                </c:pt>
                <c:pt idx="2">
                  <c:v>1356</c:v>
                </c:pt>
                <c:pt idx="3">
                  <c:v>1473</c:v>
                </c:pt>
                <c:pt idx="4">
                  <c:v>1610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3C4-4397-B9F2-948098F89FB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т.ч. Обл. бюджет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718</c:v>
                </c:pt>
                <c:pt idx="1">
                  <c:v>735</c:v>
                </c:pt>
                <c:pt idx="2">
                  <c:v>866</c:v>
                </c:pt>
                <c:pt idx="3">
                  <c:v>935</c:v>
                </c:pt>
                <c:pt idx="4">
                  <c:v>974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3C4-4397-B9F2-948098F89FB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Бюджет района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425</c:v>
                </c:pt>
                <c:pt idx="1">
                  <c:v>443</c:v>
                </c:pt>
                <c:pt idx="2">
                  <c:v>490</c:v>
                </c:pt>
                <c:pt idx="3">
                  <c:v>538</c:v>
                </c:pt>
                <c:pt idx="4">
                  <c:v>636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3C4-4397-B9F2-948098F89F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1205248"/>
        <c:axId val="31206784"/>
      </c:barChart>
      <c:catAx>
        <c:axId val="312052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1206784"/>
        <c:crosses val="autoZero"/>
        <c:auto val="1"/>
        <c:lblAlgn val="ctr"/>
        <c:lblOffset val="100"/>
        <c:noMultiLvlLbl val="0"/>
      </c:catAx>
      <c:valAx>
        <c:axId val="31206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1205248"/>
        <c:crosses val="autoZero"/>
        <c:crossBetween val="between"/>
      </c:valAx>
      <c:spPr>
        <a:solidFill>
          <a:schemeClr val="tx2">
            <a:lumMod val="20000"/>
            <a:lumOff val="80000"/>
          </a:schemeClr>
        </a:solidFill>
      </c:spPr>
    </c:plotArea>
    <c:legend>
      <c:legendPos val="r"/>
      <c:legendEntry>
        <c:idx val="0"/>
        <c:txPr>
          <a:bodyPr/>
          <a:lstStyle/>
          <a:p>
            <a:pPr>
              <a:defRPr sz="12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200"/>
            </a:pPr>
            <a:endParaRPr lang="ru-RU"/>
          </a:p>
        </c:txPr>
      </c:legendEntry>
      <c:layout>
        <c:manualLayout>
          <c:xMode val="edge"/>
          <c:yMode val="edge"/>
          <c:x val="0.85217994814496645"/>
          <c:y val="0.38852021984752511"/>
          <c:w val="0.13816234653342244"/>
          <c:h val="0.502800581711934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  <c:spPr>
        <a:solidFill>
          <a:srgbClr val="FBFED2"/>
        </a:solidFill>
      </c:spPr>
    </c:sideWall>
    <c:backWall>
      <c:thickness val="0"/>
      <c:spPr>
        <a:solidFill>
          <a:schemeClr val="tx2">
            <a:lumMod val="20000"/>
            <a:lumOff val="80000"/>
          </a:schemeClr>
        </a:solidFill>
      </c:spPr>
    </c:backWall>
    <c:plotArea>
      <c:layout>
        <c:manualLayout>
          <c:layoutTarget val="inner"/>
          <c:xMode val="edge"/>
          <c:yMode val="edge"/>
          <c:x val="9.4891640719882028E-2"/>
          <c:y val="4.3774465786482961E-2"/>
          <c:w val="0.74244089213259301"/>
          <c:h val="0.8459764742609403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бюджета района, включая безвозмездные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943</c:v>
                </c:pt>
                <c:pt idx="1">
                  <c:v>934</c:v>
                </c:pt>
                <c:pt idx="2">
                  <c:v>899</c:v>
                </c:pt>
                <c:pt idx="3">
                  <c:v>883</c:v>
                </c:pt>
                <c:pt idx="4">
                  <c:v>1134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A5B-428F-AEEC-F72A939A530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 бюджета района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951</c:v>
                </c:pt>
                <c:pt idx="1">
                  <c:v>993</c:v>
                </c:pt>
                <c:pt idx="2">
                  <c:v>944</c:v>
                </c:pt>
                <c:pt idx="3">
                  <c:v>966</c:v>
                </c:pt>
                <c:pt idx="4">
                  <c:v>1055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A5B-428F-AEEC-F72A939A530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собрано всего доходов на территории района в консолидированный бюджет Воронежской области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1143</c:v>
                </c:pt>
                <c:pt idx="1">
                  <c:v>1178</c:v>
                </c:pt>
                <c:pt idx="2">
                  <c:v>1356</c:v>
                </c:pt>
                <c:pt idx="3">
                  <c:v>1473</c:v>
                </c:pt>
                <c:pt idx="4">
                  <c:v>1610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A5B-428F-AEEC-F72A939A53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249536"/>
        <c:axId val="31251072"/>
        <c:axId val="0"/>
      </c:bar3DChart>
      <c:catAx>
        <c:axId val="31249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1251072"/>
        <c:crosses val="autoZero"/>
        <c:auto val="1"/>
        <c:lblAlgn val="ctr"/>
        <c:lblOffset val="100"/>
        <c:noMultiLvlLbl val="0"/>
      </c:catAx>
      <c:valAx>
        <c:axId val="312510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12495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081968940173274"/>
          <c:y val="0.21851981114868183"/>
          <c:w val="0.21074783854272719"/>
          <c:h val="0.70216982588076826"/>
        </c:manualLayout>
      </c:layout>
      <c:overlay val="0"/>
      <c:txPr>
        <a:bodyPr/>
        <a:lstStyle/>
        <a:p>
          <a:pPr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бюджеты поселений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31.1</c:v>
                </c:pt>
                <c:pt idx="1">
                  <c:v>37.200000000000003</c:v>
                </c:pt>
                <c:pt idx="2">
                  <c:v>43.8</c:v>
                </c:pt>
                <c:pt idx="3">
                  <c:v>37.5</c:v>
                </c:pt>
                <c:pt idx="4">
                  <c:v>43.8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CD8-46F3-95EA-A14F710EFBD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районный бюджет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152.19999999999999</c:v>
                </c:pt>
                <c:pt idx="1">
                  <c:v>182.2</c:v>
                </c:pt>
                <c:pt idx="2">
                  <c:v>170.8</c:v>
                </c:pt>
                <c:pt idx="3">
                  <c:v>230.2</c:v>
                </c:pt>
                <c:pt idx="4">
                  <c:v>276.2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CD8-46F3-95EA-A14F710EFBD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областной бюджет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127.4</c:v>
                </c:pt>
                <c:pt idx="1">
                  <c:v>152.4</c:v>
                </c:pt>
                <c:pt idx="2">
                  <c:v>227.5</c:v>
                </c:pt>
                <c:pt idx="3">
                  <c:v>291</c:v>
                </c:pt>
                <c:pt idx="4">
                  <c:v>345.8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CD8-46F3-95EA-A14F710EFB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2809472"/>
        <c:axId val="92827648"/>
        <c:axId val="0"/>
      </c:bar3DChart>
      <c:catAx>
        <c:axId val="92809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2827648"/>
        <c:crosses val="autoZero"/>
        <c:auto val="1"/>
        <c:lblAlgn val="ctr"/>
        <c:lblOffset val="100"/>
        <c:noMultiLvlLbl val="0"/>
      </c:catAx>
      <c:valAx>
        <c:axId val="928276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28094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458618685225456"/>
          <c:y val="0.28478329496115129"/>
          <c:w val="0.20596545820305681"/>
          <c:h val="0.29924351983921699"/>
        </c:manualLayout>
      </c:layout>
      <c:overlay val="0"/>
      <c:txPr>
        <a:bodyPr/>
        <a:lstStyle/>
        <a:p>
          <a:pPr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2">
        <a:lumMod val="20000"/>
        <a:lumOff val="80000"/>
      </a:scheme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383870462998945E-2"/>
          <c:y val="6.9009380397014181E-2"/>
          <c:w val="0.63767351999203159"/>
          <c:h val="0.8507212656288534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Лист1!$A$2:$A$13</c:f>
              <c:strCache>
                <c:ptCount val="12"/>
                <c:pt idx="0">
                  <c:v>ТРК Сити-парк "Град"</c:v>
                </c:pt>
                <c:pt idx="1">
                  <c:v>Бюджетные учреждения</c:v>
                </c:pt>
                <c:pt idx="2">
                  <c:v>Физические лица</c:v>
                </c:pt>
                <c:pt idx="3">
                  <c:v>Индивидуальные предприниматели</c:v>
                </c:pt>
                <c:pt idx="4">
                  <c:v>Предприятия АПК</c:v>
                </c:pt>
                <c:pt idx="5">
                  <c:v>ООО "КДВ Воронеж"</c:v>
                </c:pt>
                <c:pt idx="6">
                  <c:v>ООО УК "Авиасервис"</c:v>
                </c:pt>
                <c:pt idx="7">
                  <c:v>ООО "Агроторг" (Распределительный центр Пятерочка)</c:v>
                </c:pt>
                <c:pt idx="8">
                  <c:v>ООО "Санаторий им. Дзержинского "</c:v>
                </c:pt>
                <c:pt idx="9">
                  <c:v>ОП ООО "ОКБМ"</c:v>
                </c:pt>
                <c:pt idx="10">
                  <c:v>ООО МК "Богдановский"</c:v>
                </c:pt>
                <c:pt idx="11">
                  <c:v>Иные плательщики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12.8</c:v>
                </c:pt>
                <c:pt idx="1">
                  <c:v>16.600000000000001</c:v>
                </c:pt>
                <c:pt idx="2">
                  <c:v>12.1</c:v>
                </c:pt>
                <c:pt idx="3">
                  <c:v>3.4</c:v>
                </c:pt>
                <c:pt idx="4">
                  <c:v>7.4</c:v>
                </c:pt>
                <c:pt idx="5">
                  <c:v>8.1999999999999993</c:v>
                </c:pt>
                <c:pt idx="6">
                  <c:v>1.9</c:v>
                </c:pt>
                <c:pt idx="7">
                  <c:v>2.2000000000000002</c:v>
                </c:pt>
                <c:pt idx="8">
                  <c:v>1.8</c:v>
                </c:pt>
                <c:pt idx="9">
                  <c:v>1</c:v>
                </c:pt>
                <c:pt idx="10">
                  <c:v>1</c:v>
                </c:pt>
                <c:pt idx="11">
                  <c:v>31.6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0C1-4066-A3C6-B9340D337E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olidFill>
          <a:schemeClr val="tx2">
            <a:lumMod val="20000"/>
            <a:lumOff val="80000"/>
          </a:schemeClr>
        </a:solidFill>
      </c:spPr>
    </c:plotArea>
    <c:legend>
      <c:legendPos val="r"/>
      <c:layout>
        <c:manualLayout>
          <c:xMode val="edge"/>
          <c:yMode val="edge"/>
          <c:x val="0.67444572870081609"/>
          <c:y val="0.13345786321354294"/>
          <c:w val="0.31823415693275459"/>
          <c:h val="0.72086686840537129"/>
        </c:manualLayout>
      </c:layout>
      <c:overlay val="0"/>
      <c:txPr>
        <a:bodyPr/>
        <a:lstStyle/>
        <a:p>
          <a:pPr>
            <a:defRPr sz="12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2">
        <a:lumMod val="20000"/>
        <a:lumOff val="80000"/>
      </a:scheme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и неналоговые доходы</a:t>
            </a:r>
            <a:r>
              <a:rPr lang="ru-RU" sz="1400" b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всего – </a:t>
            </a:r>
          </a:p>
          <a:p>
            <a:pPr>
              <a:defRPr/>
            </a:pPr>
            <a:r>
              <a:rPr lang="ru-RU" sz="1400" b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400 645,7 тыс. рублей</a:t>
            </a:r>
            <a:endParaRPr lang="ru-RU" sz="1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61303190868614976"/>
          <c:y val="4.1061469522815787E-2"/>
        </c:manualLayout>
      </c:layout>
      <c:overlay val="0"/>
    </c:title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explosion val="6"/>
            <c:extLst xmlns:c16r2="http://schemas.microsoft.com/office/drawing/2015/06/chart">
              <c:ext xmlns:c16="http://schemas.microsoft.com/office/drawing/2014/chart" uri="{C3380CC4-5D6E-409C-BE32-E72D297353CC}">
                <c16:uniqueId val="{00000000-5B72-4D4B-9D14-85A8B8238BE0}"/>
              </c:ext>
            </c:extLst>
          </c:dPt>
          <c:dPt>
            <c:idx val="1"/>
            <c:bubble3D val="0"/>
            <c:explosion val="12"/>
            <c:extLst xmlns:c16r2="http://schemas.microsoft.com/office/drawing/2015/06/chart">
              <c:ext xmlns:c16="http://schemas.microsoft.com/office/drawing/2014/chart" uri="{C3380CC4-5D6E-409C-BE32-E72D297353CC}">
                <c16:uniqueId val="{00000001-5B72-4D4B-9D14-85A8B8238BE0}"/>
              </c:ext>
            </c:extLst>
          </c:dPt>
          <c:dPt>
            <c:idx val="2"/>
            <c:bubble3D val="0"/>
            <c:explosion val="12"/>
            <c:extLst xmlns:c16r2="http://schemas.microsoft.com/office/drawing/2015/06/chart">
              <c:ext xmlns:c16="http://schemas.microsoft.com/office/drawing/2014/chart" uri="{C3380CC4-5D6E-409C-BE32-E72D297353CC}">
                <c16:uniqueId val="{00000002-5B72-4D4B-9D14-85A8B8238BE0}"/>
              </c:ext>
            </c:extLst>
          </c:dPt>
          <c:dPt>
            <c:idx val="3"/>
            <c:bubble3D val="0"/>
            <c:explosion val="11"/>
            <c:extLst xmlns:c16r2="http://schemas.microsoft.com/office/drawing/2015/06/chart">
              <c:ext xmlns:c16="http://schemas.microsoft.com/office/drawing/2014/chart" uri="{C3380CC4-5D6E-409C-BE32-E72D297353CC}">
                <c16:uniqueId val="{00000003-5B72-4D4B-9D14-85A8B8238BE0}"/>
              </c:ext>
            </c:extLst>
          </c:dPt>
          <c:dPt>
            <c:idx val="4"/>
            <c:bubble3D val="0"/>
            <c:explosion val="12"/>
            <c:extLst xmlns:c16r2="http://schemas.microsoft.com/office/drawing/2015/06/chart">
              <c:ext xmlns:c16="http://schemas.microsoft.com/office/drawing/2014/chart" uri="{C3380CC4-5D6E-409C-BE32-E72D297353CC}">
                <c16:uniqueId val="{00000004-5B72-4D4B-9D14-85A8B8238BE0}"/>
              </c:ext>
            </c:extLst>
          </c:dPt>
          <c:cat>
            <c:strRef>
              <c:f>Лист1!$A$2:$A$6</c:f>
              <c:strCache>
                <c:ptCount val="5"/>
                <c:pt idx="0">
                  <c:v>Налог на доходы физических лиц 68,9%</c:v>
                </c:pt>
                <c:pt idx="1">
                  <c:v>Единый налог на вмененый доход 10,3%</c:v>
                </c:pt>
                <c:pt idx="2">
                  <c:v>Доходы от аренды земли 7,2%</c:v>
                </c:pt>
                <c:pt idx="3">
                  <c:v>Доходы от продажи земли 7,4%</c:v>
                </c:pt>
                <c:pt idx="4">
                  <c:v>Прочие налоговые и неналоговые доходы 6,2%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68.900000000000006</c:v>
                </c:pt>
                <c:pt idx="1">
                  <c:v>10.3</c:v>
                </c:pt>
                <c:pt idx="2">
                  <c:v>7.2</c:v>
                </c:pt>
                <c:pt idx="3">
                  <c:v>7.4</c:v>
                </c:pt>
                <c:pt idx="4">
                  <c:v>6.2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5B72-4D4B-9D14-85A8B8238B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7822167751669049"/>
          <c:y val="0.1796922473394916"/>
          <c:w val="0.32177834941416766"/>
          <c:h val="0.4433373460787462"/>
        </c:manualLayout>
      </c:layout>
      <c:overlay val="0"/>
      <c:txPr>
        <a:bodyPr/>
        <a:lstStyle/>
        <a:p>
          <a:pPr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2">
        <a:lumMod val="20000"/>
        <a:lumOff val="80000"/>
      </a:scheme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solidFill>
          <a:srgbClr val="FBFED2"/>
        </a:solidFill>
      </c:spPr>
    </c:sideWall>
    <c:backWall>
      <c:thickness val="0"/>
      <c:spPr>
        <a:solidFill>
          <a:schemeClr val="tx2">
            <a:lumMod val="20000"/>
            <a:lumOff val="80000"/>
          </a:schemeClr>
        </a:solidFill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доходы, млн. рублей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252.9</c:v>
                </c:pt>
                <c:pt idx="1">
                  <c:v>259.89999999999998</c:v>
                </c:pt>
                <c:pt idx="2">
                  <c:v>257.5</c:v>
                </c:pt>
                <c:pt idx="3">
                  <c:v>354.4</c:v>
                </c:pt>
                <c:pt idx="4">
                  <c:v>400.6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3DB-446B-944C-2F59ED6E30B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т.ч. налог на доходы физических лиц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152.19999999999999</c:v>
                </c:pt>
                <c:pt idx="1">
                  <c:v>182.2</c:v>
                </c:pt>
                <c:pt idx="2">
                  <c:v>170.8</c:v>
                </c:pt>
                <c:pt idx="3">
                  <c:v>230.2</c:v>
                </c:pt>
                <c:pt idx="4">
                  <c:v>276.2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3DB-446B-944C-2F59ED6E30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6517632"/>
        <c:axId val="106519168"/>
        <c:axId val="0"/>
      </c:bar3DChart>
      <c:catAx>
        <c:axId val="1065176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6519168"/>
        <c:crosses val="autoZero"/>
        <c:auto val="1"/>
        <c:lblAlgn val="ctr"/>
        <c:lblOffset val="100"/>
        <c:noMultiLvlLbl val="0"/>
      </c:catAx>
      <c:valAx>
        <c:axId val="1065191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6517632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4119746124029029"/>
          <c:y val="0.21611273961012878"/>
          <c:w val="0.23380251327834115"/>
          <c:h val="0.50809717723671732"/>
        </c:manualLayout>
      </c:layout>
      <c:overlay val="0"/>
    </c:legend>
    <c:plotVisOnly val="1"/>
    <c:dispBlanksAs val="gap"/>
    <c:showDLblsOverMax val="0"/>
  </c:chart>
  <c:spPr>
    <a:solidFill>
      <a:schemeClr val="tx2">
        <a:lumMod val="20000"/>
        <a:lumOff val="80000"/>
      </a:scheme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8063208771109911"/>
          <c:y val="1.3140993339068463E-2"/>
        </c:manualLayout>
      </c:layout>
      <c:overlay val="0"/>
      <c:txPr>
        <a:bodyPr/>
        <a:lstStyle/>
        <a:p>
          <a:pPr>
            <a:defRPr sz="16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1896970125449794E-2"/>
          <c:y val="0.12654631724179036"/>
          <c:w val="0.47081671825260923"/>
          <c:h val="0.8489311405740689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explosion val="10"/>
          <c:cat>
            <c:strRef>
              <c:f>Лист1!$A$2:$A$9</c:f>
              <c:strCache>
                <c:ptCount val="8"/>
                <c:pt idx="0">
                  <c:v>Развитие образования</c:v>
                </c:pt>
                <c:pt idx="1">
                  <c:v>Развитие культуры и туризма</c:v>
                </c:pt>
                <c:pt idx="2">
                  <c:v>Развитие сельского хозяйства</c:v>
                </c:pt>
                <c:pt idx="3">
                  <c:v>Формирование и эффективное управление муниципальной собственностью</c:v>
                </c:pt>
                <c:pt idx="4">
                  <c:v>Управление муниципальными финансами</c:v>
                </c:pt>
                <c:pt idx="5">
                  <c:v>Муниципальное управление</c:v>
                </c:pt>
                <c:pt idx="6">
                  <c:v>Создание благоприятных условий для населения</c:v>
                </c:pt>
                <c:pt idx="7">
                  <c:v>Непрограммные расходы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71.099999999999994</c:v>
                </c:pt>
                <c:pt idx="1">
                  <c:v>5.7</c:v>
                </c:pt>
                <c:pt idx="2">
                  <c:v>0.5</c:v>
                </c:pt>
                <c:pt idx="3">
                  <c:v>0.5</c:v>
                </c:pt>
                <c:pt idx="4">
                  <c:v>12.4</c:v>
                </c:pt>
                <c:pt idx="5">
                  <c:v>4.9000000000000004</c:v>
                </c:pt>
                <c:pt idx="6">
                  <c:v>4.7</c:v>
                </c:pt>
                <c:pt idx="7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3FF-46EC-BEB0-36AC9A77D1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3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3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3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2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2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2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2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sz="12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3594024447237729"/>
          <c:y val="6.1050778660765151E-2"/>
          <c:w val="0.34565534958925592"/>
          <c:h val="0.93894922133923486"/>
        </c:manualLayout>
      </c:layout>
      <c:overlay val="0"/>
      <c:txPr>
        <a:bodyPr/>
        <a:lstStyle/>
        <a:p>
          <a:pPr>
            <a:defRPr sz="1300" kern="400" baseline="0"/>
          </a:pPr>
          <a:endParaRPr lang="ru-RU"/>
        </a:p>
      </c:txPr>
    </c:legend>
    <c:plotVisOnly val="1"/>
    <c:dispBlanksAs val="gap"/>
    <c:showDLblsOverMax val="0"/>
  </c:chart>
  <c:spPr>
    <a:solidFill>
      <a:schemeClr val="tx2">
        <a:lumMod val="20000"/>
        <a:lumOff val="80000"/>
      </a:scheme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82050823938978446"/>
          <c:h val="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6CC-490F-AAA2-479D968341F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6CC-490F-AAA2-479D968341F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6CC-490F-AAA2-479D968341F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6CC-490F-AAA2-479D968341F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26CC-490F-AAA2-479D968341F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26CC-490F-AAA2-479D968341FB}"/>
              </c:ext>
            </c:extLst>
          </c:dPt>
          <c:dPt>
            <c:idx val="6"/>
            <c:bubble3D val="0"/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-0.13072822826449235"/>
                  <c:y val="-3.714508392300566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44,4</a:t>
                    </a:r>
                    <a:r>
                      <a:rPr lang="en-US" dirty="0" smtClean="0"/>
                      <a:t> %</a:t>
                    </a:r>
                    <a:r>
                      <a:rPr lang="en-US" baseline="0" dirty="0" smtClean="0"/>
                      <a:t>; </a:t>
                    </a:r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6CC-490F-AAA2-479D968341FB}"/>
                </c:ext>
              </c:extLst>
            </c:dLbl>
            <c:dLbl>
              <c:idx val="1"/>
              <c:layout>
                <c:manualLayout>
                  <c:x val="-2.7356863730116945E-2"/>
                  <c:y val="-4.899223129411729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3,6</a:t>
                    </a:r>
                    <a:r>
                      <a:rPr lang="en-US" dirty="0" smtClean="0"/>
                      <a:t>%</a:t>
                    </a:r>
                    <a:r>
                      <a:rPr lang="en-US" baseline="0" dirty="0" smtClean="0"/>
                      <a:t>; </a:t>
                    </a:r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6CC-490F-AAA2-479D968341FB}"/>
                </c:ext>
              </c:extLst>
            </c:dLbl>
            <c:dLbl>
              <c:idx val="2"/>
              <c:layout>
                <c:manualLayout>
                  <c:x val="1.1191027083947194E-2"/>
                  <c:y val="-6.536288363521822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4,5</a:t>
                    </a:r>
                    <a:r>
                      <a:rPr lang="en-US" dirty="0" smtClean="0"/>
                      <a:t>%</a:t>
                    </a:r>
                    <a:r>
                      <a:rPr lang="en-US" baseline="0" dirty="0" smtClean="0"/>
                      <a:t>; </a:t>
                    </a:r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6CC-490F-AAA2-479D968341FB}"/>
                </c:ext>
              </c:extLst>
            </c:dLbl>
            <c:dLbl>
              <c:idx val="3"/>
              <c:layout>
                <c:manualLayout>
                  <c:x val="4.0143244953459278E-2"/>
                  <c:y val="-1.694571458690730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2,5</a:t>
                    </a:r>
                    <a:r>
                      <a:rPr lang="en-US" dirty="0" smtClean="0"/>
                      <a:t>%</a:t>
                    </a:r>
                    <a:r>
                      <a:rPr lang="en-US" baseline="0" dirty="0" smtClean="0"/>
                      <a:t>; </a:t>
                    </a:r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26CC-490F-AAA2-479D968341FB}"/>
                </c:ext>
              </c:extLst>
            </c:dLbl>
            <c:dLbl>
              <c:idx val="4"/>
              <c:layout>
                <c:manualLayout>
                  <c:x val="5.8532506050052412E-2"/>
                  <c:y val="-0.1079252751535024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5,3</a:t>
                    </a:r>
                    <a:r>
                      <a:rPr lang="en-US" dirty="0" smtClean="0"/>
                      <a:t>%</a:t>
                    </a:r>
                    <a:r>
                      <a:rPr lang="en-US" baseline="0" dirty="0" smtClean="0"/>
                      <a:t>; </a:t>
                    </a:r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26CC-490F-AAA2-479D968341FB}"/>
                </c:ext>
              </c:extLst>
            </c:dLbl>
            <c:dLbl>
              <c:idx val="5"/>
              <c:layout>
                <c:manualLayout>
                  <c:x val="0.10829328142283708"/>
                  <c:y val="-5.8926100187921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18,5</a:t>
                    </a:r>
                    <a:r>
                      <a:rPr lang="en-US" baseline="0" dirty="0" smtClean="0"/>
                      <a:t>% </a:t>
                    </a:r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26CC-490F-AAA2-479D968341FB}"/>
                </c:ext>
              </c:extLst>
            </c:dLbl>
            <c:dLbl>
              <c:idx val="6"/>
              <c:layout>
                <c:manualLayout>
                  <c:x val="4.9049018708066251E-2"/>
                  <c:y val="0.1173087002730546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21,2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26CC-490F-AAA2-479D968341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Заработная плата с начислениями</c:v>
                </c:pt>
                <c:pt idx="1">
                  <c:v>Коммунальные услуги, приобретение твердого топлива</c:v>
                </c:pt>
                <c:pt idx="2">
                  <c:v>Продукты питания</c:v>
                </c:pt>
                <c:pt idx="3">
                  <c:v>Социальное обеспечение</c:v>
                </c:pt>
                <c:pt idx="4">
                  <c:v>Строительно-ремонтные работы</c:v>
                </c:pt>
                <c:pt idx="5">
                  <c:v>Капитальные вложения в основные фонды</c:v>
                </c:pt>
                <c:pt idx="6">
                  <c:v>Остальные расходы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0.44400000000000001</c:v>
                </c:pt>
                <c:pt idx="1">
                  <c:v>3.5999999999999997E-2</c:v>
                </c:pt>
                <c:pt idx="2">
                  <c:v>4.4999999999999998E-2</c:v>
                </c:pt>
                <c:pt idx="3">
                  <c:v>1.4999999999999999E-2</c:v>
                </c:pt>
                <c:pt idx="4">
                  <c:v>5.2999999999999999E-2</c:v>
                </c:pt>
                <c:pt idx="5">
                  <c:v>0.185</c:v>
                </c:pt>
                <c:pt idx="6">
                  <c:v>0.21199999999999999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26CC-490F-AAA2-479D968341F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6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0347425165319799"/>
          <c:y val="8.8906242820322653E-2"/>
          <c:w val="0.27045376600667559"/>
          <c:h val="0.799634087570809"/>
        </c:manualLayout>
      </c:layout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2">
        <a:lumMod val="20000"/>
        <a:lumOff val="80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6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9445637102088396E-3"/>
          <c:y val="2.5493746271557935E-3"/>
          <c:w val="0.99022844772140706"/>
          <c:h val="0.9974506054811982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2764-4E3E-A21E-1E147B31FA47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2764-4E3E-A21E-1E147B31FA47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2764-4E3E-A21E-1E147B31FA47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2764-4E3E-A21E-1E147B31FA47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2764-4E3E-A21E-1E147B31FA47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2764-4E3E-A21E-1E147B31FA47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2764-4E3E-A21E-1E147B31FA47}"/>
              </c:ext>
            </c:extLst>
          </c:dPt>
          <c:cat>
            <c:strRef>
              <c:f>Лист1!$A$2:$A$8</c:f>
              <c:strCache>
                <c:ptCount val="7"/>
                <c:pt idx="0">
                  <c:v>Образование</c:v>
                </c:pt>
                <c:pt idx="1">
                  <c:v>Культура</c:v>
                </c:pt>
                <c:pt idx="2">
                  <c:v>ЖКХ</c:v>
                </c:pt>
                <c:pt idx="3">
                  <c:v>Социальная политика</c:v>
                </c:pt>
                <c:pt idx="4">
                  <c:v>Физкультура и спорт</c:v>
                </c:pt>
                <c:pt idx="5">
                  <c:v>Межбюджетные трансферты</c:v>
                </c:pt>
                <c:pt idx="6">
                  <c:v>Другие отрасли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0.53100000000000003</c:v>
                </c:pt>
                <c:pt idx="1">
                  <c:v>3.9E-2</c:v>
                </c:pt>
                <c:pt idx="2">
                  <c:v>0.03</c:v>
                </c:pt>
                <c:pt idx="3">
                  <c:v>2.9000000000000001E-2</c:v>
                </c:pt>
                <c:pt idx="4">
                  <c:v>0.182</c:v>
                </c:pt>
                <c:pt idx="5">
                  <c:v>5.8000000000000003E-2</c:v>
                </c:pt>
                <c:pt idx="6">
                  <c:v>0.13100000000000001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2764-4E3E-A21E-1E147B31FA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8240027664597289"/>
          <c:y val="0.13635980890268179"/>
          <c:w val="0.20678035358187849"/>
          <c:h val="0.61835750816067991"/>
        </c:manualLayout>
      </c:layout>
      <c:overlay val="0"/>
      <c:txPr>
        <a:bodyPr/>
        <a:lstStyle/>
        <a:p>
          <a:pPr>
            <a:defRPr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489F02-BF09-4768-AF0D-38FB54B11DAB}" type="doc">
      <dgm:prSet loTypeId="urn:microsoft.com/office/officeart/2005/8/layout/venn2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7122D26-A80C-47D4-920B-101FC76753B4}">
      <dgm:prSet phldrT="[Текст]" custT="1"/>
      <dgm:spPr>
        <a:xfrm>
          <a:off x="2467518" y="1006994"/>
          <a:ext cx="4621784" cy="4621784"/>
        </a:xfrm>
        <a:prstGeom prst="ellipse">
          <a:avLst/>
        </a:prstGeom>
        <a:gradFill rotWithShape="0">
          <a:gsLst>
            <a:gs pos="0">
              <a:srgbClr val="C0504D">
                <a:hueOff val="1560506"/>
                <a:satOff val="-1946"/>
                <a:lumOff val="458"/>
                <a:alphaOff val="0"/>
                <a:shade val="51000"/>
                <a:satMod val="130000"/>
              </a:srgbClr>
            </a:gs>
            <a:gs pos="80000">
              <a:srgbClr val="C0504D">
                <a:hueOff val="1560506"/>
                <a:satOff val="-1946"/>
                <a:lumOff val="458"/>
                <a:alphaOff val="0"/>
                <a:shade val="93000"/>
                <a:satMod val="130000"/>
              </a:srgbClr>
            </a:gs>
            <a:gs pos="100000">
              <a:srgbClr val="C0504D">
                <a:hueOff val="1560506"/>
                <a:satOff val="-1946"/>
                <a:lumOff val="45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536 385,1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(47,3%)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DAA59AB-0153-484D-AB24-3BE9896B9209}" type="parTrans" cxnId="{30DF481B-47D3-404B-880C-77EB3A5CDE0D}">
      <dgm:prSet/>
      <dgm:spPr/>
      <dgm:t>
        <a:bodyPr/>
        <a:lstStyle/>
        <a:p>
          <a:endParaRPr lang="ru-RU"/>
        </a:p>
      </dgm:t>
    </dgm:pt>
    <dgm:pt modelId="{BF0A7BF5-33CF-48E3-9FFF-E8BCFD10BE55}" type="sibTrans" cxnId="{30DF481B-47D3-404B-880C-77EB3A5CDE0D}">
      <dgm:prSet/>
      <dgm:spPr/>
      <dgm:t>
        <a:bodyPr/>
        <a:lstStyle/>
        <a:p>
          <a:endParaRPr lang="ru-RU"/>
        </a:p>
      </dgm:t>
    </dgm:pt>
    <dgm:pt modelId="{6BC9BA10-D8D0-4F6C-94EE-11636B5177A8}">
      <dgm:prSet phldrT="[Текст]" custT="1"/>
      <dgm:spPr>
        <a:xfrm>
          <a:off x="2970276" y="2310891"/>
          <a:ext cx="3466338" cy="3466338"/>
        </a:xfrm>
        <a:prstGeom prst="ellipse">
          <a:avLst/>
        </a:prstGeom>
        <a:gradFill rotWithShape="0">
          <a:gsLst>
            <a:gs pos="0">
              <a:srgbClr val="C0504D">
                <a:hueOff val="3121013"/>
                <a:satOff val="-3893"/>
                <a:lumOff val="915"/>
                <a:alphaOff val="0"/>
                <a:shade val="51000"/>
                <a:satMod val="130000"/>
              </a:srgbClr>
            </a:gs>
            <a:gs pos="80000">
              <a:srgbClr val="C0504D">
                <a:hueOff val="3121013"/>
                <a:satOff val="-3893"/>
                <a:lumOff val="915"/>
                <a:alphaOff val="0"/>
                <a:shade val="93000"/>
                <a:satMod val="130000"/>
              </a:srgbClr>
            </a:gs>
            <a:gs pos="100000">
              <a:srgbClr val="C0504D">
                <a:hueOff val="3121013"/>
                <a:satOff val="-3893"/>
                <a:lumOff val="915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498 584,3</a:t>
          </a:r>
        </a:p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(43,9%)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478771D2-B071-499B-90D1-D0C6B54E7BB2}" type="parTrans" cxnId="{B6BED1E9-F38D-40E1-B253-F0489EF23ED7}">
      <dgm:prSet/>
      <dgm:spPr/>
      <dgm:t>
        <a:bodyPr/>
        <a:lstStyle/>
        <a:p>
          <a:endParaRPr lang="ru-RU"/>
        </a:p>
      </dgm:t>
    </dgm:pt>
    <dgm:pt modelId="{86C06A08-7A04-49F6-A81A-24D16D177D71}" type="sibTrans" cxnId="{B6BED1E9-F38D-40E1-B253-F0489EF23ED7}">
      <dgm:prSet/>
      <dgm:spPr/>
      <dgm:t>
        <a:bodyPr/>
        <a:lstStyle/>
        <a:p>
          <a:endParaRPr lang="ru-RU"/>
        </a:p>
      </dgm:t>
    </dgm:pt>
    <dgm:pt modelId="{69BAE91E-D0B8-4517-A24D-270BBEF22D07}">
      <dgm:prSet phldrT="[Текст]" custT="1"/>
      <dgm:spPr>
        <a:xfrm>
          <a:off x="3547999" y="3466338"/>
          <a:ext cx="2310892" cy="2310892"/>
        </a:xfrm>
        <a:prstGeom prst="ellipse">
          <a:avLst/>
        </a:prstGeom>
        <a:gradFill rotWithShape="0">
          <a:gsLst>
            <a:gs pos="0">
              <a:srgbClr val="C0504D">
                <a:hueOff val="4681519"/>
                <a:satOff val="-5839"/>
                <a:lumOff val="1373"/>
                <a:alphaOff val="0"/>
                <a:shade val="51000"/>
                <a:satMod val="130000"/>
              </a:srgbClr>
            </a:gs>
            <a:gs pos="80000">
              <a:srgbClr val="C0504D">
                <a:hueOff val="4681519"/>
                <a:satOff val="-5839"/>
                <a:lumOff val="1373"/>
                <a:alphaOff val="0"/>
                <a:shade val="93000"/>
                <a:satMod val="130000"/>
              </a:srgbClr>
            </a:gs>
            <a:gs pos="100000">
              <a:srgbClr val="C0504D">
                <a:hueOff val="4681519"/>
                <a:satOff val="-5839"/>
                <a:lumOff val="1373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99 385,1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(8,8%)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E022CE77-002B-46AC-BA49-7F8BF00C0F06}" type="parTrans" cxnId="{57B8A368-2B6E-4891-83C9-327C863834F9}">
      <dgm:prSet/>
      <dgm:spPr/>
      <dgm:t>
        <a:bodyPr/>
        <a:lstStyle/>
        <a:p>
          <a:endParaRPr lang="ru-RU"/>
        </a:p>
      </dgm:t>
    </dgm:pt>
    <dgm:pt modelId="{36C3163B-647C-4A1C-B5C3-E93CE3BE99E3}" type="sibTrans" cxnId="{57B8A368-2B6E-4891-83C9-327C863834F9}">
      <dgm:prSet/>
      <dgm:spPr/>
      <dgm:t>
        <a:bodyPr/>
        <a:lstStyle/>
        <a:p>
          <a:endParaRPr lang="ru-RU"/>
        </a:p>
      </dgm:t>
    </dgm:pt>
    <dgm:pt modelId="{BEE34D12-C91D-43DB-BA12-D0491094DC76}">
      <dgm:prSet phldrT="[Текст]" custT="1"/>
      <dgm:spPr>
        <a:xfrm>
          <a:off x="1854577" y="0"/>
          <a:ext cx="5777230" cy="5777230"/>
        </a:xfrm>
        <a:prstGeom prst="ellipse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b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1 134 354,5</a:t>
          </a:r>
          <a:endParaRPr lang="ru-RU" sz="1600" b="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ru-RU" sz="1600" b="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(100%)</a:t>
          </a:r>
        </a:p>
      </dgm:t>
    </dgm:pt>
    <dgm:pt modelId="{D9F58196-6723-4E81-B0E9-FFD4F39B0899}" type="sibTrans" cxnId="{62B9BB92-F677-4A35-BA9D-D26431D31846}">
      <dgm:prSet/>
      <dgm:spPr/>
      <dgm:t>
        <a:bodyPr/>
        <a:lstStyle/>
        <a:p>
          <a:endParaRPr lang="ru-RU"/>
        </a:p>
      </dgm:t>
    </dgm:pt>
    <dgm:pt modelId="{3C77CE5F-D88B-4E60-A4E3-96EF9278FD36}" type="parTrans" cxnId="{62B9BB92-F677-4A35-BA9D-D26431D31846}">
      <dgm:prSet/>
      <dgm:spPr/>
      <dgm:t>
        <a:bodyPr/>
        <a:lstStyle/>
        <a:p>
          <a:endParaRPr lang="ru-RU"/>
        </a:p>
      </dgm:t>
    </dgm:pt>
    <dgm:pt modelId="{770B9662-9802-449D-813E-413CF6C2A5AA}" type="pres">
      <dgm:prSet presAssocID="{FB489F02-BF09-4768-AF0D-38FB54B11DAB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A19FCE-47F2-4C2F-8623-9F27A42229FF}" type="pres">
      <dgm:prSet presAssocID="{FB489F02-BF09-4768-AF0D-38FB54B11DAB}" presName="comp1" presStyleCnt="0"/>
      <dgm:spPr/>
      <dgm:t>
        <a:bodyPr/>
        <a:lstStyle/>
        <a:p>
          <a:endParaRPr lang="ru-RU"/>
        </a:p>
      </dgm:t>
    </dgm:pt>
    <dgm:pt modelId="{B628A25C-4F72-4728-90E2-71D75884D364}" type="pres">
      <dgm:prSet presAssocID="{FB489F02-BF09-4768-AF0D-38FB54B11DAB}" presName="circle1" presStyleLbl="node1" presStyleIdx="0" presStyleCnt="4" custScaleX="139934" custLinFactNeighborX="-1344" custLinFactNeighborY="1344"/>
      <dgm:spPr/>
      <dgm:t>
        <a:bodyPr/>
        <a:lstStyle/>
        <a:p>
          <a:endParaRPr lang="ru-RU"/>
        </a:p>
      </dgm:t>
    </dgm:pt>
    <dgm:pt modelId="{CF864F28-AFD3-405F-B4EA-87186F370B58}" type="pres">
      <dgm:prSet presAssocID="{FB489F02-BF09-4768-AF0D-38FB54B11DAB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E37631-8320-4B68-A93D-078A903F0F87}" type="pres">
      <dgm:prSet presAssocID="{FB489F02-BF09-4768-AF0D-38FB54B11DAB}" presName="comp2" presStyleCnt="0"/>
      <dgm:spPr/>
      <dgm:t>
        <a:bodyPr/>
        <a:lstStyle/>
        <a:p>
          <a:endParaRPr lang="ru-RU"/>
        </a:p>
      </dgm:t>
    </dgm:pt>
    <dgm:pt modelId="{FAE3FB2D-ADB9-4C96-B51E-DB9EED0BDA68}" type="pres">
      <dgm:prSet presAssocID="{FB489F02-BF09-4768-AF0D-38FB54B11DAB}" presName="circle2" presStyleLbl="node1" presStyleIdx="1" presStyleCnt="4" custScaleX="135170" custLinFactNeighborX="1622" custLinFactNeighborY="-3212"/>
      <dgm:spPr/>
      <dgm:t>
        <a:bodyPr/>
        <a:lstStyle/>
        <a:p>
          <a:endParaRPr lang="ru-RU"/>
        </a:p>
      </dgm:t>
    </dgm:pt>
    <dgm:pt modelId="{3546CF64-CD3D-42AF-808F-118867662485}" type="pres">
      <dgm:prSet presAssocID="{FB489F02-BF09-4768-AF0D-38FB54B11DAB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5A8035-1067-425C-ABF9-C321F8A41C12}" type="pres">
      <dgm:prSet presAssocID="{FB489F02-BF09-4768-AF0D-38FB54B11DAB}" presName="comp3" presStyleCnt="0"/>
      <dgm:spPr/>
      <dgm:t>
        <a:bodyPr/>
        <a:lstStyle/>
        <a:p>
          <a:endParaRPr lang="ru-RU"/>
        </a:p>
      </dgm:t>
    </dgm:pt>
    <dgm:pt modelId="{EA0011B1-A556-402B-8E46-55747EC2C45D}" type="pres">
      <dgm:prSet presAssocID="{FB489F02-BF09-4768-AF0D-38FB54B11DAB}" presName="circle3" presStyleLbl="node1" presStyleIdx="2" presStyleCnt="4" custScaleX="137868" custLinFactNeighborX="-25" custLinFactNeighborY="-2487"/>
      <dgm:spPr/>
      <dgm:t>
        <a:bodyPr/>
        <a:lstStyle/>
        <a:p>
          <a:endParaRPr lang="ru-RU"/>
        </a:p>
      </dgm:t>
    </dgm:pt>
    <dgm:pt modelId="{F4F47364-2209-44D8-B4CF-029BD30C520E}" type="pres">
      <dgm:prSet presAssocID="{FB489F02-BF09-4768-AF0D-38FB54B11DAB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2573BA-6913-4727-995F-9763B66BB644}" type="pres">
      <dgm:prSet presAssocID="{FB489F02-BF09-4768-AF0D-38FB54B11DAB}" presName="comp4" presStyleCnt="0"/>
      <dgm:spPr/>
      <dgm:t>
        <a:bodyPr/>
        <a:lstStyle/>
        <a:p>
          <a:endParaRPr lang="ru-RU"/>
        </a:p>
      </dgm:t>
    </dgm:pt>
    <dgm:pt modelId="{1EF2B639-9802-4DD6-9EE8-7266E48252A1}" type="pres">
      <dgm:prSet presAssocID="{FB489F02-BF09-4768-AF0D-38FB54B11DAB}" presName="circle4" presStyleLbl="node1" presStyleIdx="3" presStyleCnt="4"/>
      <dgm:spPr/>
      <dgm:t>
        <a:bodyPr/>
        <a:lstStyle/>
        <a:p>
          <a:endParaRPr lang="ru-RU"/>
        </a:p>
      </dgm:t>
    </dgm:pt>
    <dgm:pt modelId="{F28EA624-A694-4CF7-BD4E-C3F7FDFC2D74}" type="pres">
      <dgm:prSet presAssocID="{FB489F02-BF09-4768-AF0D-38FB54B11DAB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DF481B-47D3-404B-880C-77EB3A5CDE0D}" srcId="{FB489F02-BF09-4768-AF0D-38FB54B11DAB}" destId="{47122D26-A80C-47D4-920B-101FC76753B4}" srcOrd="1" destOrd="0" parTransId="{ADAA59AB-0153-484D-AB24-3BE9896B9209}" sibTransId="{BF0A7BF5-33CF-48E3-9FFF-E8BCFD10BE55}"/>
    <dgm:cxn modelId="{11D69713-F61F-4703-BED2-C81D3BA25AC9}" type="presOf" srcId="{69BAE91E-D0B8-4517-A24D-270BBEF22D07}" destId="{1EF2B639-9802-4DD6-9EE8-7266E48252A1}" srcOrd="0" destOrd="0" presId="urn:microsoft.com/office/officeart/2005/8/layout/venn2"/>
    <dgm:cxn modelId="{D2A47851-933B-4C22-A357-702F0049F897}" type="presOf" srcId="{69BAE91E-D0B8-4517-A24D-270BBEF22D07}" destId="{F28EA624-A694-4CF7-BD4E-C3F7FDFC2D74}" srcOrd="1" destOrd="0" presId="urn:microsoft.com/office/officeart/2005/8/layout/venn2"/>
    <dgm:cxn modelId="{B6BED1E9-F38D-40E1-B253-F0489EF23ED7}" srcId="{FB489F02-BF09-4768-AF0D-38FB54B11DAB}" destId="{6BC9BA10-D8D0-4F6C-94EE-11636B5177A8}" srcOrd="2" destOrd="0" parTransId="{478771D2-B071-499B-90D1-D0C6B54E7BB2}" sibTransId="{86C06A08-7A04-49F6-A81A-24D16D177D71}"/>
    <dgm:cxn modelId="{284FE3B4-F06A-48D4-8FE9-BF7EA8E60BBA}" type="presOf" srcId="{47122D26-A80C-47D4-920B-101FC76753B4}" destId="{3546CF64-CD3D-42AF-808F-118867662485}" srcOrd="1" destOrd="0" presId="urn:microsoft.com/office/officeart/2005/8/layout/venn2"/>
    <dgm:cxn modelId="{62B9BB92-F677-4A35-BA9D-D26431D31846}" srcId="{FB489F02-BF09-4768-AF0D-38FB54B11DAB}" destId="{BEE34D12-C91D-43DB-BA12-D0491094DC76}" srcOrd="0" destOrd="0" parTransId="{3C77CE5F-D88B-4E60-A4E3-96EF9278FD36}" sibTransId="{D9F58196-6723-4E81-B0E9-FFD4F39B0899}"/>
    <dgm:cxn modelId="{6DA92806-04B2-4F99-ACD6-27C7046FF009}" type="presOf" srcId="{6BC9BA10-D8D0-4F6C-94EE-11636B5177A8}" destId="{F4F47364-2209-44D8-B4CF-029BD30C520E}" srcOrd="1" destOrd="0" presId="urn:microsoft.com/office/officeart/2005/8/layout/venn2"/>
    <dgm:cxn modelId="{57486629-3164-41EB-B4E3-684EB175A390}" type="presOf" srcId="{BEE34D12-C91D-43DB-BA12-D0491094DC76}" destId="{CF864F28-AFD3-405F-B4EA-87186F370B58}" srcOrd="1" destOrd="0" presId="urn:microsoft.com/office/officeart/2005/8/layout/venn2"/>
    <dgm:cxn modelId="{3D553419-B548-4477-A385-A343A7E043AE}" type="presOf" srcId="{6BC9BA10-D8D0-4F6C-94EE-11636B5177A8}" destId="{EA0011B1-A556-402B-8E46-55747EC2C45D}" srcOrd="0" destOrd="0" presId="urn:microsoft.com/office/officeart/2005/8/layout/venn2"/>
    <dgm:cxn modelId="{988E75B7-D627-415E-95FF-296FEFF05014}" type="presOf" srcId="{FB489F02-BF09-4768-AF0D-38FB54B11DAB}" destId="{770B9662-9802-449D-813E-413CF6C2A5AA}" srcOrd="0" destOrd="0" presId="urn:microsoft.com/office/officeart/2005/8/layout/venn2"/>
    <dgm:cxn modelId="{57B8A368-2B6E-4891-83C9-327C863834F9}" srcId="{FB489F02-BF09-4768-AF0D-38FB54B11DAB}" destId="{69BAE91E-D0B8-4517-A24D-270BBEF22D07}" srcOrd="3" destOrd="0" parTransId="{E022CE77-002B-46AC-BA49-7F8BF00C0F06}" sibTransId="{36C3163B-647C-4A1C-B5C3-E93CE3BE99E3}"/>
    <dgm:cxn modelId="{9F877309-19FB-4C7A-A939-735B475ED159}" type="presOf" srcId="{BEE34D12-C91D-43DB-BA12-D0491094DC76}" destId="{B628A25C-4F72-4728-90E2-71D75884D364}" srcOrd="0" destOrd="0" presId="urn:microsoft.com/office/officeart/2005/8/layout/venn2"/>
    <dgm:cxn modelId="{7CB6C0AD-75A9-4F76-97D5-61B58F063D92}" type="presOf" srcId="{47122D26-A80C-47D4-920B-101FC76753B4}" destId="{FAE3FB2D-ADB9-4C96-B51E-DB9EED0BDA68}" srcOrd="0" destOrd="0" presId="urn:microsoft.com/office/officeart/2005/8/layout/venn2"/>
    <dgm:cxn modelId="{B3661905-B890-41A5-B17D-3CE2041FF61C}" type="presParOf" srcId="{770B9662-9802-449D-813E-413CF6C2A5AA}" destId="{A1A19FCE-47F2-4C2F-8623-9F27A42229FF}" srcOrd="0" destOrd="0" presId="urn:microsoft.com/office/officeart/2005/8/layout/venn2"/>
    <dgm:cxn modelId="{DD82DCC8-849D-4221-AB71-4D4E03BCD0E9}" type="presParOf" srcId="{A1A19FCE-47F2-4C2F-8623-9F27A42229FF}" destId="{B628A25C-4F72-4728-90E2-71D75884D364}" srcOrd="0" destOrd="0" presId="urn:microsoft.com/office/officeart/2005/8/layout/venn2"/>
    <dgm:cxn modelId="{CBBBE2C9-5237-4148-B5B1-F47AE6044BD1}" type="presParOf" srcId="{A1A19FCE-47F2-4C2F-8623-9F27A42229FF}" destId="{CF864F28-AFD3-405F-B4EA-87186F370B58}" srcOrd="1" destOrd="0" presId="urn:microsoft.com/office/officeart/2005/8/layout/venn2"/>
    <dgm:cxn modelId="{0DA5782B-9B81-4CBD-853D-27EE570E8D0A}" type="presParOf" srcId="{770B9662-9802-449D-813E-413CF6C2A5AA}" destId="{9EE37631-8320-4B68-A93D-078A903F0F87}" srcOrd="1" destOrd="0" presId="urn:microsoft.com/office/officeart/2005/8/layout/venn2"/>
    <dgm:cxn modelId="{0DC66D1B-8D71-4EDB-9793-C1F98FE534E9}" type="presParOf" srcId="{9EE37631-8320-4B68-A93D-078A903F0F87}" destId="{FAE3FB2D-ADB9-4C96-B51E-DB9EED0BDA68}" srcOrd="0" destOrd="0" presId="urn:microsoft.com/office/officeart/2005/8/layout/venn2"/>
    <dgm:cxn modelId="{BE4F927A-A419-4163-BA26-45D0906BC2D5}" type="presParOf" srcId="{9EE37631-8320-4B68-A93D-078A903F0F87}" destId="{3546CF64-CD3D-42AF-808F-118867662485}" srcOrd="1" destOrd="0" presId="urn:microsoft.com/office/officeart/2005/8/layout/venn2"/>
    <dgm:cxn modelId="{F922B737-CB45-4598-AAC8-12D05E05A3BD}" type="presParOf" srcId="{770B9662-9802-449D-813E-413CF6C2A5AA}" destId="{DB5A8035-1067-425C-ABF9-C321F8A41C12}" srcOrd="2" destOrd="0" presId="urn:microsoft.com/office/officeart/2005/8/layout/venn2"/>
    <dgm:cxn modelId="{415BAE5B-677B-4647-BFA4-77158C8A05E0}" type="presParOf" srcId="{DB5A8035-1067-425C-ABF9-C321F8A41C12}" destId="{EA0011B1-A556-402B-8E46-55747EC2C45D}" srcOrd="0" destOrd="0" presId="urn:microsoft.com/office/officeart/2005/8/layout/venn2"/>
    <dgm:cxn modelId="{D4DA1C69-811B-4DFB-95D6-10C3830919D8}" type="presParOf" srcId="{DB5A8035-1067-425C-ABF9-C321F8A41C12}" destId="{F4F47364-2209-44D8-B4CF-029BD30C520E}" srcOrd="1" destOrd="0" presId="urn:microsoft.com/office/officeart/2005/8/layout/venn2"/>
    <dgm:cxn modelId="{02B3C741-9CA7-4F89-B744-092B56AB3C54}" type="presParOf" srcId="{770B9662-9802-449D-813E-413CF6C2A5AA}" destId="{092573BA-6913-4727-995F-9763B66BB644}" srcOrd="3" destOrd="0" presId="urn:microsoft.com/office/officeart/2005/8/layout/venn2"/>
    <dgm:cxn modelId="{70A9FE19-21AE-479A-A1B2-DCBE4C7A37E4}" type="presParOf" srcId="{092573BA-6913-4727-995F-9763B66BB644}" destId="{1EF2B639-9802-4DD6-9EE8-7266E48252A1}" srcOrd="0" destOrd="0" presId="urn:microsoft.com/office/officeart/2005/8/layout/venn2"/>
    <dgm:cxn modelId="{BBEAE025-626F-4118-B414-59946758DD39}" type="presParOf" srcId="{092573BA-6913-4727-995F-9763B66BB644}" destId="{F28EA624-A694-4CF7-BD4E-C3F7FDFC2D74}" srcOrd="1" destOrd="0" presId="urn:microsoft.com/office/officeart/2005/8/layout/venn2"/>
  </dgm:cxnLst>
  <dgm:bg>
    <a:solidFill>
      <a:schemeClr val="tx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489F02-BF09-4768-AF0D-38FB54B11DAB}" type="doc">
      <dgm:prSet loTypeId="urn:microsoft.com/office/officeart/2005/8/layout/funnel1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EE34D12-C91D-43DB-BA12-D0491094DC76}">
      <dgm:prSet phldrT="[Текст]" custT="1"/>
      <dgm:spPr>
        <a:xfrm>
          <a:off x="3083208" y="536647"/>
          <a:ext cx="1617740" cy="1518869"/>
        </a:xfrm>
        <a:prstGeom prst="ellipse">
          <a:avLst/>
        </a:prstGeo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b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78 170,8</a:t>
          </a:r>
          <a:endParaRPr lang="ru-RU" sz="1600" b="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ru-RU" sz="1600" b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(9,0%)</a:t>
          </a:r>
          <a:endParaRPr lang="ru-RU" sz="1600" b="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3C77CE5F-D88B-4E60-A4E3-96EF9278FD36}" type="parTrans" cxnId="{62B9BB92-F677-4A35-BA9D-D26431D31846}">
      <dgm:prSet/>
      <dgm:spPr/>
      <dgm:t>
        <a:bodyPr/>
        <a:lstStyle/>
        <a:p>
          <a:endParaRPr lang="ru-RU"/>
        </a:p>
      </dgm:t>
    </dgm:pt>
    <dgm:pt modelId="{D9F58196-6723-4E81-B0E9-FFD4F39B0899}" type="sibTrans" cxnId="{62B9BB92-F677-4A35-BA9D-D26431D31846}">
      <dgm:prSet/>
      <dgm:spPr/>
      <dgm:t>
        <a:bodyPr/>
        <a:lstStyle/>
        <a:p>
          <a:endParaRPr lang="ru-RU"/>
        </a:p>
      </dgm:t>
    </dgm:pt>
    <dgm:pt modelId="{47122D26-A80C-47D4-920B-101FC76753B4}">
      <dgm:prSet phldrT="[Текст]" custT="1"/>
      <dgm:spPr>
        <a:xfrm>
          <a:off x="1303193" y="665845"/>
          <a:ext cx="1549179" cy="1515376"/>
        </a:xfrm>
        <a:prstGeom prst="ellipse">
          <a:avLst/>
        </a:prstGeom>
        <a:gradFill rotWithShape="0">
          <a:gsLst>
            <a:gs pos="0">
              <a:srgbClr val="9BBB59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9BBB5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322 474,9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(37,2%)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DAA59AB-0153-484D-AB24-3BE9896B9209}" type="parTrans" cxnId="{30DF481B-47D3-404B-880C-77EB3A5CDE0D}">
      <dgm:prSet/>
      <dgm:spPr/>
      <dgm:t>
        <a:bodyPr/>
        <a:lstStyle/>
        <a:p>
          <a:endParaRPr lang="ru-RU"/>
        </a:p>
      </dgm:t>
    </dgm:pt>
    <dgm:pt modelId="{BF0A7BF5-33CF-48E3-9FFF-E8BCFD10BE55}" type="sibTrans" cxnId="{30DF481B-47D3-404B-880C-77EB3A5CDE0D}">
      <dgm:prSet/>
      <dgm:spPr/>
      <dgm:t>
        <a:bodyPr/>
        <a:lstStyle/>
        <a:p>
          <a:endParaRPr lang="ru-RU"/>
        </a:p>
      </dgm:t>
    </dgm:pt>
    <dgm:pt modelId="{6BC9BA10-D8D0-4F6C-94EE-11636B5177A8}">
      <dgm:prSet phldrT="[Текст]" custT="1"/>
      <dgm:spPr>
        <a:xfrm>
          <a:off x="2221218" y="1918107"/>
          <a:ext cx="1644884" cy="1530250"/>
        </a:xfrm>
        <a:prstGeom prst="ellipse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466 014,8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(53,8%)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478771D2-B071-499B-90D1-D0C6B54E7BB2}" type="parTrans" cxnId="{B6BED1E9-F38D-40E1-B253-F0489EF23ED7}">
      <dgm:prSet/>
      <dgm:spPr/>
      <dgm:t>
        <a:bodyPr/>
        <a:lstStyle/>
        <a:p>
          <a:endParaRPr lang="ru-RU"/>
        </a:p>
      </dgm:t>
    </dgm:pt>
    <dgm:pt modelId="{86C06A08-7A04-49F6-A81A-24D16D177D71}" type="sibTrans" cxnId="{B6BED1E9-F38D-40E1-B253-F0489EF23ED7}">
      <dgm:prSet/>
      <dgm:spPr/>
      <dgm:t>
        <a:bodyPr/>
        <a:lstStyle/>
        <a:p>
          <a:endParaRPr lang="ru-RU"/>
        </a:p>
      </dgm:t>
    </dgm:pt>
    <dgm:pt modelId="{69BAE91E-D0B8-4517-A24D-270BBEF22D07}">
      <dgm:prSet phldrT="[Текст]" custT="1"/>
      <dgm:spPr>
        <a:xfrm>
          <a:off x="1331756" y="4177387"/>
          <a:ext cx="3488436" cy="872109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ru-RU" sz="1600" dirty="0" smtClean="0">
              <a:solidFill>
                <a:srgbClr val="0070C0"/>
              </a:solidFill>
              <a:latin typeface="Calibri"/>
              <a:ea typeface="+mn-ea"/>
              <a:cs typeface="+mn-cs"/>
            </a:rPr>
            <a:t>866 660,5</a:t>
          </a:r>
          <a:endParaRPr lang="ru-RU" sz="1600" dirty="0">
            <a:solidFill>
              <a:srgbClr val="0070C0"/>
            </a:solidFill>
            <a:latin typeface="Calibri"/>
            <a:ea typeface="+mn-ea"/>
            <a:cs typeface="+mn-cs"/>
          </a:endParaRPr>
        </a:p>
        <a:p>
          <a:r>
            <a:rPr lang="ru-RU" sz="1600" dirty="0">
              <a:solidFill>
                <a:srgbClr val="0070C0"/>
              </a:solidFill>
              <a:latin typeface="Calibri"/>
              <a:ea typeface="+mn-ea"/>
              <a:cs typeface="+mn-cs"/>
            </a:rPr>
            <a:t>(100%)</a:t>
          </a:r>
        </a:p>
      </dgm:t>
    </dgm:pt>
    <dgm:pt modelId="{E022CE77-002B-46AC-BA49-7F8BF00C0F06}" type="parTrans" cxnId="{57B8A368-2B6E-4891-83C9-327C863834F9}">
      <dgm:prSet/>
      <dgm:spPr/>
      <dgm:t>
        <a:bodyPr/>
        <a:lstStyle/>
        <a:p>
          <a:endParaRPr lang="ru-RU"/>
        </a:p>
      </dgm:t>
    </dgm:pt>
    <dgm:pt modelId="{36C3163B-647C-4A1C-B5C3-E93CE3BE99E3}" type="sibTrans" cxnId="{57B8A368-2B6E-4891-83C9-327C863834F9}">
      <dgm:prSet/>
      <dgm:spPr/>
      <dgm:t>
        <a:bodyPr/>
        <a:lstStyle/>
        <a:p>
          <a:endParaRPr lang="ru-RU"/>
        </a:p>
      </dgm:t>
    </dgm:pt>
    <dgm:pt modelId="{58C40244-F0A1-48A2-B9F2-5BC573A77DFB}" type="pres">
      <dgm:prSet presAssocID="{FB489F02-BF09-4768-AF0D-38FB54B11DAB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FD2375-049F-4A3B-9180-704FB5505F6A}" type="pres">
      <dgm:prSet presAssocID="{FB489F02-BF09-4768-AF0D-38FB54B11DAB}" presName="ellipse" presStyleLbl="trBgShp" presStyleIdx="0" presStyleCnt="1" custScaleX="117625" custLinFactNeighborX="2915" custLinFactNeighborY="-8394"/>
      <dgm:spPr>
        <a:xfrm>
          <a:off x="805021" y="516898"/>
          <a:ext cx="4411018" cy="1302349"/>
        </a:xfrm>
        <a:prstGeom prst="ellipse">
          <a:avLst/>
        </a:prstGeom>
        <a:solidFill>
          <a:srgbClr val="4F81BD">
            <a:tint val="50000"/>
            <a:alpha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matte"/>
      </dgm:spPr>
      <dgm:t>
        <a:bodyPr/>
        <a:lstStyle/>
        <a:p>
          <a:endParaRPr lang="ru-RU"/>
        </a:p>
      </dgm:t>
    </dgm:pt>
    <dgm:pt modelId="{AF462B5C-43F7-4584-9E92-655614CA542C}" type="pres">
      <dgm:prSet presAssocID="{FB489F02-BF09-4768-AF0D-38FB54B11DAB}" presName="arrow1" presStyleLbl="fgShp" presStyleIdx="0" presStyleCnt="1" custLinFactNeighborX="16410" custLinFactNeighborY="-4274"/>
      <dgm:spPr>
        <a:xfrm>
          <a:off x="2662912" y="3795350"/>
          <a:ext cx="726757" cy="465124"/>
        </a:xfrm>
        <a:prstGeom prst="downArrow">
          <a:avLst/>
        </a:prstGeom>
        <a:solidFill>
          <a:srgbClr val="C0504D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gm:spPr>
      <dgm:t>
        <a:bodyPr/>
        <a:lstStyle/>
        <a:p>
          <a:endParaRPr lang="ru-RU"/>
        </a:p>
      </dgm:t>
    </dgm:pt>
    <dgm:pt modelId="{D163990C-60F0-4142-9122-578516DB9AFD}" type="pres">
      <dgm:prSet presAssocID="{FB489F02-BF09-4768-AF0D-38FB54B11DAB}" presName="rectangle" presStyleLbl="revTx" presStyleIdx="0" presStyleCnt="1" custScaleX="33961" custLinFactNeighborX="4843" custLinFactNeighborY="-11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1969A8-45EC-4A22-82FE-7F7F46E2F3A5}" type="pres">
      <dgm:prSet presAssocID="{47122D26-A80C-47D4-920B-101FC76753B4}" presName="item1" presStyleLbl="node1" presStyleIdx="0" presStyleCnt="3" custScaleX="125740" custScaleY="116978" custLinFactNeighborX="-5822" custLinFactNeighborY="1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BA7991-9560-470B-8816-83D7FEFA38B2}" type="pres">
      <dgm:prSet presAssocID="{6BC9BA10-D8D0-4F6C-94EE-11636B5177A8}" presName="item2" presStyleLbl="node1" presStyleIdx="1" presStyleCnt="3" custScaleX="118424" custScaleY="115840" custLinFactNeighborX="-2279" custLinFactNeighborY="-212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348273-A034-4AF5-B64C-C27F207DA9D8}" type="pres">
      <dgm:prSet presAssocID="{69BAE91E-D0B8-4517-A24D-270BBEF22D07}" presName="item3" presStyleLbl="node1" presStyleIdx="2" presStyleCnt="3" custScaleX="123665" custScaleY="116107" custLinFactNeighborX="34920" custLinFactNeighborY="21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4E6674-BA59-4D1F-B187-2B0E54BEE205}" type="pres">
      <dgm:prSet presAssocID="{FB489F02-BF09-4768-AF0D-38FB54B11DAB}" presName="funnel" presStyleLbl="trAlignAcc1" presStyleIdx="0" presStyleCnt="1" custScaleX="114652" custLinFactNeighborX="146" custLinFactNeighborY="-645"/>
      <dgm:spPr>
        <a:xfrm>
          <a:off x="660924" y="366929"/>
          <a:ext cx="4666155" cy="3255873"/>
        </a:xfrm>
        <a:prstGeom prst="funnel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gm:spPr>
      <dgm:t>
        <a:bodyPr/>
        <a:lstStyle/>
        <a:p>
          <a:endParaRPr lang="ru-RU"/>
        </a:p>
      </dgm:t>
    </dgm:pt>
  </dgm:ptLst>
  <dgm:cxnLst>
    <dgm:cxn modelId="{57B8A368-2B6E-4891-83C9-327C863834F9}" srcId="{FB489F02-BF09-4768-AF0D-38FB54B11DAB}" destId="{69BAE91E-D0B8-4517-A24D-270BBEF22D07}" srcOrd="3" destOrd="0" parTransId="{E022CE77-002B-46AC-BA49-7F8BF00C0F06}" sibTransId="{36C3163B-647C-4A1C-B5C3-E93CE3BE99E3}"/>
    <dgm:cxn modelId="{B6EE8255-5162-47C8-9368-9461B9804DFA}" type="presOf" srcId="{FB489F02-BF09-4768-AF0D-38FB54B11DAB}" destId="{58C40244-F0A1-48A2-B9F2-5BC573A77DFB}" srcOrd="0" destOrd="0" presId="urn:microsoft.com/office/officeart/2005/8/layout/funnel1"/>
    <dgm:cxn modelId="{394EE5D0-BF9A-46DD-A3B3-0DBAFFB0CD83}" type="presOf" srcId="{BEE34D12-C91D-43DB-BA12-D0491094DC76}" destId="{94348273-A034-4AF5-B64C-C27F207DA9D8}" srcOrd="0" destOrd="0" presId="urn:microsoft.com/office/officeart/2005/8/layout/funnel1"/>
    <dgm:cxn modelId="{B6BED1E9-F38D-40E1-B253-F0489EF23ED7}" srcId="{FB489F02-BF09-4768-AF0D-38FB54B11DAB}" destId="{6BC9BA10-D8D0-4F6C-94EE-11636B5177A8}" srcOrd="2" destOrd="0" parTransId="{478771D2-B071-499B-90D1-D0C6B54E7BB2}" sibTransId="{86C06A08-7A04-49F6-A81A-24D16D177D71}"/>
    <dgm:cxn modelId="{12BBC42E-8159-4EEC-A76F-EDAA3FDCC930}" type="presOf" srcId="{69BAE91E-D0B8-4517-A24D-270BBEF22D07}" destId="{D163990C-60F0-4142-9122-578516DB9AFD}" srcOrd="0" destOrd="0" presId="urn:microsoft.com/office/officeart/2005/8/layout/funnel1"/>
    <dgm:cxn modelId="{A9CA08F5-A597-499E-A96F-F880822BA558}" type="presOf" srcId="{6BC9BA10-D8D0-4F6C-94EE-11636B5177A8}" destId="{B31969A8-45EC-4A22-82FE-7F7F46E2F3A5}" srcOrd="0" destOrd="0" presId="urn:microsoft.com/office/officeart/2005/8/layout/funnel1"/>
    <dgm:cxn modelId="{30DF481B-47D3-404B-880C-77EB3A5CDE0D}" srcId="{FB489F02-BF09-4768-AF0D-38FB54B11DAB}" destId="{47122D26-A80C-47D4-920B-101FC76753B4}" srcOrd="1" destOrd="0" parTransId="{ADAA59AB-0153-484D-AB24-3BE9896B9209}" sibTransId="{BF0A7BF5-33CF-48E3-9FFF-E8BCFD10BE55}"/>
    <dgm:cxn modelId="{62B9BB92-F677-4A35-BA9D-D26431D31846}" srcId="{FB489F02-BF09-4768-AF0D-38FB54B11DAB}" destId="{BEE34D12-C91D-43DB-BA12-D0491094DC76}" srcOrd="0" destOrd="0" parTransId="{3C77CE5F-D88B-4E60-A4E3-96EF9278FD36}" sibTransId="{D9F58196-6723-4E81-B0E9-FFD4F39B0899}"/>
    <dgm:cxn modelId="{5AF1A0A5-9B8F-47C2-8D44-D7FFD968D8AA}" type="presOf" srcId="{47122D26-A80C-47D4-920B-101FC76753B4}" destId="{55BA7991-9560-470B-8816-83D7FEFA38B2}" srcOrd="0" destOrd="0" presId="urn:microsoft.com/office/officeart/2005/8/layout/funnel1"/>
    <dgm:cxn modelId="{93E2B8BC-7C73-4588-9887-655EF1E134AF}" type="presParOf" srcId="{58C40244-F0A1-48A2-B9F2-5BC573A77DFB}" destId="{FDFD2375-049F-4A3B-9180-704FB5505F6A}" srcOrd="0" destOrd="0" presId="urn:microsoft.com/office/officeart/2005/8/layout/funnel1"/>
    <dgm:cxn modelId="{3CDE63BD-A918-4B75-91B0-3E550590ABEB}" type="presParOf" srcId="{58C40244-F0A1-48A2-B9F2-5BC573A77DFB}" destId="{AF462B5C-43F7-4584-9E92-655614CA542C}" srcOrd="1" destOrd="0" presId="urn:microsoft.com/office/officeart/2005/8/layout/funnel1"/>
    <dgm:cxn modelId="{3C1F78C7-E176-4407-AE45-EA136A15F8D4}" type="presParOf" srcId="{58C40244-F0A1-48A2-B9F2-5BC573A77DFB}" destId="{D163990C-60F0-4142-9122-578516DB9AFD}" srcOrd="2" destOrd="0" presId="urn:microsoft.com/office/officeart/2005/8/layout/funnel1"/>
    <dgm:cxn modelId="{8E2717E4-EE00-4C1C-BE5F-70E9739CB96E}" type="presParOf" srcId="{58C40244-F0A1-48A2-B9F2-5BC573A77DFB}" destId="{B31969A8-45EC-4A22-82FE-7F7F46E2F3A5}" srcOrd="3" destOrd="0" presId="urn:microsoft.com/office/officeart/2005/8/layout/funnel1"/>
    <dgm:cxn modelId="{DEC02701-59A6-4FEB-8E26-B26909C31B06}" type="presParOf" srcId="{58C40244-F0A1-48A2-B9F2-5BC573A77DFB}" destId="{55BA7991-9560-470B-8816-83D7FEFA38B2}" srcOrd="4" destOrd="0" presId="urn:microsoft.com/office/officeart/2005/8/layout/funnel1"/>
    <dgm:cxn modelId="{4F5BEAE2-0610-4478-AE55-BA7561DE463D}" type="presParOf" srcId="{58C40244-F0A1-48A2-B9F2-5BC573A77DFB}" destId="{94348273-A034-4AF5-B64C-C27F207DA9D8}" srcOrd="5" destOrd="0" presId="urn:microsoft.com/office/officeart/2005/8/layout/funnel1"/>
    <dgm:cxn modelId="{F64E005C-F2A4-4EA4-BDB8-C8A7A17CE2A6}" type="presParOf" srcId="{58C40244-F0A1-48A2-B9F2-5BC573A77DFB}" destId="{DA4E6674-BA59-4D1F-B187-2B0E54BEE205}" srcOrd="6" destOrd="0" presId="urn:microsoft.com/office/officeart/2005/8/layout/funnel1"/>
  </dgm:cxnLst>
  <dgm:bg>
    <a:solidFill>
      <a:schemeClr val="tx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28A25C-4F72-4728-90E2-71D75884D364}">
      <dsp:nvSpPr>
        <dsp:cNvPr id="0" name=""/>
        <dsp:cNvSpPr/>
      </dsp:nvSpPr>
      <dsp:spPr>
        <a:xfrm>
          <a:off x="566042" y="0"/>
          <a:ext cx="7367355" cy="5264879"/>
        </a:xfrm>
        <a:prstGeom prst="ellipse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1 134 354,5</a:t>
          </a:r>
          <a:endParaRPr lang="ru-RU" sz="1600" b="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(100%)</a:t>
          </a:r>
        </a:p>
      </dsp:txBody>
      <dsp:txXfrm>
        <a:off x="3521430" y="378896"/>
        <a:ext cx="1456578" cy="558425"/>
      </dsp:txXfrm>
    </dsp:sp>
    <dsp:sp modelId="{FAE3FB2D-ADB9-4C96-B51E-DB9EED0BDA68}">
      <dsp:nvSpPr>
        <dsp:cNvPr id="0" name=""/>
        <dsp:cNvSpPr/>
      </dsp:nvSpPr>
      <dsp:spPr>
        <a:xfrm>
          <a:off x="1542182" y="917689"/>
          <a:ext cx="5693229" cy="4211903"/>
        </a:xfrm>
        <a:prstGeom prst="ellipse">
          <a:avLst/>
        </a:prstGeom>
        <a:gradFill rotWithShape="0">
          <a:gsLst>
            <a:gs pos="0">
              <a:srgbClr val="C0504D">
                <a:hueOff val="1560506"/>
                <a:satOff val="-1946"/>
                <a:lumOff val="458"/>
                <a:alphaOff val="0"/>
                <a:shade val="51000"/>
                <a:satMod val="130000"/>
              </a:srgbClr>
            </a:gs>
            <a:gs pos="80000">
              <a:srgbClr val="C0504D">
                <a:hueOff val="1560506"/>
                <a:satOff val="-1946"/>
                <a:lumOff val="458"/>
                <a:alphaOff val="0"/>
                <a:shade val="93000"/>
                <a:satMod val="130000"/>
              </a:srgbClr>
            </a:gs>
            <a:gs pos="100000">
              <a:srgbClr val="C0504D">
                <a:hueOff val="1560506"/>
                <a:satOff val="-1946"/>
                <a:lumOff val="45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536 385,1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(47,3%)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685302" y="1281430"/>
        <a:ext cx="1406989" cy="536088"/>
      </dsp:txXfrm>
    </dsp:sp>
    <dsp:sp modelId="{EA0011B1-A556-402B-8E46-55747EC2C45D}">
      <dsp:nvSpPr>
        <dsp:cNvPr id="0" name=""/>
        <dsp:cNvSpPr/>
      </dsp:nvSpPr>
      <dsp:spPr>
        <a:xfrm>
          <a:off x="2142115" y="2027389"/>
          <a:ext cx="4355150" cy="3158927"/>
        </a:xfrm>
        <a:prstGeom prst="ellipse">
          <a:avLst/>
        </a:prstGeom>
        <a:gradFill rotWithShape="0">
          <a:gsLst>
            <a:gs pos="0">
              <a:srgbClr val="C0504D">
                <a:hueOff val="3121013"/>
                <a:satOff val="-3893"/>
                <a:lumOff val="915"/>
                <a:alphaOff val="0"/>
                <a:shade val="51000"/>
                <a:satMod val="130000"/>
              </a:srgbClr>
            </a:gs>
            <a:gs pos="80000">
              <a:srgbClr val="C0504D">
                <a:hueOff val="3121013"/>
                <a:satOff val="-3893"/>
                <a:lumOff val="915"/>
                <a:alphaOff val="0"/>
                <a:shade val="93000"/>
                <a:satMod val="130000"/>
              </a:srgbClr>
            </a:gs>
            <a:gs pos="100000">
              <a:srgbClr val="C0504D">
                <a:hueOff val="3121013"/>
                <a:satOff val="-3893"/>
                <a:lumOff val="915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498 584,3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(43,9%)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602153" y="2368396"/>
        <a:ext cx="1435073" cy="502582"/>
      </dsp:txXfrm>
    </dsp:sp>
    <dsp:sp modelId="{1EF2B639-9802-4DD6-9EE8-7266E48252A1}">
      <dsp:nvSpPr>
        <dsp:cNvPr id="0" name=""/>
        <dsp:cNvSpPr/>
      </dsp:nvSpPr>
      <dsp:spPr>
        <a:xfrm>
          <a:off x="3267504" y="3158927"/>
          <a:ext cx="2105951" cy="2105951"/>
        </a:xfrm>
        <a:prstGeom prst="ellipse">
          <a:avLst/>
        </a:prstGeom>
        <a:gradFill rotWithShape="0">
          <a:gsLst>
            <a:gs pos="0">
              <a:srgbClr val="C0504D">
                <a:hueOff val="4681519"/>
                <a:satOff val="-5839"/>
                <a:lumOff val="1373"/>
                <a:alphaOff val="0"/>
                <a:shade val="51000"/>
                <a:satMod val="130000"/>
              </a:srgbClr>
            </a:gs>
            <a:gs pos="80000">
              <a:srgbClr val="C0504D">
                <a:hueOff val="4681519"/>
                <a:satOff val="-5839"/>
                <a:lumOff val="1373"/>
                <a:alphaOff val="0"/>
                <a:shade val="93000"/>
                <a:satMod val="130000"/>
              </a:srgbClr>
            </a:gs>
            <a:gs pos="100000">
              <a:srgbClr val="C0504D">
                <a:hueOff val="4681519"/>
                <a:satOff val="-5839"/>
                <a:lumOff val="1373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99 385,1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(8,8%)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793991" y="3839620"/>
        <a:ext cx="1052976" cy="7445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0.12387</cdr:x>
      <cdr:y>0.41363</cdr:y>
    </cdr:from>
    <cdr:to>
      <cdr:x>0.13299</cdr:x>
      <cdr:y>0.44458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77305" y="1924723"/>
          <a:ext cx="72008" cy="1440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0.14212</cdr:x>
      <cdr:y>0.44458</cdr:y>
    </cdr:from>
    <cdr:to>
      <cdr:x>0.25801</cdr:x>
      <cdr:y>0.64109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121321" y="206873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0.11474</cdr:x>
      <cdr:y>0.27031</cdr:y>
    </cdr:from>
    <cdr:to>
      <cdr:x>0.17862</cdr:x>
      <cdr:y>0.33391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905307" y="1224137"/>
          <a:ext cx="50404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/>
            <a:t>1143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0.16037</cdr:x>
      <cdr:y>0.49291</cdr:y>
    </cdr:from>
    <cdr:to>
      <cdr:x>0.21513</cdr:x>
      <cdr:y>0.55651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265337" y="2232248"/>
          <a:ext cx="43204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718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0.18775</cdr:x>
      <cdr:y>0.63601</cdr:y>
    </cdr:from>
    <cdr:to>
      <cdr:x>0.23338</cdr:x>
      <cdr:y>0.68372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481361" y="2880320"/>
          <a:ext cx="360024" cy="21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425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0.15124</cdr:x>
      <cdr:y>0.68372</cdr:y>
    </cdr:from>
    <cdr:to>
      <cdr:x>0.26714</cdr:x>
      <cdr:y>0.71552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193329" y="3096344"/>
          <a:ext cx="914400" cy="1440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0.25163</cdr:x>
      <cdr:y>0.23851</cdr:y>
    </cdr:from>
    <cdr:to>
      <cdr:x>0.33377</cdr:x>
      <cdr:y>0.30211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1985417" y="1080120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1178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0.31552</cdr:x>
      <cdr:y>0.46111</cdr:y>
    </cdr:from>
    <cdr:to>
      <cdr:x>0.43141</cdr:x>
      <cdr:y>0.50881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489473" y="2088232"/>
          <a:ext cx="9144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0.30639</cdr:x>
      <cdr:y>0.46111</cdr:y>
    </cdr:from>
    <cdr:to>
      <cdr:x>0.37028</cdr:x>
      <cdr:y>0.52471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2417439" y="2088232"/>
          <a:ext cx="504082" cy="2880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735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0.3429</cdr:x>
      <cdr:y>0.60421</cdr:y>
    </cdr:from>
    <cdr:to>
      <cdr:x>0.39766</cdr:x>
      <cdr:y>0.65192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2705505" y="2736287"/>
          <a:ext cx="432039" cy="21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443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0.40678</cdr:x>
      <cdr:y>0.1749</cdr:y>
    </cdr:from>
    <cdr:to>
      <cdr:x>0.47979</cdr:x>
      <cdr:y>0.23851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3209553" y="792089"/>
          <a:ext cx="576063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1356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0.46154</cdr:x>
      <cdr:y>0.44521</cdr:y>
    </cdr:from>
    <cdr:to>
      <cdr:x>0.46734</cdr:x>
      <cdr:y>0.45531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3641601" y="2016224"/>
          <a:ext cx="45719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0.45242</cdr:x>
      <cdr:y>0.41341</cdr:y>
    </cdr:from>
    <cdr:to>
      <cdr:x>0.5163</cdr:x>
      <cdr:y>0.46111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3569627" y="1872209"/>
          <a:ext cx="504022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866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0.48892</cdr:x>
      <cdr:y>0.58831</cdr:y>
    </cdr:from>
    <cdr:to>
      <cdr:x>0.60481</cdr:x>
      <cdr:y>0.79023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3857625" y="266429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0.48892</cdr:x>
      <cdr:y>0.60421</cdr:y>
    </cdr:from>
    <cdr:to>
      <cdr:x>0.54368</cdr:x>
      <cdr:y>0.65191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3857625" y="2736287"/>
          <a:ext cx="432048" cy="2160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490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0.55737</cdr:x>
      <cdr:y>0.1113</cdr:y>
    </cdr:from>
    <cdr:to>
      <cdr:x>0.62582</cdr:x>
      <cdr:y>0.159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4397683" y="504045"/>
          <a:ext cx="540061" cy="2160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1473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0.60756</cdr:x>
      <cdr:y>0.36571</cdr:y>
    </cdr:from>
    <cdr:to>
      <cdr:x>0.66232</cdr:x>
      <cdr:y>0.42931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4793729" y="1656192"/>
          <a:ext cx="432048" cy="288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935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0.63494</cdr:x>
      <cdr:y>0.57241</cdr:y>
    </cdr:from>
    <cdr:to>
      <cdr:x>0.6897</cdr:x>
      <cdr:y>0.62011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5009753" y="2592289"/>
          <a:ext cx="43204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538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0.67145</cdr:x>
      <cdr:y>0.0636</cdr:y>
    </cdr:from>
    <cdr:to>
      <cdr:x>0.78734</cdr:x>
      <cdr:y>0.1113</cdr:y>
    </cdr:to>
    <cdr:sp macro="" textlink="">
      <cdr:nvSpPr>
        <cdr:cNvPr id="20" name="TextBox 19"/>
        <cdr:cNvSpPr txBox="1"/>
      </cdr:nvSpPr>
      <cdr:spPr>
        <a:xfrm xmlns:a="http://schemas.openxmlformats.org/drawingml/2006/main">
          <a:off x="5297785" y="288032"/>
          <a:ext cx="9144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0.69883</cdr:x>
      <cdr:y>0.0477</cdr:y>
    </cdr:from>
    <cdr:to>
      <cdr:x>0.76271</cdr:x>
      <cdr:y>0.1113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5513809" y="216024"/>
          <a:ext cx="504056" cy="2880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1610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0.75359</cdr:x>
      <cdr:y>0.33391</cdr:y>
    </cdr:from>
    <cdr:to>
      <cdr:x>0.80835</cdr:x>
      <cdr:y>0.39751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5945857" y="1512179"/>
          <a:ext cx="432048" cy="288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974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0.78097</cdr:x>
      <cdr:y>0.52471</cdr:y>
    </cdr:from>
    <cdr:to>
      <cdr:x>0.83572</cdr:x>
      <cdr:y>0.60421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6161910" y="2376264"/>
          <a:ext cx="431982" cy="3600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636</a:t>
          </a:r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0.84467</cdr:x>
      <cdr:y>0</cdr:y>
    </cdr:from>
    <cdr:to>
      <cdr:x>0.9857</cdr:x>
      <cdr:y>0.06314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632848" y="0"/>
          <a:ext cx="127444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</a:t>
          </a: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лн. рублей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0.179</cdr:x>
      <cdr:y>0.35484</cdr:y>
    </cdr:from>
    <cdr:to>
      <cdr:x>0.21791</cdr:x>
      <cdr:y>0.40323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656201" y="1584176"/>
          <a:ext cx="36001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943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0.22569</cdr:x>
      <cdr:y>0.29032</cdr:y>
    </cdr:from>
    <cdr:to>
      <cdr:x>0.32452</cdr:x>
      <cdr:y>0.49514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088232" y="129614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0.21013</cdr:x>
      <cdr:y>0.33871</cdr:y>
    </cdr:from>
    <cdr:to>
      <cdr:x>0.27239</cdr:x>
      <cdr:y>0.41936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944232" y="1512168"/>
          <a:ext cx="576062" cy="3600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951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0.23348</cdr:x>
      <cdr:y>0.29032</cdr:y>
    </cdr:from>
    <cdr:to>
      <cdr:x>0.28017</cdr:x>
      <cdr:y>0.35484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160278" y="1296145"/>
          <a:ext cx="432001" cy="2880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1143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0.28795</cdr:x>
      <cdr:y>0.37097</cdr:y>
    </cdr:from>
    <cdr:to>
      <cdr:x>0.34243</cdr:x>
      <cdr:y>0.41935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664263" y="1656184"/>
          <a:ext cx="504077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934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0.3113</cdr:x>
      <cdr:y>0.33871</cdr:y>
    </cdr:from>
    <cdr:to>
      <cdr:x>0.36578</cdr:x>
      <cdr:y>0.3871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880309" y="1512168"/>
          <a:ext cx="50407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993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0.33465</cdr:x>
      <cdr:y>0.25806</cdr:y>
    </cdr:from>
    <cdr:to>
      <cdr:x>0.39691</cdr:x>
      <cdr:y>0.33871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096356" y="1152128"/>
          <a:ext cx="57606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1178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0.39691</cdr:x>
      <cdr:y>0.40323</cdr:y>
    </cdr:from>
    <cdr:to>
      <cdr:x>0.45139</cdr:x>
      <cdr:y>0.45161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672418" y="1800200"/>
          <a:ext cx="504077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899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0.42804</cdr:x>
      <cdr:y>0.37097</cdr:y>
    </cdr:from>
    <cdr:to>
      <cdr:x>0.4903</cdr:x>
      <cdr:y>0.41935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960449" y="1656184"/>
          <a:ext cx="576062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944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0.45139</cdr:x>
      <cdr:y>0.25806</cdr:y>
    </cdr:from>
    <cdr:to>
      <cdr:x>0.50586</cdr:x>
      <cdr:y>0.30645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4176495" y="1152128"/>
          <a:ext cx="503985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1356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0.51365</cdr:x>
      <cdr:y>0.45161</cdr:y>
    </cdr:from>
    <cdr:to>
      <cdr:x>0.57591</cdr:x>
      <cdr:y>0.5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4752557" y="2016224"/>
          <a:ext cx="576062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883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0.54478</cdr:x>
      <cdr:y>0.40323</cdr:y>
    </cdr:from>
    <cdr:to>
      <cdr:x>0.60704</cdr:x>
      <cdr:y>0.46774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5040588" y="1800200"/>
          <a:ext cx="57606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966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0.56812</cdr:x>
      <cdr:y>0.20968</cdr:y>
    </cdr:from>
    <cdr:to>
      <cdr:x>0.64595</cdr:x>
      <cdr:y>0.25806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5256542" y="936104"/>
          <a:ext cx="720123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1473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0.63817</cdr:x>
      <cdr:y>0.37097</cdr:y>
    </cdr:from>
    <cdr:to>
      <cdr:x>0.69265</cdr:x>
      <cdr:y>0.43548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5904656" y="1656184"/>
          <a:ext cx="5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1134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0.6693</cdr:x>
      <cdr:y>0.40323</cdr:y>
    </cdr:from>
    <cdr:to>
      <cdr:x>0.73934</cdr:x>
      <cdr:y>0.46774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6192712" y="1800200"/>
          <a:ext cx="64804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1055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0.70043</cdr:x>
      <cdr:y>0.19355</cdr:y>
    </cdr:from>
    <cdr:to>
      <cdr:x>0.77047</cdr:x>
      <cdr:y>0.24194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6480743" y="864096"/>
          <a:ext cx="64804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1610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0.16071</cdr:x>
      <cdr:y>0.81109</cdr:y>
    </cdr:from>
    <cdr:to>
      <cdr:x>0.27409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96144" y="412023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0.21608</cdr:x>
      <cdr:y>0.77359</cdr:y>
    </cdr:from>
    <cdr:to>
      <cdr:x>0.32946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742696" y="3744416"/>
          <a:ext cx="914400" cy="10958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0.19823</cdr:x>
      <cdr:y>0.81822</cdr:y>
    </cdr:from>
    <cdr:to>
      <cdr:x>0.26966</cdr:x>
      <cdr:y>0.87773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598680" y="3960440"/>
          <a:ext cx="57606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31,1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0.19823</cdr:x>
      <cdr:y>0.74384</cdr:y>
    </cdr:from>
    <cdr:to>
      <cdr:x>0.2518</cdr:x>
      <cdr:y>0.78847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598680" y="3600400"/>
          <a:ext cx="43204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152,2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0.1893</cdr:x>
      <cdr:y>0.59507</cdr:y>
    </cdr:from>
    <cdr:to>
      <cdr:x>0.26073</cdr:x>
      <cdr:y>0.6397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526672" y="2880320"/>
          <a:ext cx="5760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127,4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0.3143</cdr:x>
      <cdr:y>0.50581</cdr:y>
    </cdr:from>
    <cdr:to>
      <cdr:x>0.38573</cdr:x>
      <cdr:y>0.55044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534784" y="2448272"/>
          <a:ext cx="5760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152,4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0.45716</cdr:x>
      <cdr:y>0.80334</cdr:y>
    </cdr:from>
    <cdr:to>
      <cdr:x>0.57054</cdr:x>
      <cdr:y>0.99226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686912" y="388843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0.45716</cdr:x>
      <cdr:y>0.80894</cdr:y>
    </cdr:from>
    <cdr:to>
      <cdr:x>0.57054</cdr:x>
      <cdr:y>0.99297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686912" y="401923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0.46621</cdr:x>
      <cdr:y>0.81596</cdr:y>
    </cdr:from>
    <cdr:to>
      <cdr:x>0.57959</cdr:x>
      <cdr:y>1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3759933" y="424847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0.43942</cdr:x>
      <cdr:y>0.80894</cdr:y>
    </cdr:from>
    <cdr:to>
      <cdr:x>0.57066</cdr:x>
      <cdr:y>0.86957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3543909" y="4019236"/>
          <a:ext cx="1058416" cy="3012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43,8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0.43942</cdr:x>
      <cdr:y>0.65217</cdr:y>
    </cdr:from>
    <cdr:to>
      <cdr:x>0.51085</cdr:x>
      <cdr:y>0.70749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3543909" y="3240360"/>
          <a:ext cx="576064" cy="2748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170,8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0.43942</cdr:x>
      <cdr:y>0.43478</cdr:y>
    </cdr:from>
    <cdr:to>
      <cdr:x>0.54657</cdr:x>
      <cdr:y>0.49275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3543909" y="2160240"/>
          <a:ext cx="86409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227,5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0.55996</cdr:x>
      <cdr:y>0.7971</cdr:y>
    </cdr:from>
    <cdr:to>
      <cdr:x>0.62692</cdr:x>
      <cdr:y>0.86957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4516017" y="3960440"/>
          <a:ext cx="54006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37,5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0.55996</cdr:x>
      <cdr:y>0.65217</cdr:y>
    </cdr:from>
    <cdr:to>
      <cdr:x>0.64478</cdr:x>
      <cdr:y>0.72464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4516017" y="3240360"/>
          <a:ext cx="68407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230,2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0.60907</cdr:x>
      <cdr:y>0.34783</cdr:y>
    </cdr:from>
    <cdr:to>
      <cdr:x>0.72245</cdr:x>
      <cdr:y>0.53186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4912061" y="172819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0.56442</cdr:x>
      <cdr:y>0.36232</cdr:y>
    </cdr:from>
    <cdr:to>
      <cdr:x>0.66264</cdr:x>
      <cdr:y>0.44928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4552021" y="1800200"/>
          <a:ext cx="792088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291,0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0.68942</cdr:x>
      <cdr:y>0.81159</cdr:y>
    </cdr:from>
    <cdr:to>
      <cdr:x>0.81442</cdr:x>
      <cdr:y>0.86957</cdr:y>
    </cdr:to>
    <cdr:sp macro="" textlink="">
      <cdr:nvSpPr>
        <cdr:cNvPr id="20" name="TextBox 19"/>
        <cdr:cNvSpPr txBox="1"/>
      </cdr:nvSpPr>
      <cdr:spPr>
        <a:xfrm xmlns:a="http://schemas.openxmlformats.org/drawingml/2006/main">
          <a:off x="5560133" y="4032448"/>
          <a:ext cx="100811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43,8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0.68942</cdr:x>
      <cdr:y>0.5942</cdr:y>
    </cdr:from>
    <cdr:to>
      <cdr:x>0.82959</cdr:x>
      <cdr:y>0.66667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5560133" y="2952328"/>
          <a:ext cx="113042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276,2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0.68942</cdr:x>
      <cdr:y>0.24638</cdr:y>
    </cdr:from>
    <cdr:to>
      <cdr:x>0.77871</cdr:x>
      <cdr:y>0.31884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5560133" y="1224136"/>
          <a:ext cx="72008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345,8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0.31369</cdr:x>
      <cdr:y>0.70749</cdr:y>
    </cdr:from>
    <cdr:to>
      <cdr:x>0.38512</cdr:x>
      <cdr:y>0.76812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2529915" y="3515180"/>
          <a:ext cx="576064" cy="3012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182,2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0.32262</cdr:x>
      <cdr:y>0.81159</cdr:y>
    </cdr:from>
    <cdr:to>
      <cdr:x>0.37619</cdr:x>
      <cdr:y>0.88792</cdr:y>
    </cdr:to>
    <cdr:sp macro="" textlink="">
      <cdr:nvSpPr>
        <cdr:cNvPr id="24" name="TextBox 23"/>
        <cdr:cNvSpPr txBox="1"/>
      </cdr:nvSpPr>
      <cdr:spPr>
        <a:xfrm xmlns:a="http://schemas.openxmlformats.org/drawingml/2006/main">
          <a:off x="2601923" y="4032448"/>
          <a:ext cx="432047" cy="3792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37,2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0.12619</cdr:x>
      <cdr:y>0.3913</cdr:y>
    </cdr:from>
    <cdr:to>
      <cdr:x>0.21548</cdr:x>
      <cdr:y>0.44928</cdr:y>
    </cdr:to>
    <cdr:sp macro="" textlink="">
      <cdr:nvSpPr>
        <cdr:cNvPr id="25" name="TextBox 24"/>
        <cdr:cNvSpPr txBox="1"/>
      </cdr:nvSpPr>
      <cdr:spPr>
        <a:xfrm xmlns:a="http://schemas.openxmlformats.org/drawingml/2006/main">
          <a:off x="1017747" y="1944216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310,7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0.26012</cdr:x>
      <cdr:y>0.33333</cdr:y>
    </cdr:from>
    <cdr:to>
      <cdr:x>0.34941</cdr:x>
      <cdr:y>0.3913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2097867" y="1656184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371,8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0.37619</cdr:x>
      <cdr:y>0.26087</cdr:y>
    </cdr:from>
    <cdr:to>
      <cdr:x>0.47441</cdr:x>
      <cdr:y>0.33333</cdr:y>
    </cdr:to>
    <cdr:sp macro="" textlink="">
      <cdr:nvSpPr>
        <cdr:cNvPr id="27" name="TextBox 26"/>
        <cdr:cNvSpPr txBox="1"/>
      </cdr:nvSpPr>
      <cdr:spPr>
        <a:xfrm xmlns:a="http://schemas.openxmlformats.org/drawingml/2006/main">
          <a:off x="3033970" y="1296144"/>
          <a:ext cx="792089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442,1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0.50119</cdr:x>
      <cdr:y>0.14493</cdr:y>
    </cdr:from>
    <cdr:to>
      <cdr:x>0.59941</cdr:x>
      <cdr:y>0.21739</cdr:y>
    </cdr:to>
    <cdr:sp macro="" textlink="">
      <cdr:nvSpPr>
        <cdr:cNvPr id="28" name="TextBox 27"/>
        <cdr:cNvSpPr txBox="1"/>
      </cdr:nvSpPr>
      <cdr:spPr>
        <a:xfrm xmlns:a="http://schemas.openxmlformats.org/drawingml/2006/main">
          <a:off x="4042083" y="720080"/>
          <a:ext cx="79208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558,7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0.62619</cdr:x>
      <cdr:y>0.04547</cdr:y>
    </cdr:from>
    <cdr:to>
      <cdr:x>0.72441</cdr:x>
      <cdr:y>0.10145</cdr:y>
    </cdr:to>
    <cdr:sp macro="" textlink="">
      <cdr:nvSpPr>
        <cdr:cNvPr id="29" name="TextBox 28"/>
        <cdr:cNvSpPr txBox="1"/>
      </cdr:nvSpPr>
      <cdr:spPr>
        <a:xfrm xmlns:a="http://schemas.openxmlformats.org/drawingml/2006/main">
          <a:off x="5050195" y="225896"/>
          <a:ext cx="792088" cy="2781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665,8</a:t>
          </a:r>
          <a:endParaRPr lang="ru-RU" sz="1100" b="1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0.43103</cdr:x>
      <cdr:y>0.08704</cdr:y>
    </cdr:from>
    <cdr:to>
      <cdr:x>0.49138</cdr:x>
      <cdr:y>0.16067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00400" y="425658"/>
          <a:ext cx="50405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12,8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0.43966</cdr:x>
      <cdr:y>0.13122</cdr:y>
    </cdr:from>
    <cdr:to>
      <cdr:x>0.44828</cdr:x>
      <cdr:y>0.17539</cdr:y>
    </cdr:to>
    <cdr:cxnSp macro="">
      <cdr:nvCxnSpPr>
        <cdr:cNvPr id="4" name="Прямая со стрелкой 3"/>
        <cdr:cNvCxnSpPr/>
      </cdr:nvCxnSpPr>
      <cdr:spPr>
        <a:xfrm xmlns:a="http://schemas.openxmlformats.org/drawingml/2006/main" flipH="1">
          <a:off x="3672408" y="641682"/>
          <a:ext cx="72008" cy="21602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0.62931</cdr:x>
      <cdr:y>0.26865</cdr:y>
    </cdr:from>
    <cdr:to>
      <cdr:x>0.71552</cdr:x>
      <cdr:y>0.32212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421538" y="1447113"/>
          <a:ext cx="74270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16,6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0.61016</cdr:x>
      <cdr:y>0.65631</cdr:y>
    </cdr:from>
    <cdr:to>
      <cdr:x>0.69828</cdr:x>
      <cdr:y>0.72315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256584" y="3535344"/>
          <a:ext cx="759135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12,1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0.39655</cdr:x>
      <cdr:y>0.81301</cdr:y>
    </cdr:from>
    <cdr:to>
      <cdr:x>0.50602</cdr:x>
      <cdr:y>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312368" y="402605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0.40517</cdr:x>
      <cdr:y>0.81301</cdr:y>
    </cdr:from>
    <cdr:to>
      <cdr:x>0.51464</cdr:x>
      <cdr:y>1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384376" y="402605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0.36207</cdr:x>
      <cdr:y>0.81301</cdr:y>
    </cdr:from>
    <cdr:to>
      <cdr:x>0.51464</cdr:x>
      <cdr:y>1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024336" y="3975754"/>
          <a:ext cx="127444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0.37069</cdr:x>
      <cdr:y>0.80618</cdr:y>
    </cdr:from>
    <cdr:to>
      <cdr:x>0.4569</cdr:x>
      <cdr:y>0.86508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096344" y="3942335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7,4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0.18103</cdr:x>
      <cdr:y>0.77673</cdr:y>
    </cdr:from>
    <cdr:to>
      <cdr:x>0.25075</cdr:x>
      <cdr:y>0.83563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1559583" y="3798329"/>
          <a:ext cx="600657" cy="2880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8,2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0.08621</cdr:x>
      <cdr:y>0.73652</cdr:y>
    </cdr:from>
    <cdr:to>
      <cdr:x>0.16379</cdr:x>
      <cdr:y>0.78999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742704" y="3967392"/>
          <a:ext cx="668355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1,9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0.00836</cdr:x>
      <cdr:y>0.64295</cdr:y>
    </cdr:from>
    <cdr:to>
      <cdr:x>0.08358</cdr:x>
      <cdr:y>0.69642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72009" y="3463336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1,8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</cdr:x>
      <cdr:y>0.60284</cdr:y>
    </cdr:from>
    <cdr:to>
      <cdr:x>0.06897</cdr:x>
      <cdr:y>0.64295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0" y="3247312"/>
          <a:ext cx="59418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1,0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0.00862</cdr:x>
      <cdr:y>0.4086</cdr:y>
    </cdr:from>
    <cdr:to>
      <cdr:x>0.11809</cdr:x>
      <cdr:y>0.63976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72008" y="1998119"/>
          <a:ext cx="914400" cy="11304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0.06294</cdr:x>
      <cdr:y>0.1178</cdr:y>
    </cdr:from>
    <cdr:to>
      <cdr:x>0.16908</cdr:x>
      <cdr:y>0.1767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542249" y="576064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31,6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0.1003</cdr:x>
      <cdr:y>0.17507</cdr:y>
    </cdr:from>
    <cdr:to>
      <cdr:x>0.13287</cdr:x>
      <cdr:y>0.22088</cdr:y>
    </cdr:to>
    <cdr:cxnSp macro="">
      <cdr:nvCxnSpPr>
        <cdr:cNvPr id="18" name="Прямая со стрелкой 17"/>
        <cdr:cNvCxnSpPr/>
      </cdr:nvCxnSpPr>
      <cdr:spPr>
        <a:xfrm xmlns:a="http://schemas.openxmlformats.org/drawingml/2006/main">
          <a:off x="864096" y="943056"/>
          <a:ext cx="280586" cy="246749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0.49315</cdr:x>
      <cdr:y>0.76326</cdr:y>
    </cdr:from>
    <cdr:to>
      <cdr:x>0.56001</cdr:x>
      <cdr:y>0.81673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248472" y="4111408"/>
          <a:ext cx="57606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3,4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0.5015</cdr:x>
      <cdr:y>0.74989</cdr:y>
    </cdr:from>
    <cdr:to>
      <cdr:x>0.51822</cdr:x>
      <cdr:y>0.76326</cdr:y>
    </cdr:to>
    <cdr:cxnSp macro="">
      <cdr:nvCxnSpPr>
        <cdr:cNvPr id="21" name="Прямая со стрелкой 20"/>
        <cdr:cNvCxnSpPr/>
      </cdr:nvCxnSpPr>
      <cdr:spPr>
        <a:xfrm xmlns:a="http://schemas.openxmlformats.org/drawingml/2006/main" flipH="1" flipV="1">
          <a:off x="4320480" y="4039400"/>
          <a:ext cx="144016" cy="7200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0.6018</cdr:x>
      <cdr:y>0.66968</cdr:y>
    </cdr:from>
    <cdr:to>
      <cdr:x>0.61852</cdr:x>
      <cdr:y>0.68305</cdr:y>
    </cdr:to>
    <cdr:cxnSp macro="">
      <cdr:nvCxnSpPr>
        <cdr:cNvPr id="24" name="Прямая со стрелкой 23"/>
        <cdr:cNvCxnSpPr/>
      </cdr:nvCxnSpPr>
      <cdr:spPr>
        <a:xfrm xmlns:a="http://schemas.openxmlformats.org/drawingml/2006/main" flipH="1" flipV="1">
          <a:off x="5184576" y="3607352"/>
          <a:ext cx="144016" cy="7200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0.61852</cdr:x>
      <cdr:y>0.29538</cdr:y>
    </cdr:from>
    <cdr:to>
      <cdr:x>0.63524</cdr:x>
      <cdr:y>0.30875</cdr:y>
    </cdr:to>
    <cdr:cxnSp macro="">
      <cdr:nvCxnSpPr>
        <cdr:cNvPr id="26" name="Прямая со стрелкой 25"/>
        <cdr:cNvCxnSpPr/>
      </cdr:nvCxnSpPr>
      <cdr:spPr>
        <a:xfrm xmlns:a="http://schemas.openxmlformats.org/drawingml/2006/main" flipH="1">
          <a:off x="5328592" y="1591128"/>
          <a:ext cx="144016" cy="7200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0.39284</cdr:x>
      <cdr:y>0.77663</cdr:y>
    </cdr:from>
    <cdr:to>
      <cdr:x>0.39284</cdr:x>
      <cdr:y>0.80336</cdr:y>
    </cdr:to>
    <cdr:cxnSp macro="">
      <cdr:nvCxnSpPr>
        <cdr:cNvPr id="28" name="Прямая со стрелкой 27"/>
        <cdr:cNvCxnSpPr/>
      </cdr:nvCxnSpPr>
      <cdr:spPr>
        <a:xfrm xmlns:a="http://schemas.openxmlformats.org/drawingml/2006/main" flipV="1">
          <a:off x="3384376" y="4183416"/>
          <a:ext cx="0" cy="14401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0.20896</cdr:x>
      <cdr:y>0.76326</cdr:y>
    </cdr:from>
    <cdr:to>
      <cdr:x>0.21732</cdr:x>
      <cdr:y>0.78999</cdr:y>
    </cdr:to>
    <cdr:cxnSp macro="">
      <cdr:nvCxnSpPr>
        <cdr:cNvPr id="33" name="Прямая со стрелкой 32"/>
        <cdr:cNvCxnSpPr/>
      </cdr:nvCxnSpPr>
      <cdr:spPr>
        <a:xfrm xmlns:a="http://schemas.openxmlformats.org/drawingml/2006/main" flipV="1">
          <a:off x="1800200" y="4111408"/>
          <a:ext cx="72008" cy="14401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0.11702</cdr:x>
      <cdr:y>0.70979</cdr:y>
    </cdr:from>
    <cdr:to>
      <cdr:x>0.11702</cdr:x>
      <cdr:y>0.73652</cdr:y>
    </cdr:to>
    <cdr:cxnSp macro="">
      <cdr:nvCxnSpPr>
        <cdr:cNvPr id="41" name="Прямая со стрелкой 40"/>
        <cdr:cNvCxnSpPr/>
      </cdr:nvCxnSpPr>
      <cdr:spPr>
        <a:xfrm xmlns:a="http://schemas.openxmlformats.org/drawingml/2006/main" flipV="1">
          <a:off x="1008112" y="3823376"/>
          <a:ext cx="0" cy="14401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0.06687</cdr:x>
      <cdr:y>0.72315</cdr:y>
    </cdr:from>
    <cdr:to>
      <cdr:x>0.17301</cdr:x>
      <cdr:y>0.89291</cdr:y>
    </cdr:to>
    <cdr:sp macro="" textlink="">
      <cdr:nvSpPr>
        <cdr:cNvPr id="49" name="TextBox 48"/>
        <cdr:cNvSpPr txBox="1"/>
      </cdr:nvSpPr>
      <cdr:spPr>
        <a:xfrm xmlns:a="http://schemas.openxmlformats.org/drawingml/2006/main">
          <a:off x="576064" y="389538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0.03343</cdr:x>
      <cdr:y>0.69642</cdr:y>
    </cdr:from>
    <cdr:to>
      <cdr:x>0.10866</cdr:x>
      <cdr:y>0.76326</cdr:y>
    </cdr:to>
    <cdr:sp macro="" textlink="">
      <cdr:nvSpPr>
        <cdr:cNvPr id="50" name="TextBox 49"/>
        <cdr:cNvSpPr txBox="1"/>
      </cdr:nvSpPr>
      <cdr:spPr>
        <a:xfrm xmlns:a="http://schemas.openxmlformats.org/drawingml/2006/main">
          <a:off x="288032" y="3751368"/>
          <a:ext cx="64807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2,2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0.07105</cdr:x>
      <cdr:y>0.66968</cdr:y>
    </cdr:from>
    <cdr:to>
      <cdr:x>0.09194</cdr:x>
      <cdr:y>0.69642</cdr:y>
    </cdr:to>
    <cdr:cxnSp macro="">
      <cdr:nvCxnSpPr>
        <cdr:cNvPr id="54" name="Прямая со стрелкой 53"/>
        <cdr:cNvCxnSpPr>
          <a:stCxn xmlns:a="http://schemas.openxmlformats.org/drawingml/2006/main" id="50" idx="0"/>
        </cdr:cNvCxnSpPr>
      </cdr:nvCxnSpPr>
      <cdr:spPr>
        <a:xfrm xmlns:a="http://schemas.openxmlformats.org/drawingml/2006/main" flipV="1">
          <a:off x="612068" y="3607352"/>
          <a:ext cx="180020" cy="14401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0.04995</cdr:x>
      <cdr:y>0.64295</cdr:y>
    </cdr:from>
    <cdr:to>
      <cdr:x>0.06687</cdr:x>
      <cdr:y>0.66968</cdr:y>
    </cdr:to>
    <cdr:cxnSp macro="">
      <cdr:nvCxnSpPr>
        <cdr:cNvPr id="59" name="Прямая со стрелкой 58"/>
        <cdr:cNvCxnSpPr/>
      </cdr:nvCxnSpPr>
      <cdr:spPr>
        <a:xfrm xmlns:a="http://schemas.openxmlformats.org/drawingml/2006/main" flipV="1">
          <a:off x="430298" y="3463336"/>
          <a:ext cx="145766" cy="14401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0.0398</cdr:x>
      <cdr:y>0.61713</cdr:y>
    </cdr:from>
    <cdr:to>
      <cdr:x>0.04933</cdr:x>
      <cdr:y>0.62381</cdr:y>
    </cdr:to>
    <cdr:cxnSp macro="">
      <cdr:nvCxnSpPr>
        <cdr:cNvPr id="61" name="Прямая со стрелкой 60"/>
        <cdr:cNvCxnSpPr/>
      </cdr:nvCxnSpPr>
      <cdr:spPr>
        <a:xfrm xmlns:a="http://schemas.openxmlformats.org/drawingml/2006/main" flipV="1">
          <a:off x="348571" y="3324256"/>
          <a:ext cx="83477" cy="3600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0.57983</cdr:x>
      <cdr:y>0.83575</cdr:y>
    </cdr:from>
    <cdr:to>
      <cdr:x>0.68654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968552" y="477517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0.56303</cdr:x>
      <cdr:y>0.79824</cdr:y>
    </cdr:from>
    <cdr:to>
      <cdr:x>0.69495</cdr:x>
      <cdr:y>0.84998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824536" y="4444032"/>
          <a:ext cx="1130424" cy="2880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276 198,3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0.59664</cdr:x>
      <cdr:y>0.81892</cdr:y>
    </cdr:from>
    <cdr:to>
      <cdr:x>0.70335</cdr:x>
      <cdr:y>0.89653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112568" y="4559151"/>
          <a:ext cx="91440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0.62185</cdr:x>
      <cdr:y>0.80599</cdr:y>
    </cdr:from>
    <cdr:to>
      <cdr:x>0.72856</cdr:x>
      <cdr:y>0.97023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328592" y="448714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0.52101</cdr:x>
      <cdr:y>0.77238</cdr:y>
    </cdr:from>
    <cdr:to>
      <cdr:x>0.58824</cdr:x>
      <cdr:y>0.84998</cdr:y>
    </cdr:to>
    <cdr:cxnSp macro="">
      <cdr:nvCxnSpPr>
        <cdr:cNvPr id="7" name="Соединительная линия уступом 6"/>
        <cdr:cNvCxnSpPr/>
      </cdr:nvCxnSpPr>
      <cdr:spPr>
        <a:xfrm xmlns:a="http://schemas.openxmlformats.org/drawingml/2006/main">
          <a:off x="4464496" y="4300015"/>
          <a:ext cx="576064" cy="432048"/>
        </a:xfrm>
        <a:prstGeom xmlns:a="http://schemas.openxmlformats.org/drawingml/2006/main" prst="bentConnector3">
          <a:avLst>
            <a:gd name="adj1" fmla="val 50000"/>
          </a:avLst>
        </a:prstGeom>
        <a:ln xmlns:a="http://schemas.openxmlformats.org/drawingml/2006/main">
          <a:solidFill>
            <a:schemeClr val="tx1">
              <a:alpha val="6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</cdr:x>
      <cdr:y>0.54709</cdr:y>
    </cdr:from>
    <cdr:to>
      <cdr:x>0.09244</cdr:x>
      <cdr:y>0.60189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0" y="2875839"/>
          <a:ext cx="778801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41 090,8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</cdr:x>
      <cdr:y>0.34161</cdr:y>
    </cdr:from>
    <cdr:to>
      <cdr:x>0.09244</cdr:x>
      <cdr:y>0.39641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0" y="1795718"/>
          <a:ext cx="778801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28891,5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0.03361</cdr:x>
      <cdr:y>0.38435</cdr:y>
    </cdr:from>
    <cdr:to>
      <cdr:x>0.13445</cdr:x>
      <cdr:y>0.44902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288032" y="2139775"/>
          <a:ext cx="86409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0.01681</cdr:x>
      <cdr:y>0.37156</cdr:y>
    </cdr:from>
    <cdr:to>
      <cdr:x>0.06723</cdr:x>
      <cdr:y>0.41036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144016" y="2068578"/>
          <a:ext cx="43204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0.0084</cdr:x>
      <cdr:y>0.33276</cdr:y>
    </cdr:from>
    <cdr:to>
      <cdr:x>0.09244</cdr:x>
      <cdr:y>0.3845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72008" y="1852554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0.09244</cdr:x>
      <cdr:y>0.19034</cdr:y>
    </cdr:from>
    <cdr:to>
      <cdr:x>0.18803</cdr:x>
      <cdr:y>0.22914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778801" y="1000538"/>
          <a:ext cx="805375" cy="2039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29 535,8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0.29412</cdr:x>
      <cdr:y>0.07407</cdr:y>
    </cdr:from>
    <cdr:to>
      <cdr:x>0.40083</cdr:x>
      <cdr:y>0.23832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2520280" y="41239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0.23529</cdr:x>
      <cdr:y>0.0998</cdr:y>
    </cdr:from>
    <cdr:to>
      <cdr:x>0.35043</cdr:x>
      <cdr:y>0.1386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1982303" y="524607"/>
          <a:ext cx="970025" cy="2039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24 929,3</a:t>
          </a:r>
          <a:endParaRPr lang="ru-RU" sz="1100" b="1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0.11927</cdr:x>
      <cdr:y>0.35385</cdr:y>
    </cdr:from>
    <cdr:to>
      <cdr:x>0.22936</cdr:x>
      <cdr:y>0.4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36104" y="1656184"/>
          <a:ext cx="86409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252,9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0.16514</cdr:x>
      <cdr:y>0.52308</cdr:y>
    </cdr:from>
    <cdr:to>
      <cdr:x>0.25688</cdr:x>
      <cdr:y>0.58462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96144" y="2448273"/>
          <a:ext cx="72007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152,2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0.22018</cdr:x>
      <cdr:y>0.32308</cdr:y>
    </cdr:from>
    <cdr:to>
      <cdr:x>0.3211</cdr:x>
      <cdr:y>0.36923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728165" y="1512168"/>
          <a:ext cx="792108" cy="2160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259,9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0.27523</cdr:x>
      <cdr:y>0.49231</cdr:y>
    </cdr:from>
    <cdr:to>
      <cdr:x>0.3578</cdr:x>
      <cdr:y>0.53846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160240" y="2304267"/>
          <a:ext cx="648072" cy="2160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182,2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0.33945</cdr:x>
      <cdr:y>0.32308</cdr:y>
    </cdr:from>
    <cdr:to>
      <cdr:x>0.43119</cdr:x>
      <cdr:y>0.38462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664300" y="1512168"/>
          <a:ext cx="720055" cy="2880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257,5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0.38532</cdr:x>
      <cdr:y>0.49231</cdr:y>
    </cdr:from>
    <cdr:to>
      <cdr:x>0.45872</cdr:x>
      <cdr:y>0.53846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024327" y="2304256"/>
          <a:ext cx="57610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170,8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0.45872</cdr:x>
      <cdr:y>0.16923</cdr:y>
    </cdr:from>
    <cdr:to>
      <cdr:x>0.55046</cdr:x>
      <cdr:y>0.21538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600435" y="792089"/>
          <a:ext cx="720055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354,4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0.49541</cdr:x>
      <cdr:y>0.38462</cdr:y>
    </cdr:from>
    <cdr:to>
      <cdr:x>0.56881</cdr:x>
      <cdr:y>0.44615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888410" y="1800201"/>
          <a:ext cx="576107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230,2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0.56881</cdr:x>
      <cdr:y>0.09231</cdr:y>
    </cdr:from>
    <cdr:to>
      <cdr:x>0.6789</cdr:x>
      <cdr:y>0.13846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4464496" y="432048"/>
          <a:ext cx="86409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400,6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0.61468</cdr:x>
      <cdr:y>0.30769</cdr:y>
    </cdr:from>
    <cdr:to>
      <cdr:x>0.68807</cdr:x>
      <cdr:y>0.36923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4824545" y="1440160"/>
          <a:ext cx="57602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/>
            <a:t>276,2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0.88073</cdr:x>
      <cdr:y>0.07692</cdr:y>
    </cdr:from>
    <cdr:to>
      <cdr:x>0.99723</cdr:x>
      <cdr:y>0.13846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6912768" y="360040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0.75229</cdr:x>
      <cdr:y>0.06154</cdr:y>
    </cdr:from>
    <cdr:to>
      <cdr:x>0.88073</cdr:x>
      <cdr:y>0.16923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5904656" y="288032"/>
          <a:ext cx="100811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0.55372</cdr:x>
      <cdr:y>0.46195</cdr:y>
    </cdr:from>
    <cdr:to>
      <cdr:x>0.65867</cdr:x>
      <cdr:y>0.65118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824536" y="223224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0.56198</cdr:x>
      <cdr:y>0.49176</cdr:y>
    </cdr:from>
    <cdr:to>
      <cdr:x>0.61983</cdr:x>
      <cdr:y>0.55148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896544" y="2376264"/>
          <a:ext cx="504055" cy="2885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71,1 % 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0.00826</cdr:x>
      <cdr:y>0.52156</cdr:y>
    </cdr:from>
    <cdr:to>
      <cdr:x>0.05312</cdr:x>
      <cdr:y>0.58117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2008" y="2520280"/>
          <a:ext cx="390847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/>
            <a:t>5,7</a:t>
          </a:r>
          <a:r>
            <a:rPr lang="ru-RU" sz="1100" dirty="0" smtClean="0"/>
            <a:t>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0.08264</cdr:x>
      <cdr:y>0.55136</cdr:y>
    </cdr:from>
    <cdr:to>
      <cdr:x>0.18759</cdr:x>
      <cdr:y>0.74059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720080" y="266429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0.05312</cdr:x>
      <cdr:y>0.55136</cdr:y>
    </cdr:from>
    <cdr:to>
      <cdr:x>0.07438</cdr:x>
      <cdr:y>0.55148</cdr:y>
    </cdr:to>
    <cdr:cxnSp macro="">
      <cdr:nvCxnSpPr>
        <cdr:cNvPr id="7" name="Прямая со стрелкой 6"/>
        <cdr:cNvCxnSpPr>
          <a:stCxn xmlns:a="http://schemas.openxmlformats.org/drawingml/2006/main" id="4" idx="3"/>
        </cdr:cNvCxnSpPr>
      </cdr:nvCxnSpPr>
      <cdr:spPr>
        <a:xfrm xmlns:a="http://schemas.openxmlformats.org/drawingml/2006/main">
          <a:off x="462855" y="2664296"/>
          <a:ext cx="185217" cy="547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0.52893</cdr:x>
      <cdr:y>0.52167</cdr:y>
    </cdr:from>
    <cdr:to>
      <cdr:x>0.56198</cdr:x>
      <cdr:y>0.53657</cdr:y>
    </cdr:to>
    <cdr:cxnSp macro="">
      <cdr:nvCxnSpPr>
        <cdr:cNvPr id="19" name="Прямая со стрелкой 18"/>
        <cdr:cNvCxnSpPr/>
      </cdr:nvCxnSpPr>
      <cdr:spPr>
        <a:xfrm xmlns:a="http://schemas.openxmlformats.org/drawingml/2006/main" flipH="1">
          <a:off x="4608512" y="2520827"/>
          <a:ext cx="288032" cy="72008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0.00826</cdr:x>
      <cdr:y>0.46207</cdr:y>
    </cdr:from>
    <cdr:to>
      <cdr:x>0.06612</cdr:x>
      <cdr:y>0.50677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71969" y="2232795"/>
          <a:ext cx="504132" cy="2160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0,5 %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0.00826</cdr:x>
      <cdr:y>0.41736</cdr:y>
    </cdr:from>
    <cdr:to>
      <cdr:x>0.06965</cdr:x>
      <cdr:y>0.46207</cdr:y>
    </cdr:to>
    <cdr:sp macro="" textlink="">
      <cdr:nvSpPr>
        <cdr:cNvPr id="28" name="TextBox 27"/>
        <cdr:cNvSpPr txBox="1"/>
      </cdr:nvSpPr>
      <cdr:spPr>
        <a:xfrm xmlns:a="http://schemas.openxmlformats.org/drawingml/2006/main">
          <a:off x="71970" y="2016771"/>
          <a:ext cx="534902" cy="2160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0,5 %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0.05785</cdr:x>
      <cdr:y>0.44716</cdr:y>
    </cdr:from>
    <cdr:to>
      <cdr:x>0.08217</cdr:x>
      <cdr:y>0.46207</cdr:y>
    </cdr:to>
    <cdr:cxnSp macro="">
      <cdr:nvCxnSpPr>
        <cdr:cNvPr id="30" name="Прямая со стрелкой 29"/>
        <cdr:cNvCxnSpPr/>
      </cdr:nvCxnSpPr>
      <cdr:spPr>
        <a:xfrm xmlns:a="http://schemas.openxmlformats.org/drawingml/2006/main">
          <a:off x="504056" y="2160787"/>
          <a:ext cx="211902" cy="72008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0.02479</cdr:x>
      <cdr:y>0.26834</cdr:y>
    </cdr:from>
    <cdr:to>
      <cdr:x>0.09917</cdr:x>
      <cdr:y>0.32315</cdr:y>
    </cdr:to>
    <cdr:sp macro="" textlink="">
      <cdr:nvSpPr>
        <cdr:cNvPr id="32" name="TextBox 31"/>
        <cdr:cNvSpPr txBox="1"/>
      </cdr:nvSpPr>
      <cdr:spPr>
        <a:xfrm xmlns:a="http://schemas.openxmlformats.org/drawingml/2006/main">
          <a:off x="216024" y="1296691"/>
          <a:ext cx="648072" cy="2648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12,4 %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0.08264</cdr:x>
      <cdr:y>0.29815</cdr:y>
    </cdr:from>
    <cdr:to>
      <cdr:x>0.1157</cdr:x>
      <cdr:y>0.31305</cdr:y>
    </cdr:to>
    <cdr:cxnSp macro="">
      <cdr:nvCxnSpPr>
        <cdr:cNvPr id="34" name="Прямая со стрелкой 33"/>
        <cdr:cNvCxnSpPr/>
      </cdr:nvCxnSpPr>
      <cdr:spPr>
        <a:xfrm xmlns:a="http://schemas.openxmlformats.org/drawingml/2006/main">
          <a:off x="720080" y="1440707"/>
          <a:ext cx="288032" cy="72008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0.13223</cdr:x>
      <cdr:y>0.12412</cdr:y>
    </cdr:from>
    <cdr:to>
      <cdr:x>0.20661</cdr:x>
      <cdr:y>0.18373</cdr:y>
    </cdr:to>
    <cdr:sp macro="" textlink="">
      <cdr:nvSpPr>
        <cdr:cNvPr id="35" name="TextBox 34"/>
        <cdr:cNvSpPr txBox="1"/>
      </cdr:nvSpPr>
      <cdr:spPr>
        <a:xfrm xmlns:a="http://schemas.openxmlformats.org/drawingml/2006/main">
          <a:off x="1152128" y="599786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4,9 %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0.17355</cdr:x>
      <cdr:y>0.16403</cdr:y>
    </cdr:from>
    <cdr:to>
      <cdr:x>0.19008</cdr:x>
      <cdr:y>0.19863</cdr:y>
    </cdr:to>
    <cdr:cxnSp macro="">
      <cdr:nvCxnSpPr>
        <cdr:cNvPr id="37" name="Прямая со стрелкой 36"/>
        <cdr:cNvCxnSpPr/>
      </cdr:nvCxnSpPr>
      <cdr:spPr>
        <a:xfrm xmlns:a="http://schemas.openxmlformats.org/drawingml/2006/main">
          <a:off x="1512168" y="792635"/>
          <a:ext cx="144016" cy="167191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0.2314</cdr:x>
      <cdr:y>0.04482</cdr:y>
    </cdr:from>
    <cdr:to>
      <cdr:x>0.30579</cdr:x>
      <cdr:y>0.11933</cdr:y>
    </cdr:to>
    <cdr:sp macro="" textlink="">
      <cdr:nvSpPr>
        <cdr:cNvPr id="48" name="TextBox 47"/>
        <cdr:cNvSpPr txBox="1"/>
      </cdr:nvSpPr>
      <cdr:spPr>
        <a:xfrm xmlns:a="http://schemas.openxmlformats.org/drawingml/2006/main">
          <a:off x="2016224" y="216571"/>
          <a:ext cx="64807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4,7 %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0.26446</cdr:x>
      <cdr:y>0.08952</cdr:y>
    </cdr:from>
    <cdr:to>
      <cdr:x>0.27273</cdr:x>
      <cdr:y>0.14913</cdr:y>
    </cdr:to>
    <cdr:cxnSp macro="">
      <cdr:nvCxnSpPr>
        <cdr:cNvPr id="50" name="Прямая со стрелкой 49"/>
        <cdr:cNvCxnSpPr/>
      </cdr:nvCxnSpPr>
      <cdr:spPr>
        <a:xfrm xmlns:a="http://schemas.openxmlformats.org/drawingml/2006/main">
          <a:off x="2304256" y="432595"/>
          <a:ext cx="72008" cy="288032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0.33884</cdr:x>
      <cdr:y>0.05961</cdr:y>
    </cdr:from>
    <cdr:to>
      <cdr:x>0.40496</cdr:x>
      <cdr:y>0.11922</cdr:y>
    </cdr:to>
    <cdr:sp macro="" textlink="">
      <cdr:nvSpPr>
        <cdr:cNvPr id="55" name="TextBox 54"/>
        <cdr:cNvSpPr txBox="1"/>
      </cdr:nvSpPr>
      <cdr:spPr>
        <a:xfrm xmlns:a="http://schemas.openxmlformats.org/drawingml/2006/main">
          <a:off x="2952328" y="288032"/>
          <a:ext cx="576102" cy="288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0,2 %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0.31092</cdr:x>
      <cdr:y>0.11933</cdr:y>
    </cdr:from>
    <cdr:to>
      <cdr:x>0.35537</cdr:x>
      <cdr:y>0.17501</cdr:y>
    </cdr:to>
    <cdr:cxnSp macro="">
      <cdr:nvCxnSpPr>
        <cdr:cNvPr id="57" name="Прямая со стрелкой 56"/>
        <cdr:cNvCxnSpPr/>
      </cdr:nvCxnSpPr>
      <cdr:spPr>
        <a:xfrm xmlns:a="http://schemas.openxmlformats.org/drawingml/2006/main" flipH="1">
          <a:off x="2664296" y="615623"/>
          <a:ext cx="380852" cy="287231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0.06612</cdr:x>
      <cdr:y>0.48208</cdr:y>
    </cdr:from>
    <cdr:to>
      <cdr:x>0.08403</cdr:x>
      <cdr:y>0.48442</cdr:y>
    </cdr:to>
    <cdr:cxnSp macro="">
      <cdr:nvCxnSpPr>
        <cdr:cNvPr id="8" name="Прямая со стрелкой 7"/>
        <cdr:cNvCxnSpPr>
          <a:stCxn xmlns:a="http://schemas.openxmlformats.org/drawingml/2006/main" id="22" idx="3"/>
        </cdr:cNvCxnSpPr>
      </cdr:nvCxnSpPr>
      <cdr:spPr>
        <a:xfrm xmlns:a="http://schemas.openxmlformats.org/drawingml/2006/main" flipV="1">
          <a:off x="566579" y="2487030"/>
          <a:ext cx="153501" cy="12092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1">
              <a:lumMod val="7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0.18919</cdr:x>
      <cdr:y>0.80119</cdr:y>
    </cdr:from>
    <cdr:to>
      <cdr:x>0.30359</cdr:x>
      <cdr:y>0.99273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512168" y="382498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0.0991</cdr:x>
      <cdr:y>0.74086</cdr:y>
    </cdr:from>
    <cdr:to>
      <cdr:x>0.2135</cdr:x>
      <cdr:y>0.83136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792088" y="3536952"/>
          <a:ext cx="91440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0.10811</cdr:x>
      <cdr:y>0.75594</cdr:y>
    </cdr:from>
    <cdr:to>
      <cdr:x>0.21622</cdr:x>
      <cdr:y>0.81628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864096" y="3608960"/>
          <a:ext cx="86409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0.16216</cdr:x>
      <cdr:y>0.80119</cdr:y>
    </cdr:from>
    <cdr:to>
      <cdr:x>0.33963</cdr:x>
      <cdr:y>0.99273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296144" y="3824984"/>
          <a:ext cx="1418456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0.10811</cdr:x>
      <cdr:y>0.74086</cdr:y>
    </cdr:from>
    <cdr:to>
      <cdr:x>0.18961</cdr:x>
      <cdr:y>0.81074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864096" y="3536952"/>
          <a:ext cx="651470" cy="3336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0.09009</cdr:x>
      <cdr:y>0.66545</cdr:y>
    </cdr:from>
    <cdr:to>
      <cdr:x>0.16216</cdr:x>
      <cdr:y>0.71069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720080" y="3176912"/>
          <a:ext cx="5760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dirty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0.08108</cdr:x>
      <cdr:y>0.57495</cdr:y>
    </cdr:from>
    <cdr:to>
      <cdr:x>0.16216</cdr:x>
      <cdr:y>0.63528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648072" y="2744864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0.07521</cdr:x>
      <cdr:y>0.46937</cdr:y>
    </cdr:from>
    <cdr:to>
      <cdr:x>0.16216</cdr:x>
      <cdr:y>0.55986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601145" y="2240808"/>
          <a:ext cx="694982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18,2 %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0.10811</cdr:x>
      <cdr:y>0.15262</cdr:y>
    </cdr:from>
    <cdr:to>
      <cdr:x>0.1982</cdr:x>
      <cdr:y>0.22804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864096" y="728640"/>
          <a:ext cx="72008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5,8 %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0.17117</cdr:x>
      <cdr:y>0.18279</cdr:y>
    </cdr:from>
    <cdr:to>
      <cdr:x>0.23423</cdr:x>
      <cdr:y>0.21296</cdr:y>
    </cdr:to>
    <cdr:cxnSp macro="">
      <cdr:nvCxnSpPr>
        <cdr:cNvPr id="23" name="Прямая соединительная линия 22"/>
        <cdr:cNvCxnSpPr/>
      </cdr:nvCxnSpPr>
      <cdr:spPr>
        <a:xfrm xmlns:a="http://schemas.openxmlformats.org/drawingml/2006/main">
          <a:off x="1368142" y="872660"/>
          <a:ext cx="504066" cy="144012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0.26126</cdr:x>
      <cdr:y>0.01688</cdr:y>
    </cdr:from>
    <cdr:to>
      <cdr:x>0.34234</cdr:x>
      <cdr:y>0.06213</cdr:y>
    </cdr:to>
    <cdr:sp macro="" textlink="">
      <cdr:nvSpPr>
        <cdr:cNvPr id="25" name="TextBox 24"/>
        <cdr:cNvSpPr txBox="1"/>
      </cdr:nvSpPr>
      <cdr:spPr>
        <a:xfrm xmlns:a="http://schemas.openxmlformats.org/drawingml/2006/main">
          <a:off x="2088232" y="80568"/>
          <a:ext cx="648072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13,1 %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0.33333</cdr:x>
      <cdr:y>0.04704</cdr:y>
    </cdr:from>
    <cdr:to>
      <cdr:x>0.35135</cdr:x>
      <cdr:y>0.06213</cdr:y>
    </cdr:to>
    <cdr:cxnSp macro="">
      <cdr:nvCxnSpPr>
        <cdr:cNvPr id="27" name="Прямая соединительная линия 26"/>
        <cdr:cNvCxnSpPr/>
      </cdr:nvCxnSpPr>
      <cdr:spPr>
        <a:xfrm xmlns:a="http://schemas.openxmlformats.org/drawingml/2006/main">
          <a:off x="2664296" y="224584"/>
          <a:ext cx="144016" cy="72008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0.72973</cdr:x>
      <cdr:y>0.03196</cdr:y>
    </cdr:from>
    <cdr:to>
      <cdr:x>0.81081</cdr:x>
      <cdr:y>0.09229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832648" y="152576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53,1%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0.71171</cdr:x>
      <cdr:y>0.07721</cdr:y>
    </cdr:from>
    <cdr:to>
      <cdr:x>0.74775</cdr:x>
      <cdr:y>0.12246</cdr:y>
    </cdr:to>
    <cdr:cxnSp macro="">
      <cdr:nvCxnSpPr>
        <cdr:cNvPr id="12" name="Прямая соединительная линия 11"/>
        <cdr:cNvCxnSpPr/>
      </cdr:nvCxnSpPr>
      <cdr:spPr>
        <a:xfrm xmlns:a="http://schemas.openxmlformats.org/drawingml/2006/main" flipH="1">
          <a:off x="5688632" y="368600"/>
          <a:ext cx="288032" cy="216024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0.14414</cdr:x>
      <cdr:y>0.49953</cdr:y>
    </cdr:from>
    <cdr:to>
      <cdr:x>0.18018</cdr:x>
      <cdr:y>0.49953</cdr:y>
    </cdr:to>
    <cdr:cxnSp macro="">
      <cdr:nvCxnSpPr>
        <cdr:cNvPr id="18" name="Прямая соединительная линия 17"/>
        <cdr:cNvCxnSpPr/>
      </cdr:nvCxnSpPr>
      <cdr:spPr>
        <a:xfrm xmlns:a="http://schemas.openxmlformats.org/drawingml/2006/main">
          <a:off x="1152128" y="2384824"/>
          <a:ext cx="288032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0.30631</cdr:x>
      <cdr:y>0.90677</cdr:y>
    </cdr:from>
    <cdr:to>
      <cdr:x>0.31336</cdr:x>
      <cdr:y>0.93694</cdr:y>
    </cdr:to>
    <cdr:cxnSp macro="">
      <cdr:nvCxnSpPr>
        <cdr:cNvPr id="26" name="Прямая соединительная линия 25"/>
        <cdr:cNvCxnSpPr/>
      </cdr:nvCxnSpPr>
      <cdr:spPr>
        <a:xfrm xmlns:a="http://schemas.openxmlformats.org/drawingml/2006/main" flipV="1">
          <a:off x="2448272" y="4329040"/>
          <a:ext cx="56361" cy="144016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0.37838</cdr:x>
      <cdr:y>0.96434</cdr:y>
    </cdr:from>
    <cdr:to>
      <cdr:x>0.38288</cdr:x>
      <cdr:y>0.98517</cdr:y>
    </cdr:to>
    <cdr:cxnSp macro="">
      <cdr:nvCxnSpPr>
        <cdr:cNvPr id="29" name="Прямая соединительная линия 28"/>
        <cdr:cNvCxnSpPr/>
      </cdr:nvCxnSpPr>
      <cdr:spPr>
        <a:xfrm xmlns:a="http://schemas.openxmlformats.org/drawingml/2006/main" flipV="1">
          <a:off x="3024336" y="4603861"/>
          <a:ext cx="36004" cy="99449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3"/>
            <a:ext cx="2945659" cy="497520"/>
          </a:xfrm>
          <a:prstGeom prst="rect">
            <a:avLst/>
          </a:prstGeom>
        </p:spPr>
        <p:txBody>
          <a:bodyPr vert="horz" lIns="90971" tIns="45487" rIns="90971" bIns="45487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3"/>
            <a:ext cx="2945659" cy="497520"/>
          </a:xfrm>
          <a:prstGeom prst="rect">
            <a:avLst/>
          </a:prstGeom>
        </p:spPr>
        <p:txBody>
          <a:bodyPr vert="horz" lIns="90971" tIns="45487" rIns="90971" bIns="45487" rtlCol="0"/>
          <a:lstStyle>
            <a:lvl1pPr algn="r">
              <a:defRPr sz="1200"/>
            </a:lvl1pPr>
          </a:lstStyle>
          <a:p>
            <a:fld id="{48D08B99-0BE9-433F-8EA3-1B66F62BBFB9}" type="datetimeFigureOut">
              <a:rPr lang="ru-RU" smtClean="0"/>
              <a:t>22.02.2017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71" tIns="45487" rIns="90971" bIns="4548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8734"/>
            <a:ext cx="5438140" cy="3908863"/>
          </a:xfrm>
          <a:prstGeom prst="rect">
            <a:avLst/>
          </a:prstGeom>
        </p:spPr>
        <p:txBody>
          <a:bodyPr vert="horz" lIns="90971" tIns="45487" rIns="90971" bIns="4548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30707"/>
            <a:ext cx="2945659" cy="497520"/>
          </a:xfrm>
          <a:prstGeom prst="rect">
            <a:avLst/>
          </a:prstGeom>
        </p:spPr>
        <p:txBody>
          <a:bodyPr vert="horz" lIns="90971" tIns="45487" rIns="90971" bIns="45487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30707"/>
            <a:ext cx="2945659" cy="497520"/>
          </a:xfrm>
          <a:prstGeom prst="rect">
            <a:avLst/>
          </a:prstGeom>
        </p:spPr>
        <p:txBody>
          <a:bodyPr vert="horz" lIns="90971" tIns="45487" rIns="90971" bIns="45487" rtlCol="0" anchor="b"/>
          <a:lstStyle>
            <a:lvl1pPr algn="r">
              <a:defRPr sz="1200"/>
            </a:lvl1pPr>
          </a:lstStyle>
          <a:p>
            <a:fld id="{8994F90A-CC97-4A79-A435-014D2F97B7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030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4100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1836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335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5300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2526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9892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0368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8658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0568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8901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430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6834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5885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7149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5531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4095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8276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7373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70297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02251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23595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2690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2301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8045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38670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468461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417660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409817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28594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60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61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62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63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4110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2633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5337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1281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9335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910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71AA1C5-B143-4726-96B6-022132680EA4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0052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071AA1C5-B143-4726-96B6-022132680EA4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71AA1C5-B143-4726-96B6-022132680EA4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71AA1C5-B143-4726-96B6-022132680EA4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8" r:id="rId1"/>
    <p:sldLayoutId id="2147484079" r:id="rId2"/>
    <p:sldLayoutId id="2147484080" r:id="rId3"/>
    <p:sldLayoutId id="2147484081" r:id="rId4"/>
    <p:sldLayoutId id="2147484082" r:id="rId5"/>
    <p:sldLayoutId id="2147484083" r:id="rId6"/>
    <p:sldLayoutId id="2147484084" r:id="rId7"/>
    <p:sldLayoutId id="2147484085" r:id="rId8"/>
    <p:sldLayoutId id="2147484086" r:id="rId9"/>
    <p:sldLayoutId id="2147484087" r:id="rId10"/>
    <p:sldLayoutId id="2147484088" r:id="rId11"/>
    <p:sldLayoutId id="2147484089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common@ramon.gfu.vrn.ru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M:\ЕФРЕМОВА\Исполнение за 2016\Бюджет для граждан\0aaf5f9123367d243b113777c552fb9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92" y="-21046"/>
            <a:ext cx="9159927" cy="6879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M:\ЕФРЕМОВА\Исполнение за 2016\Бюджет для граждан\ramon_i_dvorets_DSC_96_opt (1)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046"/>
            <a:ext cx="9144000" cy="6879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92" y="-21045"/>
            <a:ext cx="1460316" cy="97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452124" y="5877272"/>
            <a:ext cx="67866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sz="1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Рамонь 2017 год</a:t>
            </a:r>
            <a:endParaRPr lang="ru-RU" sz="1400" b="1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7704" y="116632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народных депутатов «Об исполнении бюджета Рамонского муниципального района </a:t>
            </a:r>
          </a:p>
          <a:p>
            <a:pPr algn="ctr"/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Воронежской области за 2016 год 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1452" y="155679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" name="Group 1"/>
          <p:cNvGrpSpPr>
            <a:grpSpLocks noChangeAspect="1"/>
          </p:cNvGrpSpPr>
          <p:nvPr/>
        </p:nvGrpSpPr>
        <p:grpSpPr bwMode="auto">
          <a:xfrm>
            <a:off x="-16840" y="214292"/>
            <a:ext cx="9073929" cy="6167417"/>
            <a:chOff x="4999" y="3154"/>
            <a:chExt cx="7235" cy="4960"/>
          </a:xfrm>
        </p:grpSpPr>
        <p:sp>
          <p:nvSpPr>
            <p:cNvPr id="5" name="AutoShape 13"/>
            <p:cNvSpPr>
              <a:spLocks noChangeAspect="1" noChangeArrowheads="1" noTextEdit="1"/>
            </p:cNvSpPr>
            <p:nvPr/>
          </p:nvSpPr>
          <p:spPr bwMode="auto">
            <a:xfrm>
              <a:off x="4999" y="3154"/>
              <a:ext cx="7201" cy="35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2"/>
            <p:cNvSpPr>
              <a:spLocks noChangeShapeType="1"/>
            </p:cNvSpPr>
            <p:nvPr/>
          </p:nvSpPr>
          <p:spPr bwMode="auto">
            <a:xfrm>
              <a:off x="8648" y="4332"/>
              <a:ext cx="1" cy="3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1"/>
            <p:cNvSpPr>
              <a:spLocks noChangeShapeType="1"/>
            </p:cNvSpPr>
            <p:nvPr/>
          </p:nvSpPr>
          <p:spPr bwMode="auto">
            <a:xfrm>
              <a:off x="8648" y="4515"/>
              <a:ext cx="2549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0"/>
            <p:cNvSpPr>
              <a:spLocks noChangeShapeType="1"/>
            </p:cNvSpPr>
            <p:nvPr/>
          </p:nvSpPr>
          <p:spPr bwMode="auto">
            <a:xfrm>
              <a:off x="6187" y="4515"/>
              <a:ext cx="246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6187" y="4515"/>
              <a:ext cx="1" cy="1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>
              <a:off x="11199" y="4515"/>
              <a:ext cx="1" cy="18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AutoShape 7"/>
            <p:cNvSpPr>
              <a:spLocks noChangeArrowheads="1"/>
            </p:cNvSpPr>
            <p:nvPr/>
          </p:nvSpPr>
          <p:spPr bwMode="auto">
            <a:xfrm>
              <a:off x="5184" y="4699"/>
              <a:ext cx="2279" cy="552"/>
            </a:xfrm>
            <a:prstGeom prst="flowChartTerminator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Налоговые доходы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AutoShape 6"/>
            <p:cNvSpPr>
              <a:spLocks noChangeArrowheads="1"/>
            </p:cNvSpPr>
            <p:nvPr/>
          </p:nvSpPr>
          <p:spPr bwMode="auto">
            <a:xfrm>
              <a:off x="7554" y="4699"/>
              <a:ext cx="2279" cy="552"/>
            </a:xfrm>
            <a:prstGeom prst="flowChartTerminator">
              <a:avLst/>
            </a:prstGeom>
            <a:solidFill>
              <a:srgbClr val="DAE824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Неналоговые доходы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AutoShape 5"/>
            <p:cNvSpPr>
              <a:spLocks noChangeArrowheads="1"/>
            </p:cNvSpPr>
            <p:nvPr/>
          </p:nvSpPr>
          <p:spPr bwMode="auto">
            <a:xfrm>
              <a:off x="9924" y="4643"/>
              <a:ext cx="2276" cy="601"/>
            </a:xfrm>
            <a:prstGeom prst="flowChartTerminator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Безвозмездные поступления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AutoShape 4"/>
            <p:cNvSpPr>
              <a:spLocks noChangeArrowheads="1"/>
            </p:cNvSpPr>
            <p:nvPr/>
          </p:nvSpPr>
          <p:spPr bwMode="auto">
            <a:xfrm>
              <a:off x="5184" y="5251"/>
              <a:ext cx="2279" cy="2414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Поступления от уплаты налогов, установленных Налоговым кодексом Российской Федерации,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НАПРИМЕР: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доходы физических лиц;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единый налог на вмененный доход;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единый сельскохозяйственный налог;</a:t>
              </a:r>
            </a:p>
            <a:p>
              <a:pPr>
                <a:buFontTx/>
                <a:buChar char="•"/>
              </a:pPr>
              <a:r>
                <a:rPr lang="ru-RU" altLang="ru-RU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государственная </a:t>
              </a:r>
              <a:r>
                <a:rPr lang="ru-RU" altLang="ru-RU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пошлина.</a:t>
              </a:r>
              <a:endParaRPr lang="ru-RU" alt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AutoShape 3"/>
            <p:cNvSpPr>
              <a:spLocks noChangeArrowheads="1"/>
            </p:cNvSpPr>
            <p:nvPr/>
          </p:nvSpPr>
          <p:spPr bwMode="auto">
            <a:xfrm>
              <a:off x="7554" y="5251"/>
              <a:ext cx="2279" cy="2863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Поступления от уплаты других пошлин и сборов, установленных законодательством, а так же штрафов за нарушение законодательства,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НАПРИМЕР: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доходы от использования муниципального имущества и земли;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платные услуги казенных учреждений;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штрафные санкции;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другие неналоговые доходы. 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AutoShape 2"/>
            <p:cNvSpPr>
              <a:spLocks noChangeArrowheads="1"/>
            </p:cNvSpPr>
            <p:nvPr/>
          </p:nvSpPr>
          <p:spPr bwMode="auto">
            <a:xfrm>
              <a:off x="9956" y="5251"/>
              <a:ext cx="2278" cy="238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ru-RU" alt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Поступления от других бюджетов бюджетной системы (межбюджетные трансферты), организаций, граждан (кроме налоговых и неналоговых доходов</a:t>
              </a:r>
              <a:r>
                <a:rPr lang="ru-RU" altLang="ru-RU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Овал 23"/>
          <p:cNvSpPr/>
          <p:nvPr/>
        </p:nvSpPr>
        <p:spPr>
          <a:xfrm>
            <a:off x="1644310" y="672968"/>
            <a:ext cx="6744114" cy="104825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Доходы бюджета-</a:t>
            </a:r>
          </a:p>
          <a:p>
            <a:pPr algn="ctr"/>
            <a:r>
              <a:rPr lang="ru-RU" sz="17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э</a:t>
            </a:r>
            <a:r>
              <a:rPr lang="ru-RU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то безвозмездные и безвозвратные поступления денежных средств в бюджет</a:t>
            </a:r>
            <a:endParaRPr lang="ru-RU" sz="1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Заголовок 7"/>
          <p:cNvSpPr txBox="1">
            <a:spLocks/>
          </p:cNvSpPr>
          <p:nvPr/>
        </p:nvSpPr>
        <p:spPr>
          <a:xfrm>
            <a:off x="1449256" y="18311"/>
            <a:ext cx="7371216" cy="654657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РАЙОННОГО БЮДЖЕТА</a:t>
            </a:r>
            <a:endParaRPr lang="ru-RU" sz="2000" b="1" i="1" cap="none" dirty="0"/>
          </a:p>
        </p:txBody>
      </p:sp>
    </p:spTree>
    <p:extLst>
      <p:ext uri="{BB962C8B-B14F-4D97-AF65-F5344CB8AC3E}">
        <p14:creationId xmlns:p14="http://schemas.microsoft.com/office/powerpoint/2010/main" val="41300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929185"/>
            <a:ext cx="8418330" cy="1186975"/>
          </a:xfrm>
        </p:spPr>
        <p:txBody>
          <a:bodyPr>
            <a:noAutofit/>
          </a:bodyPr>
          <a:lstStyle/>
          <a:p>
            <a:pPr algn="just"/>
            <a:r>
              <a:rPr lang="ru-RU" sz="1600" b="1" cap="non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Налог – обязательный, индивидуально безвозмездный платеж, взимаемый с организаций и физических лиц в форме отчуждения принадлежащих им на праве собственности, хозяйственного ведения или оперативного управления денежных средств в целях финансового обеспечения деятельности государства и (или) муниципальных образований</a:t>
            </a:r>
            <a:r>
              <a:rPr lang="ru-RU" sz="1600" cap="non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cap="none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63688" y="123755"/>
            <a:ext cx="6875544" cy="101122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16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051720" y="184710"/>
            <a:ext cx="6192688" cy="71103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НАЛОГОВ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auto">
          <a:xfrm>
            <a:off x="107504" y="198884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9" name="Group 1"/>
          <p:cNvGrpSpPr>
            <a:grpSpLocks noChangeAspect="1"/>
          </p:cNvGrpSpPr>
          <p:nvPr/>
        </p:nvGrpSpPr>
        <p:grpSpPr bwMode="auto">
          <a:xfrm>
            <a:off x="107504" y="2103236"/>
            <a:ext cx="9024856" cy="4343304"/>
            <a:chOff x="5002" y="3780"/>
            <a:chExt cx="7291" cy="3585"/>
          </a:xfrm>
        </p:grpSpPr>
        <p:sp>
          <p:nvSpPr>
            <p:cNvPr id="10" name="AutoShape 18"/>
            <p:cNvSpPr>
              <a:spLocks noChangeAspect="1" noChangeArrowheads="1" noTextEdit="1"/>
            </p:cNvSpPr>
            <p:nvPr/>
          </p:nvSpPr>
          <p:spPr bwMode="auto">
            <a:xfrm>
              <a:off x="5002" y="3780"/>
              <a:ext cx="7291" cy="35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7"/>
            <p:cNvSpPr>
              <a:spLocks noChangeShapeType="1"/>
            </p:cNvSpPr>
            <p:nvPr/>
          </p:nvSpPr>
          <p:spPr bwMode="auto">
            <a:xfrm flipH="1">
              <a:off x="8648" y="4240"/>
              <a:ext cx="1" cy="1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6"/>
            <p:cNvSpPr>
              <a:spLocks noChangeShapeType="1"/>
            </p:cNvSpPr>
            <p:nvPr/>
          </p:nvSpPr>
          <p:spPr bwMode="auto">
            <a:xfrm>
              <a:off x="8648" y="4332"/>
              <a:ext cx="254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5"/>
            <p:cNvSpPr>
              <a:spLocks noChangeShapeType="1"/>
            </p:cNvSpPr>
            <p:nvPr/>
          </p:nvSpPr>
          <p:spPr bwMode="auto">
            <a:xfrm>
              <a:off x="6187" y="4332"/>
              <a:ext cx="246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6187" y="4332"/>
              <a:ext cx="1" cy="9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>
              <a:off x="11199" y="4332"/>
              <a:ext cx="1" cy="9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AutoShape 12"/>
            <p:cNvSpPr>
              <a:spLocks noChangeArrowheads="1"/>
            </p:cNvSpPr>
            <p:nvPr/>
          </p:nvSpPr>
          <p:spPr bwMode="auto">
            <a:xfrm>
              <a:off x="5184" y="4423"/>
              <a:ext cx="2279" cy="370"/>
            </a:xfrm>
            <a:prstGeom prst="flowChartTerminator">
              <a:avLst/>
            </a:prstGeom>
            <a:solidFill>
              <a:srgbClr val="FFD85B"/>
            </a:soli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Федеральные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AutoShape 11"/>
            <p:cNvSpPr>
              <a:spLocks noChangeArrowheads="1"/>
            </p:cNvSpPr>
            <p:nvPr/>
          </p:nvSpPr>
          <p:spPr bwMode="auto">
            <a:xfrm>
              <a:off x="7554" y="4423"/>
              <a:ext cx="2279" cy="368"/>
            </a:xfrm>
            <a:prstGeom prst="flowChartTerminator">
              <a:avLst/>
            </a:prstGeom>
            <a:solidFill>
              <a:srgbClr val="FFD85B"/>
            </a:soli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Региональные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AutoShape 10"/>
            <p:cNvSpPr>
              <a:spLocks noChangeArrowheads="1"/>
            </p:cNvSpPr>
            <p:nvPr/>
          </p:nvSpPr>
          <p:spPr bwMode="auto">
            <a:xfrm>
              <a:off x="9924" y="4423"/>
              <a:ext cx="2274" cy="369"/>
            </a:xfrm>
            <a:prstGeom prst="flowChartTerminator">
              <a:avLst/>
            </a:prstGeom>
            <a:solidFill>
              <a:srgbClr val="FFD85B"/>
            </a:soli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Местные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AutoShape 9"/>
            <p:cNvSpPr>
              <a:spLocks noChangeArrowheads="1"/>
            </p:cNvSpPr>
            <p:nvPr/>
          </p:nvSpPr>
          <p:spPr bwMode="auto">
            <a:xfrm>
              <a:off x="5184" y="5309"/>
              <a:ext cx="2057" cy="200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6858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и обязательны к уплате на всей территории Российской Федерации,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6858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например: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6858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прибыль организаций;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6858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доходы физических лиц;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6858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Акцизы.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AutoShape 8"/>
            <p:cNvSpPr>
              <a:spLocks noChangeArrowheads="1"/>
            </p:cNvSpPr>
            <p:nvPr/>
          </p:nvSpPr>
          <p:spPr bwMode="auto">
            <a:xfrm>
              <a:off x="7345" y="5309"/>
              <a:ext cx="2279" cy="200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и законами субъектов Российской Федерации и обязательных к уплате на соответствующих территориях субъектов РФ,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например: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имущество организаций;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Транспортный налог;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игорный бизнес.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AutoShape 7"/>
            <p:cNvSpPr>
              <a:spLocks noChangeArrowheads="1"/>
            </p:cNvSpPr>
            <p:nvPr/>
          </p:nvSpPr>
          <p:spPr bwMode="auto">
            <a:xfrm>
              <a:off x="9727" y="5309"/>
              <a:ext cx="2381" cy="200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и нормативными актами представительных органов муниципальных образований и обязательны к уплате на территориях соответствующих муниципальных образований, 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например: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Земельный налог;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имущество физических лиц.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AutoShape 6"/>
            <p:cNvSpPr>
              <a:spLocks noChangeArrowheads="1"/>
            </p:cNvSpPr>
            <p:nvPr/>
          </p:nvSpPr>
          <p:spPr bwMode="auto">
            <a:xfrm>
              <a:off x="7554" y="3872"/>
              <a:ext cx="2279" cy="368"/>
            </a:xfrm>
            <a:prstGeom prst="flowChartTerminator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Налоги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Text Box 5"/>
            <p:cNvSpPr txBox="1">
              <a:spLocks noChangeArrowheads="1"/>
            </p:cNvSpPr>
            <p:nvPr/>
          </p:nvSpPr>
          <p:spPr bwMode="auto">
            <a:xfrm>
              <a:off x="5458" y="4883"/>
              <a:ext cx="6650" cy="2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altLang="ru-RU" sz="1400" b="1" dirty="0" smtClean="0">
                  <a:solidFill>
                    <a:schemeClr val="bg1"/>
                  </a:solidFill>
                  <a:latin typeface="Alexis Lower Case Outline" charset="0"/>
                  <a:ea typeface="Times New Roman" panose="02020603050405020304" pitchFamily="18" charset="0"/>
                </a:rPr>
                <a:t>       </a:t>
              </a:r>
              <a:r>
                <a:rPr lang="ru-RU" altLang="ru-RU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lexis Lower Case Outline" charset="0"/>
                  <a:ea typeface="Times New Roman" panose="02020603050405020304" pitchFamily="18" charset="0"/>
                </a:rPr>
                <a:t>Установлены       налоговым                кодексом         Российской             Федерации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AutoShape 4"/>
            <p:cNvSpPr>
              <a:spLocks noChangeArrowheads="1"/>
            </p:cNvSpPr>
            <p:nvPr/>
          </p:nvSpPr>
          <p:spPr bwMode="auto">
            <a:xfrm>
              <a:off x="6187" y="5159"/>
              <a:ext cx="182" cy="150"/>
            </a:xfrm>
            <a:prstGeom prst="downArrow">
              <a:avLst>
                <a:gd name="adj1" fmla="val 50000"/>
                <a:gd name="adj2" fmla="val 25275"/>
              </a:avLst>
            </a:prstGeom>
            <a:solidFill>
              <a:schemeClr val="bg1">
                <a:lumMod val="65000"/>
                <a:lumOff val="3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AutoShape 3"/>
            <p:cNvSpPr>
              <a:spLocks noChangeArrowheads="1"/>
            </p:cNvSpPr>
            <p:nvPr/>
          </p:nvSpPr>
          <p:spPr bwMode="auto">
            <a:xfrm>
              <a:off x="8417" y="5159"/>
              <a:ext cx="184" cy="15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bg1">
                <a:lumMod val="50000"/>
                <a:lumOff val="5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AutoShape 2"/>
            <p:cNvSpPr>
              <a:spLocks noChangeArrowheads="1"/>
            </p:cNvSpPr>
            <p:nvPr/>
          </p:nvSpPr>
          <p:spPr bwMode="auto">
            <a:xfrm>
              <a:off x="10816" y="5159"/>
              <a:ext cx="182" cy="150"/>
            </a:xfrm>
            <a:prstGeom prst="downArrow">
              <a:avLst>
                <a:gd name="adj1" fmla="val 50000"/>
                <a:gd name="adj2" fmla="val 25275"/>
              </a:avLst>
            </a:prstGeom>
            <a:solidFill>
              <a:schemeClr val="bg1">
                <a:lumMod val="65000"/>
                <a:lumOff val="3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50331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03648" y="116632"/>
            <a:ext cx="7560840" cy="122413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НОРМАТИВЫ ЗАЧИСЛЕНИЯ НАЛОГОВ </a:t>
            </a:r>
          </a:p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УРОВНЯМ БЮДЖЕТА НА ТЕРРИТОРИИ РАМОНСКОГО МУНИЦИПАЛЬНОГО  РАЙОНА В 2016 ГОДУ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10435"/>
              </p:ext>
            </p:extLst>
          </p:nvPr>
        </p:nvGraphicFramePr>
        <p:xfrm>
          <a:off x="467544" y="1628800"/>
          <a:ext cx="8424937" cy="448191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1230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664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7448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6097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8200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и сборы, установленные законодательством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муниципального района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</a:t>
                      </a:r>
                      <a:endParaRPr lang="ru-RU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сельских поселений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Городского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поселения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74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17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 на нефтепродукты</a:t>
                      </a:r>
                      <a:endParaRPr lang="ru-RU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214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</a:t>
                      </a:r>
                      <a:endParaRPr lang="ru-RU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942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доход</a:t>
                      </a:r>
                      <a:endParaRPr lang="ru-RU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961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 (по видам)</a:t>
                      </a:r>
                      <a:endParaRPr lang="ru-RU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133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715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физических лиц</a:t>
                      </a:r>
                      <a:endParaRPr lang="ru-RU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029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027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49256" y="18311"/>
            <a:ext cx="7371216" cy="1106433"/>
          </a:xfrm>
        </p:spPr>
        <p:txBody>
          <a:bodyPr>
            <a:normAutofit/>
          </a:bodyPr>
          <a:lstStyle/>
          <a:p>
            <a:pPr algn="ctr"/>
            <a:r>
              <a:rPr lang="ru-RU" sz="2000" b="1" i="1" cap="none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ПОКАЗАТЕЛИ СОЦИАЛЬНО-ЭКОНОМИЧЕСКОГО РАЗВИТИЯ РАМОНСКОГО МУНИЦИПАЛЬНОГО РАЙОНА ЗА 2012-2016 ГОДЫ</a:t>
            </a:r>
            <a:endParaRPr lang="ru-RU" sz="2000" b="1" i="1" cap="none" dirty="0">
              <a:effectLst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761985"/>
              </p:ext>
            </p:extLst>
          </p:nvPr>
        </p:nvGraphicFramePr>
        <p:xfrm>
          <a:off x="539550" y="1124743"/>
          <a:ext cx="8424937" cy="48930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7516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013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0811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879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2012 г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 г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2014 г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г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2016 г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02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Промышленное производство (объем отгруженной продукции),</a:t>
                      </a:r>
                      <a:r>
                        <a:rPr lang="ru-RU" sz="12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млн. руб.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1042,6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1080,8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2400,0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6115,5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13182,4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305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2.Продукция сельского 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хозяйства: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валовой сбор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зерновых и       зернобобовых культур, тыс. тонн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произведено</a:t>
                      </a:r>
                      <a:r>
                        <a:rPr lang="ru-RU" sz="12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(выращено) скота и птицы в живом весе, тонн</a:t>
                      </a:r>
                      <a:endParaRPr lang="ru-RU" sz="12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16712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93,8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17240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85,5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21367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94,0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20879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114,8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21873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184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Объем 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инвестиций</a:t>
                      </a:r>
                      <a:r>
                        <a:rPr lang="ru-RU" sz="12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основной капитал в номинальном выражении (по полному кругу организаций), млн. рублей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6887,5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5214,4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8443,5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10863,2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11129,6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879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Оборот розничной торговли, 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рублей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11730,6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13998,7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17738,0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18538,5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19985,9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879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заработная плата, 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16364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21842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23655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25074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27534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226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7664" y="260648"/>
            <a:ext cx="71287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ДОХОДОВ, СОБИРАЕМЫХ НА ТЕРРИТОРИИ РАМОНСКОГО МУНИЦИПАЛЬНОГО РАЙОНА В КОНСОЛИДИРОВАНННЫЙ БЮДЖЕТ ВОРОНЕЖСКОЙ ОБЛАСТИ ЗА 2012-2016 ГОДЫ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711256441"/>
              </p:ext>
            </p:extLst>
          </p:nvPr>
        </p:nvGraphicFramePr>
        <p:xfrm>
          <a:off x="539552" y="1772816"/>
          <a:ext cx="8424936" cy="4528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44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090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75656" y="188640"/>
            <a:ext cx="74888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СООТНОШЕНИЕ СОБРАННЫХ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РАМОНСКОГО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</a:t>
            </a:r>
          </a:p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КОНСОЛИДИРОВАНННЫЙ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ВОРОНЕЖСКОЙ ОБЛАСТИ К РАСХОДНОЙ ЧАСТИ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 РАМОНСКОГО МУНИЦИПАЛЬНОГО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ЗА 2012-2016 ГОДЫ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370494057"/>
              </p:ext>
            </p:extLst>
          </p:nvPr>
        </p:nvGraphicFramePr>
        <p:xfrm>
          <a:off x="-108520" y="1988840"/>
          <a:ext cx="9252520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7256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162067"/>
            <a:ext cx="7128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ИСПОЛНЕНИЯ КОНСОЛИДИРОВАННОГО  БЮДЖЕТА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</a:t>
            </a:r>
          </a:p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2016 ГОД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761226"/>
              </p:ext>
            </p:extLst>
          </p:nvPr>
        </p:nvGraphicFramePr>
        <p:xfrm>
          <a:off x="714376" y="1177731"/>
          <a:ext cx="7962080" cy="48194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9322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946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0801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2713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59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Показатели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Уточненный план  на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2016 год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Исполнено 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 2016 год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% исполнения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4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45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Доходы, всего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1 105 924,6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1 134 354,5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102,6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45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 них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116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Налоговые + неналоговые </a:t>
                      </a:r>
                      <a:r>
                        <a:rPr lang="ru-RU" sz="1400" b="1" i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(собственные доходы)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585 894,0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635 770,2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108,5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2416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Безвозмездные поступления из других бюджетов бюджетной системы Российской Федерации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520 030,6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498 584,3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95,9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7383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Прочие безвозмездные поступления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14 869,0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16 449,1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110,6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45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Расходы, всего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1 100 744.7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1 054 935.6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95.8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867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Дефицит (-),  профицит (+)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5179.9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79418.9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005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44624"/>
            <a:ext cx="6768752" cy="792088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КОНСОЛИДИРОВАННОГО  БЮДЖЕТА РАЙОНА</a:t>
            </a:r>
            <a:endParaRPr lang="ru-RU" sz="2000" b="1" i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1600" y="980728"/>
            <a:ext cx="7992888" cy="54726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645242"/>
              </p:ext>
            </p:extLst>
          </p:nvPr>
        </p:nvGraphicFramePr>
        <p:xfrm>
          <a:off x="395537" y="929193"/>
          <a:ext cx="8568951" cy="57589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4962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6388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1469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1469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1143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1460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0800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2015г., тыс. рублей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Исполнение, %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93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 тыс. рублей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 тыс. рублей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плану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2015 году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61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доходов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882 752,6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1 105 924,6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1 134 354,5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102,6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128,5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собственные доходы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538 012,3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585 894,0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635 770,2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108,5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118,2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438 131,9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492 795,0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536 385,1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108,8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122,4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267 678,2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286 966,0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319 999,9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111,5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119,5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17 089,2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17 544,0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26 880,5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153,2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157,3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736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37 019,8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41 000,0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41 090,8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100,2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налог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313,5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1 106,0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1 406,2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127,1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448,5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2736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 взимаемый в связи с применением патентной системы налогообложения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322,8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29,0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29,4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101,4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физических лиц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9 641,6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9 967,0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9 515,1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95,5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98,7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101 388,2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131 992,0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133 213,2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100,9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131,4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4 678,6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4 191,0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4 250,0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101,4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90,8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99 880,4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93 099,0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99 385,1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106,8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99,5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Арендная плата за земельные участки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39 134,5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29 656,0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30 803,9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103,9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78,7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сдачи в аренду имущества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3 097,4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4 466,0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4 744,3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106,2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153,2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перечисления части  прибыли МУП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93,5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31,9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102,9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34,1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6024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Платежи при пользовании природными ресурсами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1 572,7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1 200,0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1 875,9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156,3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119,3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оказания платных услуг и компенсации затрат государства 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3 637,0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4 050,0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4 418,1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109,1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121,5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реализации имущества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778,8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1 298,0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земельных участков 50%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5 237,0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2 400,0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2 814,2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117,3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53,7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земельных участков 100%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30 125,3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30 890,0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31 224,8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101,1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103,6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2 592,2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3 298,0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4 161,9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126,2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160,6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неналоговые доходы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14 330,8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17 108,0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18 531,3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108,3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129,3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3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ПОСТУПЛЕНИЯ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344 740,3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520 030,6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498 584,3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95,9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144,6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4"/>
                  </a:ext>
                </a:extLst>
              </a:tr>
              <a:tr h="190323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субъектов Российской Федерации и муниципальных образований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5"/>
                  </a:ext>
                </a:extLst>
              </a:tr>
              <a:tr h="31333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 бюджетам субъектов Российской Федерации и муниципальных образований (межбюджетные субсидии)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88 422,1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262 684,3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239 926,3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91,3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271,3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6"/>
                  </a:ext>
                </a:extLst>
              </a:tr>
              <a:tr h="31333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бюджетам субъектов Российской Федерации и муниципальных образований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238 901,1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238 173,4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237 891,8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99,9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99,6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7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10 559,9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4 303,9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4 303,9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40,8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8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безвозмездные поступления в бюджеты муниципальных районов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6 857,2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14 869,0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16 449,1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110,6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239,9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9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возврата остатков субсидий прошлых лет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477,4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237,6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30"/>
                  </a:ext>
                </a:extLst>
              </a:tr>
              <a:tr h="1593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Возврат остатков субсидий и субвенций прошлых лет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-477,4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-224,4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47,0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59" marR="4759" marT="47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969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940364816"/>
              </p:ext>
            </p:extLst>
          </p:nvPr>
        </p:nvGraphicFramePr>
        <p:xfrm>
          <a:off x="251521" y="1052736"/>
          <a:ext cx="8640960" cy="52648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-30618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428750" y="162869"/>
            <a:ext cx="7535738" cy="1008112"/>
          </a:xfrm>
        </p:spPr>
        <p:txBody>
          <a:bodyPr>
            <a:noAutofit/>
          </a:bodyPr>
          <a:lstStyle/>
          <a:p>
            <a:pPr algn="ctr"/>
            <a:r>
              <a:rPr lang="ru-RU" sz="2000" b="1" i="1" cap="non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КОНСОЛИДИРОВАННОГО БЮДЖЕТА РАЙОНА ЗА 2016 ГОД</a:t>
            </a:r>
            <a:endParaRPr lang="ru-RU" sz="2000" b="1" cap="none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67544" y="1556792"/>
            <a:ext cx="1368152" cy="7200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доходов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452320" y="2204864"/>
            <a:ext cx="1584176" cy="8640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5445224"/>
            <a:ext cx="1512168" cy="10081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668344" y="5301208"/>
            <a:ext cx="1368152" cy="8640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08304" y="1196752"/>
            <a:ext cx="144016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 flipV="1">
            <a:off x="1691680" y="1988840"/>
            <a:ext cx="1008112" cy="216024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5292080" y="2685822"/>
            <a:ext cx="2448272" cy="218306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1187624" y="5013176"/>
            <a:ext cx="1872208" cy="576064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292080" y="5301208"/>
            <a:ext cx="2376264" cy="288032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714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-30618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15616" y="188640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СОБСТВЕННЫХ ДОХОДОВ КОНСОЛИДИРОВАННОГО БЮДЖЕТА РАЙОНА ЗА 2016 ГОД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519437"/>
              </p:ext>
            </p:extLst>
          </p:nvPr>
        </p:nvGraphicFramePr>
        <p:xfrm>
          <a:off x="539552" y="921878"/>
          <a:ext cx="8424935" cy="54594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986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995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6354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5954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359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2378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г (факт)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г. (факт)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76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Тыс</a:t>
                      </a: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рублей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Уд </a:t>
                      </a: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.вес %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Тыс</a:t>
                      </a: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рублей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Уд </a:t>
                      </a: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.вес %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620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доходов 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538 012,3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635 770,3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7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438 131,9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81,4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536 385,1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84,4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37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НДФЛ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267 678,1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49,8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319 999,9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37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17 089,3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26 880,5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37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ЕНВД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37 019,8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6,9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41 090,8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37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ЕСХН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313,5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1 406,2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37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физических лиц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9 641,6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9 515,1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1620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 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101 388,2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18,8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133 213,2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21,0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1620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патент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322,8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29,4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237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4 678,6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4 250,0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1620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99 880,4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18,6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99 385,2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15,6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1620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Аренда имущества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3 097,4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4 744,3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237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Аренда земли 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39 134,5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7,3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30 803,9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4,8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45274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 от перечисления части прибыли МУП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93,5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31,9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8947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1 572,8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1 875,9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237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Платные услуги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3 637,0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4 418,1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40282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реализации имущества, находящегося в собственности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778,8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30992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земельных участков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35 362,2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34 038,9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5,4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2237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Административные платежи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252995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2 592,2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4 162,0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2685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неналоговые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14 330,8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18 531,4</a:t>
                      </a:r>
                      <a:endParaRPr lang="ru-RU" sz="11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82" marR="6582" marT="6582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572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4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281468" y="952500"/>
            <a:ext cx="3539004" cy="5020734"/>
          </a:xfrm>
          <a:ln>
            <a:noFill/>
          </a:ln>
          <a:effectLst/>
        </p:spPr>
        <p:txBody>
          <a:bodyPr>
            <a:noAutofit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ОБ ИСПОЛНЕНИИ БЮДЖЕТА РАМОНСКОГО МУНИЦИПАЛЬНОГО РАЙОНА  ЗА 2016 ГОД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1054107"/>
            <a:ext cx="5173965" cy="48231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endPos="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0987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6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188640"/>
            <a:ext cx="7272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ПОСТУПЛЕНИЯ НАЛОГА НА ДОХОДЫ ФИЗИЧЕСКИХ ЛИЦ КАК БЮДЖЕТООБРАЗУЮЩЕГО ИСТОЧНИКА ДОХОДНОЙ ЧАСТИ БЮДЖЕТА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417990029"/>
              </p:ext>
            </p:extLst>
          </p:nvPr>
        </p:nvGraphicFramePr>
        <p:xfrm>
          <a:off x="745941" y="1412776"/>
          <a:ext cx="8064896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380312" y="1484784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75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59" y="-4058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7848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КРУПНЫХ НАЛОГОПЛАТЕЛЬЩИКОВ В ОБЪЕМЕ НАЛОГОВЫХ ДОХОДОВ КОНСОЛИДИРОВАННОГО БЮДЖЕТА РАЙОНА В 2016 ГОДУ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280891208"/>
              </p:ext>
            </p:extLst>
          </p:nvPr>
        </p:nvGraphicFramePr>
        <p:xfrm>
          <a:off x="251520" y="1189800"/>
          <a:ext cx="8759068" cy="53866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9512" y="4252446"/>
            <a:ext cx="5040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1,0</a:t>
            </a:r>
            <a:endParaRPr lang="ru-RU" sz="1100" b="1" dirty="0"/>
          </a:p>
        </p:txBody>
      </p:sp>
      <p:cxnSp>
        <p:nvCxnSpPr>
          <p:cNvPr id="9" name="Прямая со стрелкой 8"/>
          <p:cNvCxnSpPr>
            <a:endCxn id="3" idx="3"/>
          </p:cNvCxnSpPr>
          <p:nvPr/>
        </p:nvCxnSpPr>
        <p:spPr>
          <a:xfrm flipV="1">
            <a:off x="539552" y="4383251"/>
            <a:ext cx="144016" cy="2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269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M:\ЕФРЕМОВА\к бюджету на 2016 год\Бюджет для граждан\kuda-vlozhit-deng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4146"/>
            <a:ext cx="8496944" cy="5400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1648" y="260648"/>
            <a:ext cx="6696744" cy="668537"/>
          </a:xfrm>
        </p:spPr>
        <p:txBody>
          <a:bodyPr>
            <a:noAutofit/>
          </a:bodyPr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КОНСОЛИДИРОВАННОГО  БЮДЖЕТА  НА ДУШУ  НАСЕЛЕНИЯ  В  2015-2016  ГОДАХ</a:t>
            </a:r>
            <a:endParaRPr lang="ru-RU" sz="2000" b="1" i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827584" y="1700808"/>
            <a:ext cx="2088232" cy="986408"/>
          </a:xfrm>
          <a:prstGeom prst="ellipse">
            <a:avLst/>
          </a:prstGeom>
          <a:solidFill>
            <a:srgbClr val="FB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27,4 тыс. руб.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 год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292080" y="1736812"/>
            <a:ext cx="3456384" cy="950404"/>
          </a:xfrm>
          <a:prstGeom prst="ellipse">
            <a:avLst/>
          </a:prstGeom>
          <a:solidFill>
            <a:srgbClr val="FB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консолидированного бюджета на 1 жителя Рамонского района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27584" y="2852938"/>
            <a:ext cx="2088232" cy="864095"/>
          </a:xfrm>
          <a:prstGeom prst="ellipse">
            <a:avLst/>
          </a:prstGeom>
          <a:solidFill>
            <a:srgbClr val="FB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16,7 тыс. руб.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 год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292080" y="2839551"/>
            <a:ext cx="3456384" cy="864095"/>
          </a:xfrm>
          <a:prstGeom prst="ellipse">
            <a:avLst/>
          </a:prstGeom>
          <a:solidFill>
            <a:srgbClr val="FB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и неналоговые доходы на 1 жителя Рамонского района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827584" y="5229200"/>
            <a:ext cx="2088232" cy="936103"/>
          </a:xfrm>
          <a:prstGeom prst="ellipse">
            <a:avLst/>
          </a:prstGeom>
          <a:solidFill>
            <a:srgbClr val="FB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17,7 тыс. руб.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 год</a:t>
            </a:r>
          </a:p>
          <a:p>
            <a:pPr algn="ctr"/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292080" y="5229200"/>
            <a:ext cx="3456384" cy="936104"/>
          </a:xfrm>
          <a:prstGeom prst="ellipse">
            <a:avLst/>
          </a:prstGeom>
          <a:solidFill>
            <a:srgbClr val="FB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НДФЛ, уплаченный в среднем на 1 работающего в </a:t>
            </a:r>
            <a:r>
              <a:rPr lang="ru-RU" sz="1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Рамонском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районе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292080" y="4045379"/>
            <a:ext cx="3456384" cy="895789"/>
          </a:xfrm>
          <a:prstGeom prst="ellipse">
            <a:avLst/>
          </a:prstGeom>
          <a:solidFill>
            <a:srgbClr val="FB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 поступления на 1 жителя Рамонского района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27584" y="4045379"/>
            <a:ext cx="2088232" cy="895789"/>
          </a:xfrm>
          <a:prstGeom prst="ellipse">
            <a:avLst/>
          </a:prstGeom>
          <a:solidFill>
            <a:srgbClr val="FB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 smtClean="0">
                <a:solidFill>
                  <a:srgbClr val="38540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10,7 </a:t>
            </a:r>
            <a:r>
              <a:rPr lang="ru-RU" sz="1400" dirty="0">
                <a:solidFill>
                  <a:srgbClr val="38540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lvl="0" algn="ctr"/>
            <a:r>
              <a:rPr lang="ru-RU" sz="1400" dirty="0">
                <a:solidFill>
                  <a:srgbClr val="38540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 год</a:t>
            </a:r>
          </a:p>
        </p:txBody>
      </p:sp>
      <p:sp>
        <p:nvSpPr>
          <p:cNvPr id="17" name="Овал 16"/>
          <p:cNvSpPr/>
          <p:nvPr/>
        </p:nvSpPr>
        <p:spPr>
          <a:xfrm>
            <a:off x="3131840" y="1736812"/>
            <a:ext cx="1764196" cy="950404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35,0 тыс. руб.      2016 год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3131840" y="2852938"/>
            <a:ext cx="1764196" cy="864095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19,6 тыс. руб.     2016 год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131840" y="4045379"/>
            <a:ext cx="1764196" cy="895789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15,4 тыс. руб.     2016 год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3131840" y="5229200"/>
            <a:ext cx="1764196" cy="936104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21,2 тыс. руб.     2016 год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59632" y="1164146"/>
            <a:ext cx="1188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2015 год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19872" y="1164146"/>
            <a:ext cx="9721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2016 год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32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>
            <a:normAutofit/>
          </a:bodyPr>
          <a:lstStyle/>
          <a:p>
            <a:r>
              <a:rPr lang="ru-RU" sz="20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 ДОХОДОВ  </a:t>
            </a:r>
            <a:r>
              <a:rPr lang="ru-RU" sz="2000" i="1" u="sng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  ГРАЖДАН  </a:t>
            </a:r>
            <a:r>
              <a:rPr lang="ru-RU" sz="20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КОНСОЛИДИРОВАННЫЙ БЮДЖЕТ РАЙОНА В </a:t>
            </a:r>
            <a:r>
              <a:rPr lang="ru-RU" sz="2000" i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2015-2016 </a:t>
            </a:r>
            <a:r>
              <a:rPr lang="ru-RU" sz="20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ГОДАХ</a:t>
            </a: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120513"/>
              </p:ext>
            </p:extLst>
          </p:nvPr>
        </p:nvGraphicFramePr>
        <p:xfrm>
          <a:off x="679450" y="1412776"/>
          <a:ext cx="8141023" cy="46805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8038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796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1711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6758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48051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Наименование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факт 2015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план 2016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факт 2016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591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u="none" strike="noStrike" dirty="0">
                          <a:effectLst/>
                        </a:rPr>
                        <a:t>Сумма, тыс. рублей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u="none" strike="noStrike" dirty="0">
                          <a:effectLst/>
                        </a:rPr>
                        <a:t>В расчете на 1 жителя, руб.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u="none" strike="noStrike" dirty="0">
                          <a:effectLst/>
                        </a:rPr>
                        <a:t>Сумма, тыс. рублей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u="none" strike="noStrike" dirty="0">
                          <a:effectLst/>
                        </a:rPr>
                        <a:t>В расчете на 1 жителя, руб.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u="none" strike="noStrike" dirty="0">
                          <a:effectLst/>
                        </a:rPr>
                        <a:t>Сумма, тыс. рублей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u="none" strike="noStrike" dirty="0">
                          <a:effectLst/>
                        </a:rPr>
                        <a:t>В расчете на 1 жителя, руб.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8029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Налог на доходы физических лиц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</a:rPr>
                        <a:t>267678,2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</a:rPr>
                        <a:t>8315,8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</a:rPr>
                        <a:t>286966,0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</a:rPr>
                        <a:t>8653,2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</a:rPr>
                        <a:t>319999,9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</a:rPr>
                        <a:t>9649,3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8029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Земельный налог с физических лиц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</a:rPr>
                        <a:t>43762,5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</a:rPr>
                        <a:t>1359,5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</a:rPr>
                        <a:t>49307,0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</a:rPr>
                        <a:t>1486,8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</a:rPr>
                        <a:t>48687,2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</a:rPr>
                        <a:t>1468,1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8029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Налог на имущество физических лиц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</a:rPr>
                        <a:t>9641,6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</a:rPr>
                        <a:t>299,5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</a:rPr>
                        <a:t>9967,0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</a:rPr>
                        <a:t>300,5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</a:rPr>
                        <a:t>9515,1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</a:rPr>
                        <a:t>286,9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42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162067"/>
            <a:ext cx="7128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ИСПОЛНЕНИЯ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РАЙОННОГО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2016 ГОД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2317730"/>
              </p:ext>
            </p:extLst>
          </p:nvPr>
        </p:nvGraphicFramePr>
        <p:xfrm>
          <a:off x="714376" y="1196754"/>
          <a:ext cx="7962080" cy="477827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9322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946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0801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2713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570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Показатели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Уточненный план  на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2016 год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Исполнено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 2016 год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% исполнения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6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36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Доходы, всего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856 223,6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866 660,5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101,2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6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 них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671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Налоговые + неналоговые </a:t>
                      </a:r>
                      <a:r>
                        <a:rPr lang="ru-RU" sz="1400" b="1" i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(собственные доходы)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368 078,0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400 645,7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108,8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Безвозмездные поступления из других бюджетов бюджетной системы Российской Федерации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483 945,6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461 232,8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95,3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7356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Прочие безвозмездные поступления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4 200,0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4 782,0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113,9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6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Расходы, всего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848 064,4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821 327,0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96,8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849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Дефицит (-),  профицит (+)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8159,2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45333,5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50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28750" y="0"/>
            <a:ext cx="6851104" cy="836712"/>
          </a:xfrm>
        </p:spPr>
        <p:txBody>
          <a:bodyPr>
            <a:no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РАЙОННОГО БЮДЖЕТА ЗА 2016 ГОД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524328" y="1268760"/>
            <a:ext cx="864096" cy="32464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1400" cap="none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539763"/>
              </p:ext>
            </p:extLst>
          </p:nvPr>
        </p:nvGraphicFramePr>
        <p:xfrm>
          <a:off x="467545" y="917939"/>
          <a:ext cx="8424935" cy="54472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38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0893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451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8864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4250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3586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81957">
                <a:tc rowSpan="2"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endParaRPr lang="ru-RU" sz="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год исполнено, 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 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, %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32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План, тыс. рублей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 тыс. рублей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плану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2015 году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54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доходов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672 499,2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856 223,6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866 660,5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101,2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128,9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040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собственные доходы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354 379,6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368 078,0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400 645,7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108,8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113,1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267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</a:t>
                      </a:r>
                      <a:endParaRPr lang="ru-RU" sz="8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272 116,9</a:t>
                      </a:r>
                      <a:endParaRPr lang="ru-RU" sz="8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293 436,0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322 474,9</a:t>
                      </a:r>
                      <a:endParaRPr lang="ru-RU" sz="8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109,9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118,5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1040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230 231,0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247 534,0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276 198,3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111,6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120,0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5406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37 019,8</a:t>
                      </a:r>
                      <a:endParaRPr lang="ru-RU" sz="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41 000,0</a:t>
                      </a:r>
                      <a:endParaRPr lang="ru-RU" sz="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41 090,8</a:t>
                      </a:r>
                      <a:endParaRPr lang="ru-RU" sz="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100,2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111,0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4396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налог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216,7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773,0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981,5</a:t>
                      </a:r>
                      <a:endParaRPr lang="ru-RU" sz="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127,0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452,9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64396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 взимаемый в связи с применением патентной системы налогообложения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322,8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29,4</a:t>
                      </a:r>
                      <a:endParaRPr lang="ru-RU" sz="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101,4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6267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4 326,6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4 100,0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4 148,9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101,2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95,9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6990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налоговые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1040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sz="8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82 262,7</a:t>
                      </a:r>
                      <a:endParaRPr lang="ru-RU" sz="8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74 642,0</a:t>
                      </a:r>
                      <a:endParaRPr lang="ru-RU" sz="8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78 170,8</a:t>
                      </a:r>
                      <a:endParaRPr lang="ru-RU" sz="8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104,7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95,0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2638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Проценты, полученные от предоставления бюджетных кредитов внутри страны за счет средств бюджетов муниципальных районов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267,6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376,0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375,3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99,8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1040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Арендная плата за земельные участки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34 600,6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28 000,0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28 891,5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103,2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83,5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1040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сдачи в аренду имущества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488,4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454,6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101,0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93,1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1040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перечисления части  прибыли МУП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93,5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31,9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102,9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34,1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1040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Платежи при пользовании природными ресурсами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1 572,7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1 200,0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1 875,9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156,3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119,3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1839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оказания платных услуг и компенсации затрат государства 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3 582,4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4 000,0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4 368,6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109,2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121,9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1040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реализации имущества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682,5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17 062,5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1040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земельных участков 50%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2 618,5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1 200,0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1 407,1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117,3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53,7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1040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земельных участков 100%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27 043,8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27 800,0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28 128,7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101,2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104,0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11040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2 468,9</a:t>
                      </a:r>
                      <a:endParaRPr lang="ru-RU" sz="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2 885,0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3 066,8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106,3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124,2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11040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неналоговые доходы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9 522,3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8 700,0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8 887,9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102,2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93,3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  <a:tr h="11040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ПОСТУПЛЕНИЯ</a:t>
                      </a:r>
                      <a:endParaRPr lang="ru-RU" sz="8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318 119,6</a:t>
                      </a:r>
                      <a:endParaRPr lang="ru-RU" sz="8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488 145,6</a:t>
                      </a:r>
                      <a:endParaRPr lang="ru-RU" sz="8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466 014,8</a:t>
                      </a:r>
                      <a:endParaRPr lang="ru-RU" sz="8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95,5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146,5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3"/>
                  </a:ext>
                </a:extLst>
              </a:tr>
              <a:tr h="27238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субъектов Российской Федерации и муниципальных образований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4"/>
                  </a:ext>
                </a:extLst>
              </a:tr>
              <a:tr h="32638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 бюджетам субъектов Российской Федерации и муниципальных образований (межбюджетные субсидии)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44 183,7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222 399,2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199 955,0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89,9</a:t>
                      </a:r>
                      <a:endParaRPr lang="ru-RU" sz="8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452,6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5"/>
                  </a:ext>
                </a:extLst>
              </a:tr>
              <a:tr h="27238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бюджетам субъектов Российской Федерации и муниципальных образований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237 400,1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236 622,9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236 341,3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99,9</a:t>
                      </a:r>
                      <a:endParaRPr lang="ru-RU" sz="8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99,6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6"/>
                  </a:ext>
                </a:extLst>
              </a:tr>
              <a:tr h="11040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32 624,8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24 923,5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24 923,3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8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76,4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7"/>
                  </a:ext>
                </a:extLst>
              </a:tr>
              <a:tr h="164396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безвозмездные поступления в бюджеты муниципальных районов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3 911,0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4 200,0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4 782,0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113,9</a:t>
                      </a:r>
                      <a:endParaRPr lang="ru-RU" sz="8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122,3</a:t>
                      </a:r>
                      <a:endParaRPr lang="ru-RU" sz="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8"/>
                  </a:ext>
                </a:extLst>
              </a:tr>
              <a:tr h="164396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возврата остатков субсидий прошлых лет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9"/>
                  </a:ext>
                </a:extLst>
              </a:tr>
              <a:tr h="21839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Возврат остатков субсидий, субвенций и иных межбюджетных трансфертов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-18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-224</a:t>
                      </a: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11" marR="2411" marT="2411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363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2860414001"/>
              </p:ext>
            </p:extLst>
          </p:nvPr>
        </p:nvGraphicFramePr>
        <p:xfrm>
          <a:off x="395536" y="1043689"/>
          <a:ext cx="8424936" cy="52110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28750" y="-14259"/>
            <a:ext cx="7607746" cy="1008112"/>
          </a:xfrm>
        </p:spPr>
        <p:txBody>
          <a:bodyPr>
            <a:normAutofit/>
          </a:bodyPr>
          <a:lstStyle/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РАЙОННОГО БЮДЖЕТА</a:t>
            </a:r>
            <a:b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2016 ГОД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877620"/>
              </p:ext>
            </p:extLst>
          </p:nvPr>
        </p:nvGraphicFramePr>
        <p:xfrm>
          <a:off x="359532" y="5058504"/>
          <a:ext cx="3672408" cy="12275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023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700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Безвозмездные поступления</a:t>
                      </a:r>
                      <a:endParaRPr lang="ru-RU" sz="1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Сумма, тыс. </a:t>
                      </a:r>
                      <a:r>
                        <a:rPr lang="ru-RU" sz="11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руб.</a:t>
                      </a:r>
                      <a:endParaRPr lang="ru-RU" sz="1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3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283970" algn="ctr"/>
                        </a:tabLst>
                      </a:pPr>
                      <a:r>
                        <a:rPr lang="ru-RU" sz="11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Субвенции, субсидии	</a:t>
                      </a:r>
                      <a:endParaRPr lang="ru-RU" sz="1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</a:rPr>
                        <a:t>436 309,5</a:t>
                      </a:r>
                      <a:endParaRPr lang="ru-RU" sz="1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9525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7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Иные межбюджетные трансферты</a:t>
                      </a:r>
                      <a:endParaRPr lang="ru-RU" sz="1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</a:rPr>
                        <a:t>24 923,3</a:t>
                      </a:r>
                      <a:endParaRPr lang="ru-RU" sz="1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9525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27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Прочие безвозмездные поступления</a:t>
                      </a:r>
                      <a:endParaRPr lang="ru-RU" sz="1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</a:rPr>
                        <a:t>4 782,0 </a:t>
                      </a:r>
                      <a:endParaRPr lang="ru-RU" sz="1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9525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H="1">
            <a:off x="2555776" y="4221088"/>
            <a:ext cx="1296144" cy="792088"/>
          </a:xfrm>
          <a:prstGeom prst="straightConnector1">
            <a:avLst/>
          </a:prstGeom>
          <a:ln>
            <a:solidFill>
              <a:schemeClr val="tx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73859" y="1314291"/>
            <a:ext cx="12961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  <a:endParaRPr lang="ru-RU" sz="16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 flipV="1">
            <a:off x="1547664" y="1782344"/>
            <a:ext cx="1224136" cy="278504"/>
          </a:xfrm>
          <a:prstGeom prst="straightConnector1">
            <a:avLst/>
          </a:prstGeom>
          <a:ln>
            <a:solidFill>
              <a:schemeClr val="tx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7308304" y="3289175"/>
            <a:ext cx="144016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endParaRPr lang="ru-RU" sz="16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588224" y="5168352"/>
            <a:ext cx="194421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доходов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6444208" y="2636912"/>
            <a:ext cx="1512168" cy="792088"/>
          </a:xfrm>
          <a:prstGeom prst="straightConnector1">
            <a:avLst/>
          </a:prstGeom>
          <a:ln>
            <a:solidFill>
              <a:schemeClr val="tx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436096" y="5589240"/>
            <a:ext cx="1224136" cy="0"/>
          </a:xfrm>
          <a:prstGeom prst="straightConnector1">
            <a:avLst/>
          </a:prstGeom>
          <a:ln>
            <a:solidFill>
              <a:schemeClr val="tx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7330335" y="1500790"/>
            <a:ext cx="122413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ыс. рублей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-30618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7664" y="188640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СОБСТВЕННЫХ ДОХОДОВ РАЙОННОГО БЮДЖЕТА  ЗА 2016 ГОД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276560"/>
              </p:ext>
            </p:extLst>
          </p:nvPr>
        </p:nvGraphicFramePr>
        <p:xfrm>
          <a:off x="611560" y="896527"/>
          <a:ext cx="8328081" cy="55587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569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318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062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1023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402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1130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г (факт)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г. (факт)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85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рублей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Уд.вес. %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130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доходов 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354 379,6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400 645,7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461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272 116,9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76,8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322 474,9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80,5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130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НДФЛ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230 231,0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65,0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276 198,3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68,9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1130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ЕНВД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37 019,8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10,4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41 090,8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10,2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130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ЕСХН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216,7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981,5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0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патент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322,8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130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4 326,6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4 148,9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1130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 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1130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82 262,7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23,2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78 170,8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19,5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1130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Аренда имущества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488,4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454,6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2390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Аренда земли 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34 600,6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9,8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28 891,5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7,2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41583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 от перечисления части прибыли МУП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93,5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43016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1 572,7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1 875,9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1712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Платные услуги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3 582,4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4 368,6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47495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реализации имущества, находящегося в собственности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682,5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31889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земельных участков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29 662,3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8,4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29 535,8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7,4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35960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2 468,9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3 066,8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21130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неналоговые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9 522,3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8 887,9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23069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%%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267,6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375,3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67" marR="6067" marT="606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104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619672" y="188640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НАЛОГОВЫХ И НЕНАЛОГОВЫХ ДОХОДОВ РАЙОННОГО БЮДЖЕТА  В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2016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846675739"/>
              </p:ext>
            </p:extLst>
          </p:nvPr>
        </p:nvGraphicFramePr>
        <p:xfrm>
          <a:off x="467544" y="985210"/>
          <a:ext cx="8424936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3016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260648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НАЛОГОВЫХ И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ЕНАЛОГОВЫХ ДОХОДОВ РАЙОННОГО БЮДЖЕТА ЗА 2012-2016 ГОДЫ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786303629"/>
              </p:ext>
            </p:extLst>
          </p:nvPr>
        </p:nvGraphicFramePr>
        <p:xfrm>
          <a:off x="899592" y="1368644"/>
          <a:ext cx="7848872" cy="4940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827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907704" y="188640"/>
            <a:ext cx="6840760" cy="576064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ВВОДНАЯ ЧАСТЬ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3400" y="952500"/>
            <a:ext cx="8287072" cy="5500836"/>
          </a:xfrm>
        </p:spPr>
        <p:txBody>
          <a:bodyPr>
            <a:normAutofit/>
          </a:bodyPr>
          <a:lstStyle/>
          <a:p>
            <a:pPr algn="just"/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реализации принципа прозрачности, открытости бюджета разработан «Бюджет для граждан» по исполнению районного бюджета за 2016 год.</a:t>
            </a:r>
          </a:p>
          <a:p>
            <a:pPr algn="just"/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Данная информация позволит гражданам составить представление об источниках формирования доходов бюджета Рамонского муниципального района, направлениях расходования бюджетных средств в 2016 году и сделать выводы об эффективности использования бюджетных средств.</a:t>
            </a:r>
          </a:p>
          <a:p>
            <a:pPr algn="just"/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Мы надеемся на заинтересованное внимание жителей Рамонского муниципального района к процессу исполнения бюджета.</a:t>
            </a:r>
          </a:p>
          <a:p>
            <a:pPr algn="just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18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9636"/>
            <a:ext cx="6840760" cy="1011222"/>
          </a:xfrm>
        </p:spPr>
        <p:txBody>
          <a:bodyPr>
            <a:normAutofit/>
          </a:bodyPr>
          <a:lstStyle/>
          <a:p>
            <a:r>
              <a:rPr lang="ru-RU" sz="2000" i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ru-RU" sz="2000" i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1030129"/>
            <a:ext cx="80492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/>
              <a:t>Безвозмездные поступления (межбюджетные трансферты)</a:t>
            </a:r>
            <a:r>
              <a:rPr lang="ru-RU" b="1" dirty="0" smtClean="0"/>
              <a:t>– </a:t>
            </a:r>
            <a:r>
              <a:rPr lang="ru-RU" b="1" dirty="0"/>
              <a:t>это передача денежных средств из одного уровня бюджета в другой.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869037" y="2072416"/>
            <a:ext cx="5128732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5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позднелат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Dotatio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дар, пожертвование, от лат. </a:t>
            </a: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doto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одаряю, наделяю )- межбюджетные трансферты, предоставляемые на безвозмездной и безвозвратной основе без установления направлений и (или) условий их использования.</a:t>
            </a:r>
          </a:p>
          <a:p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81913" y="3346528"/>
            <a:ext cx="49492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5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(от лат. </a:t>
            </a: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subsidium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помощь, поддержка) — денежные средства, предоставляемые на решение приоритетных задач  района при условии обязательного участия средств других уровней бюджета.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892157" y="4480371"/>
            <a:ext cx="51287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5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Субвенция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(от лат. </a:t>
            </a: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subvenire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приходить на помощь) — денежные средства, предоставляемые местным бюджетам на выполнение переданных полномочий государственных органов власти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35913" y="5626539"/>
            <a:ext cx="878497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5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Иные </a:t>
            </a:r>
            <a:r>
              <a:rPr lang="ru-RU" sz="15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денежные средства, предоставляемые в течение года муниципальным районам в целях компенсации выпадающих доходов и дополнительных расходов, а также на выделение грантов</a:t>
            </a:r>
          </a:p>
        </p:txBody>
      </p:sp>
      <p:pic>
        <p:nvPicPr>
          <p:cNvPr id="1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834920" y="1716902"/>
            <a:ext cx="51287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межбюджетных трансфертов: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M:\ЕФРЕМОВА\к бюджету на 2016 год\Бюджет для граждан\Stick-Figures-Huddle-1024x87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086234"/>
            <a:ext cx="3456383" cy="34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724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Блок-схема: альтернативный процесс 23"/>
          <p:cNvSpPr>
            <a:spLocks noChangeArrowheads="1"/>
          </p:cNvSpPr>
          <p:nvPr/>
        </p:nvSpPr>
        <p:spPr bwMode="auto">
          <a:xfrm>
            <a:off x="309563" y="3429000"/>
            <a:ext cx="1958182" cy="1314450"/>
          </a:xfrm>
          <a:prstGeom prst="flowChartAlternateProcess">
            <a:avLst/>
          </a:prstGeom>
          <a:solidFill>
            <a:srgbClr val="C44F2A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ПО ТИПАМ РАСХОДНЫХ ОБЯЗАТЕЛЬСТВ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Блок-схема: альтернативный процесс 31"/>
          <p:cNvSpPr>
            <a:spLocks noChangeArrowheads="1"/>
          </p:cNvSpPr>
          <p:nvPr/>
        </p:nvSpPr>
        <p:spPr bwMode="auto">
          <a:xfrm>
            <a:off x="2446785" y="3429000"/>
            <a:ext cx="2304256" cy="1314450"/>
          </a:xfrm>
          <a:prstGeom prst="flowChartAlternateProcess">
            <a:avLst/>
          </a:prstGeom>
          <a:solidFill>
            <a:srgbClr val="C44F2A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ПО МУНИЦИПАЛЬНЫМ ПРОГРАММАМ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Блок-схема: альтернативный процесс 32"/>
          <p:cNvSpPr>
            <a:spLocks noChangeArrowheads="1"/>
          </p:cNvSpPr>
          <p:nvPr/>
        </p:nvSpPr>
        <p:spPr bwMode="auto">
          <a:xfrm>
            <a:off x="4860032" y="3429000"/>
            <a:ext cx="1854897" cy="1314450"/>
          </a:xfrm>
          <a:prstGeom prst="flowChartAlternateProcess">
            <a:avLst/>
          </a:prstGeom>
          <a:solidFill>
            <a:srgbClr val="C44F2A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ПО ФУНКЦИЯМ ГОСУДАРСТВА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Блок-схема: альтернативный процесс 22"/>
          <p:cNvSpPr>
            <a:spLocks noChangeArrowheads="1"/>
          </p:cNvSpPr>
          <p:nvPr/>
        </p:nvSpPr>
        <p:spPr bwMode="auto">
          <a:xfrm>
            <a:off x="6804248" y="3429000"/>
            <a:ext cx="2124075" cy="1314450"/>
          </a:xfrm>
          <a:prstGeom prst="flowChartAlternateProcess">
            <a:avLst/>
          </a:prstGeom>
          <a:solidFill>
            <a:srgbClr val="C44F2A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ПО ВЕДОМСТВАМ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310881" y="1062969"/>
            <a:ext cx="2880320" cy="925871"/>
          </a:xfrm>
          <a:prstGeom prst="roundRect">
            <a:avLst/>
          </a:prstGeom>
          <a:solidFill>
            <a:srgbClr val="C44F2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РАСХОДЫ</a:t>
            </a:r>
            <a:endParaRPr lang="ru-RU" dirty="0"/>
          </a:p>
        </p:txBody>
      </p:sp>
      <p:cxnSp>
        <p:nvCxnSpPr>
          <p:cNvPr id="13" name="Прямая соединительная линия 12"/>
          <p:cNvCxnSpPr>
            <a:stCxn id="11" idx="2"/>
          </p:cNvCxnSpPr>
          <p:nvPr/>
        </p:nvCxnSpPr>
        <p:spPr>
          <a:xfrm>
            <a:off x="4751041" y="1988840"/>
            <a:ext cx="0" cy="864096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556666" y="2855386"/>
            <a:ext cx="6246613" cy="0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547664" y="2852936"/>
            <a:ext cx="0" cy="576064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8" idx="0"/>
          </p:cNvCxnSpPr>
          <p:nvPr/>
        </p:nvCxnSpPr>
        <p:spPr>
          <a:xfrm>
            <a:off x="3598913" y="2852936"/>
            <a:ext cx="0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endCxn id="9" idx="0"/>
          </p:cNvCxnSpPr>
          <p:nvPr/>
        </p:nvCxnSpPr>
        <p:spPr>
          <a:xfrm>
            <a:off x="5787480" y="2852936"/>
            <a:ext cx="1" cy="576064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7803279" y="2852936"/>
            <a:ext cx="0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Заголовок 1"/>
          <p:cNvSpPr txBox="1">
            <a:spLocks/>
          </p:cNvSpPr>
          <p:nvPr/>
        </p:nvSpPr>
        <p:spPr>
          <a:xfrm>
            <a:off x="1547664" y="51747"/>
            <a:ext cx="7128792" cy="101122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179511" y="5013176"/>
            <a:ext cx="8748811" cy="100811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8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</a:t>
            </a:r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–это выплачиваемые из бюджета денежные средства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88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547664" y="51747"/>
            <a:ext cx="7128792" cy="101122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ЗАЩИЩЕННЫЕ СТАТЬИ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76" name="Picture 20" descr="http://open-budget.ru/images/bdg/bdg_2014_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51" y="929185"/>
            <a:ext cx="8064896" cy="5476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560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547664" y="260648"/>
            <a:ext cx="71287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И ТИПЫ РАСХОДНЫХ ОБЯЗАТЕЛЬСТВ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600" y="1268760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Расходное обязательство- это обязанность выплатить денежные средства из соответствующего бюджета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76457"/>
              </p:ext>
            </p:extLst>
          </p:nvPr>
        </p:nvGraphicFramePr>
        <p:xfrm>
          <a:off x="827584" y="2132856"/>
          <a:ext cx="7776864" cy="4150461"/>
        </p:xfrm>
        <a:graphic>
          <a:graphicData uri="http://schemas.openxmlformats.org/drawingml/2006/table">
            <a:tbl>
              <a:tblPr firstRow="1" firstCol="1" bandRow="1"/>
              <a:tblGrid>
                <a:gridCol w="34549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18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2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Расходные 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обязательства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937" marR="61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Основания для возникновения оплаты</a:t>
                      </a:r>
                    </a:p>
                  </a:txBody>
                  <a:tcPr marL="61937" marR="61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597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Публичные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том числе: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Гражданско- правовые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Межгосударственные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1937" marR="61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Законы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, определяющие объем и правила определения объема обязательств перед гражданами, организациями, органами власти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том числе законы, устанавливающие права граждан на получение социальных выплат (пенсий, пособий, компенсаций)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Государственный (муниципальный) контракт, трудовое соглашение и т. д.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Межгосударственный договор (соглашение)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1937" marR="61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742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mages.myshared.ru/801694/slide_2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92"/>
          <a:stretch/>
        </p:blipFill>
        <p:spPr bwMode="auto">
          <a:xfrm>
            <a:off x="0" y="929185"/>
            <a:ext cx="9144000" cy="59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28750" y="0"/>
            <a:ext cx="7596336" cy="1011222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по основным функциям государства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39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images.myshared.ru/801694/slide_2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82"/>
          <a:stretch/>
        </p:blipFill>
        <p:spPr bwMode="auto">
          <a:xfrm>
            <a:off x="0" y="929185"/>
            <a:ext cx="9144000" cy="59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28750" y="-1"/>
            <a:ext cx="7715250" cy="929185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Ведомственная структура расходов бюджета и бюджетная классификация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9" y="929184"/>
            <a:ext cx="9135275" cy="5928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8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12889" y="0"/>
            <a:ext cx="7972452" cy="637468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ПРОГРАММЫ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3"/>
          <p:cNvSpPr>
            <a:spLocks noChangeArrowheads="1"/>
          </p:cNvSpPr>
          <p:nvPr/>
        </p:nvSpPr>
        <p:spPr bwMode="auto">
          <a:xfrm>
            <a:off x="1875906" y="1384168"/>
            <a:ext cx="4981575" cy="443786"/>
          </a:xfrm>
          <a:prstGeom prst="roundRect">
            <a:avLst>
              <a:gd name="adj" fmla="val 16667"/>
            </a:avLst>
          </a:prstGeom>
          <a:solidFill>
            <a:srgbClr val="A8E7FE"/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Стратегия долгосрочного развития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Воронежской области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Блок-схема: альтернативный процесс 4"/>
          <p:cNvSpPr>
            <a:spLocks noChangeArrowheads="1"/>
          </p:cNvSpPr>
          <p:nvPr/>
        </p:nvSpPr>
        <p:spPr bwMode="auto">
          <a:xfrm>
            <a:off x="389175" y="2317290"/>
            <a:ext cx="3668007" cy="893279"/>
          </a:xfrm>
          <a:prstGeom prst="flowChartAlternateProcess">
            <a:avLst/>
          </a:prstGeom>
          <a:solidFill>
            <a:srgbClr val="CC99FF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Воронежской области «Развитие образования»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90000"/>
                  <a:lumOff val="1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Блок-схема: альтернативный процесс 5"/>
          <p:cNvSpPr>
            <a:spLocks noChangeArrowheads="1"/>
          </p:cNvSpPr>
          <p:nvPr/>
        </p:nvSpPr>
        <p:spPr bwMode="auto">
          <a:xfrm>
            <a:off x="4611712" y="2196073"/>
            <a:ext cx="4373871" cy="952312"/>
          </a:xfrm>
          <a:prstGeom prst="flowChartAlternateProcess">
            <a:avLst/>
          </a:prstGeom>
          <a:solidFill>
            <a:srgbClr val="CC99FF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Ответственный исполнитель:  Отдел по образованию, спорту и молодежной политики администрации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Воронежской области 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Блок-схема: альтернативный процесс 6"/>
          <p:cNvSpPr>
            <a:spLocks noChangeArrowheads="1"/>
          </p:cNvSpPr>
          <p:nvPr/>
        </p:nvSpPr>
        <p:spPr bwMode="auto">
          <a:xfrm>
            <a:off x="190230" y="3600933"/>
            <a:ext cx="8352929" cy="390525"/>
          </a:xfrm>
          <a:prstGeom prst="flowChartAlternateProcess">
            <a:avLst/>
          </a:prstGeom>
          <a:solidFill>
            <a:srgbClr val="8064A2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Цель: Обеспечение высокого качества образования в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Рамонском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муниципальном районе Воронежской области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Блок-схема: альтернативный процесс 7"/>
          <p:cNvSpPr>
            <a:spLocks noChangeArrowheads="1"/>
          </p:cNvSpPr>
          <p:nvPr/>
        </p:nvSpPr>
        <p:spPr bwMode="auto">
          <a:xfrm>
            <a:off x="190230" y="4084818"/>
            <a:ext cx="4200525" cy="342900"/>
          </a:xfrm>
          <a:prstGeom prst="flowChartAlternateProcess">
            <a:avLst/>
          </a:prstGeom>
          <a:solidFill>
            <a:srgbClr val="CC99FF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Основные ожидаемые результаты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90000"/>
                  <a:lumOff val="1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Блок-схема: альтернативный процесс 9"/>
          <p:cNvSpPr>
            <a:spLocks noChangeArrowheads="1"/>
          </p:cNvSpPr>
          <p:nvPr/>
        </p:nvSpPr>
        <p:spPr bwMode="auto">
          <a:xfrm>
            <a:off x="201630" y="4455649"/>
            <a:ext cx="4200525" cy="2247900"/>
          </a:xfrm>
          <a:prstGeom prst="flowChartAlternateProcess">
            <a:avLst/>
          </a:prstGeom>
          <a:solidFill>
            <a:srgbClr val="8064A2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Блок-схема: альтернативный процесс 11"/>
          <p:cNvSpPr>
            <a:spLocks noChangeArrowheads="1"/>
          </p:cNvSpPr>
          <p:nvPr/>
        </p:nvSpPr>
        <p:spPr bwMode="auto">
          <a:xfrm>
            <a:off x="4768030" y="4078254"/>
            <a:ext cx="3988249" cy="333375"/>
          </a:xfrm>
          <a:prstGeom prst="flowChartAlternateProcess">
            <a:avLst/>
          </a:prstGeom>
          <a:solidFill>
            <a:srgbClr val="CC99FF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Основные индикаторы: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Блок-схема: альтернативный процесс 12"/>
          <p:cNvSpPr>
            <a:spLocks noChangeArrowheads="1"/>
          </p:cNvSpPr>
          <p:nvPr/>
        </p:nvSpPr>
        <p:spPr bwMode="auto">
          <a:xfrm>
            <a:off x="4611706" y="4476667"/>
            <a:ext cx="4467225" cy="2209800"/>
          </a:xfrm>
          <a:prstGeom prst="flowChartAlternateProcess">
            <a:avLst/>
          </a:prstGeom>
          <a:solidFill>
            <a:srgbClr val="8064A2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Блок-схема: альтернативный процесс 13"/>
          <p:cNvSpPr>
            <a:spLocks noChangeArrowheads="1"/>
          </p:cNvSpPr>
          <p:nvPr/>
        </p:nvSpPr>
        <p:spPr bwMode="auto">
          <a:xfrm>
            <a:off x="389175" y="5311048"/>
            <a:ext cx="3662027" cy="714375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0A7C2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Обеспечение потребности экономики района в кадрах высокой квалификации по приоритетным направлениям модернизации и технологического развития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Блок-схема: альтернативный процесс 14"/>
          <p:cNvSpPr>
            <a:spLocks noChangeArrowheads="1"/>
          </p:cNvSpPr>
          <p:nvPr/>
        </p:nvSpPr>
        <p:spPr bwMode="auto">
          <a:xfrm>
            <a:off x="411181" y="6064321"/>
            <a:ext cx="3640022" cy="504825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0A7C2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Повышение удовлетворенности населения качеством образовательных услуг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Блок-схема: альтернативный процесс 15"/>
          <p:cNvSpPr>
            <a:spLocks noChangeArrowheads="1"/>
          </p:cNvSpPr>
          <p:nvPr/>
        </p:nvSpPr>
        <p:spPr bwMode="auto">
          <a:xfrm>
            <a:off x="4898044" y="4995126"/>
            <a:ext cx="4117591" cy="552450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Удельный вес детей в возрасте 5-18 лет, охваченных образованием в общей численности детей в возрасте  5-18 лет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Блок-схема: альтернативный процесс 16"/>
          <p:cNvSpPr>
            <a:spLocks noChangeArrowheads="1"/>
          </p:cNvSpPr>
          <p:nvPr/>
        </p:nvSpPr>
        <p:spPr bwMode="auto">
          <a:xfrm>
            <a:off x="4850513" y="5597596"/>
            <a:ext cx="4121596" cy="971550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Отношение среднего балла ЕГЭ (в расчете на 1 предмет) в 10% школ с лучшими результатами ЕГЭ к среднему баллу ЕГЭ (в расчете на 1 предмет) в 10% школ с худшими результатами ЕГЭ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Блок-схема: альтернативный процесс 17"/>
          <p:cNvSpPr>
            <a:spLocks noChangeArrowheads="1"/>
          </p:cNvSpPr>
          <p:nvPr/>
        </p:nvSpPr>
        <p:spPr bwMode="auto">
          <a:xfrm>
            <a:off x="4932324" y="4578734"/>
            <a:ext cx="4027161" cy="314325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Доступность дошкольного образования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3" name="Блок-схема: альтернативный процесс 2"/>
          <p:cNvSpPr>
            <a:spLocks noChangeArrowheads="1"/>
          </p:cNvSpPr>
          <p:nvPr/>
        </p:nvSpPr>
        <p:spPr bwMode="auto">
          <a:xfrm>
            <a:off x="343862" y="4578734"/>
            <a:ext cx="3707340" cy="723900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Обеспечение доступности качественного образования, создание условий для успешной социализации и эффективной самореализации молодежи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5" name="Rectangle 30"/>
          <p:cNvSpPr>
            <a:spLocks noChangeArrowheads="1"/>
          </p:cNvSpPr>
          <p:nvPr/>
        </p:nvSpPr>
        <p:spPr bwMode="auto">
          <a:xfrm>
            <a:off x="457200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" name="Rectangle 47"/>
          <p:cNvSpPr>
            <a:spLocks noChangeArrowheads="1"/>
          </p:cNvSpPr>
          <p:nvPr/>
        </p:nvSpPr>
        <p:spPr bwMode="auto">
          <a:xfrm>
            <a:off x="0" y="112572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600" b="1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kumimoji="0" lang="ru-RU" altLang="ru-RU" sz="16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 flipV="1">
            <a:off x="1979712" y="2028684"/>
            <a:ext cx="4464496" cy="37247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1979712" y="2072306"/>
            <a:ext cx="0" cy="223049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4281761" y="1848966"/>
            <a:ext cx="1" cy="165274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2097173" y="3429879"/>
            <a:ext cx="4464496" cy="0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6561669" y="3176801"/>
            <a:ext cx="0" cy="224662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2068778" y="3223429"/>
            <a:ext cx="8965" cy="198580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4331454" y="3429879"/>
            <a:ext cx="0" cy="225516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Заголовок 1"/>
          <p:cNvSpPr txBox="1">
            <a:spLocks/>
          </p:cNvSpPr>
          <p:nvPr/>
        </p:nvSpPr>
        <p:spPr>
          <a:xfrm>
            <a:off x="216580" y="1686128"/>
            <a:ext cx="1768103" cy="61019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800" i="1" u="sng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endParaRPr lang="ru-RU" sz="1800" i="1" u="sng" cap="none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9" name="Прямая соединительная линия 78"/>
          <p:cNvCxnSpPr/>
          <p:nvPr/>
        </p:nvCxnSpPr>
        <p:spPr>
          <a:xfrm>
            <a:off x="6444208" y="2028684"/>
            <a:ext cx="0" cy="167389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Поле 19"/>
          <p:cNvSpPr txBox="1">
            <a:spLocks noChangeArrowheads="1"/>
          </p:cNvSpPr>
          <p:nvPr/>
        </p:nvSpPr>
        <p:spPr bwMode="auto">
          <a:xfrm>
            <a:off x="1547664" y="545337"/>
            <a:ext cx="6624736" cy="72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– это документ определяющий:</a:t>
            </a:r>
            <a:r>
              <a:rPr kumimoji="0" lang="ru-RU" altLang="ru-RU" sz="1400" b="1" i="0" u="none" strike="noStrike" cap="none" normalizeH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i="0" u="none" strike="noStrike" cap="none" normalizeH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ели и задачи муниципальной политики в определенной сфере;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достижения; примерные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используемых финансовых ресурсов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tabLst/>
            </a:pP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38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59832" y="980728"/>
            <a:ext cx="5688632" cy="587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endParaRPr lang="ru-RU" sz="12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Целями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муниципальной программы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 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«Развитие образования </a:t>
            </a:r>
            <a:r>
              <a:rPr lang="ru-RU" sz="16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области»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являются: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  формирование открытой, саморазвивающейся, информационно и технически оснащенной образовательной системы, способной в полной мере удовлетворять образовательные запросы личности и социума, обеспечивать доступность качественного образования;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  развитие муниципальной системы воспитания и дополнительного образования детей и молодежи;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  создание условий для успешной социализации и эффективной самореализации молодежи;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обеспечение эффективного оздоровления, отдыха и занятости, развития творческого, интеллектуального потенциала и личности развития детей и молодежи;</a:t>
            </a:r>
          </a:p>
          <a:p>
            <a:pPr marL="285750" indent="-285750" algn="just">
              <a:spcAft>
                <a:spcPts val="0"/>
              </a:spcAft>
              <a:buFontTx/>
              <a:buChar char="-"/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условий для успешной социализации и эффективной самореализации детей-сирот и детей, оставшихся без попечения родителей, а также лиц из их числа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ru-RU" sz="1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454156" y="-23315"/>
            <a:ext cx="7294308" cy="1497495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 ОБРАЗОВАНИЯ РАМОНСКОГО МУНИЦИПАЛЬНОГО РАЙОНА ВОРОНЕЖСКОЙ ОБЛАСТИ»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://www.rostobr.ru/upload/medialibrary/f4b/tree1-268x3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88" y="2149083"/>
            <a:ext cx="2552700" cy="379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168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54156" y="7937"/>
            <a:ext cx="7366316" cy="1466243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КУЛЬТУРЫ И ТУРИЗМА В РАМОНСКОМ МУНИЦИПАЛЬНОМ РАЙОНЕ ВОРОНЕЖСКОЙ ОБЛАСТИ»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92080" y="1508424"/>
            <a:ext cx="3600399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</a:t>
            </a: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Целью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муниципальной программы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«Развитие культуры и туризма в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Рамонском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муниципальном районе Воронежской области»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является реализация стратегической роли культуры как духовно-нравственного основания развития личности и общества, а также развития личности и общества, а также развития туризма для приобщения граждан к отечественному культурному и природному наследию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ru-RU" sz="1600" dirty="0">
              <a:solidFill>
                <a:schemeClr val="bg2">
                  <a:lumMod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AutoShape 6" descr="data:image/jpeg;base64,/9j/4AAQSkZJRgABAQAAAQABAAD/2wCEAAkGBxQTEhUUExQVFhUXGR4bGBYYGB0aHxkhHR8aHh0dHB8cISkgHBsmHR0eIjIiJyorLi4vGx8zODMvNygtLisBCgoKDg0OGxAQGy8mICQsLy8wLSw0LCwsLi0uNCw3NSwsLy0sLCwsLC8sLCwtNCwsLCwvLDIsLCwsLDQsLCwsLP/AABEIALkBEAMBIgACEQEDEQH/xAAcAAACAwADAQAAAAAAAAAAAAAABgQFBwECAwj/xABDEAACAQIEBAQEAwYFAQcFAAABAhEAAwQSITEFBiJBE1FhcQcygZFCobEUI1JiwdFygrLh8DMVJHOSosLxJTQ1RMP/xAAaAQACAwEBAAAAAAAAAAAAAAAABAIDBQEG/8QAMREAAgECBAMGBQUBAQAAAAAAAQIAAxEEEiExIkFRE2GBkcHwBXGhsdEUMkLh8SMk/9oADAMBAAIRAxEAPwDcaKKKIQoooohCiurOBuajPxG2PxA+g1/SiSCsdhJdFVF7mG0phg49cjR+ld7PH7DNlFxZ/wAQ/vNV9ql7Xln6ara+Uy0orpbug7GY3Hl7jtXerAbym1oUUUUQhRRRRCFFFFEIUUUUQhRRRRCFFFFEIUUUUQhRRRRCFFFFEIUUUUQhRRRRCFFFFEIUUUUQnV2AEkwB3qh4vzCLaZgCZMIo0L+voux+tReZ+IZrow4YKoXPdMwco7D17x6GkfH80r4idKBEPSP4RuSSP6aeVLVa1tBNPC4QFe0caDXw5ef2jnb/AGi6me8VtpvlA2+nffuaqeLcesWl+bL6lt/oKqsRx+9ctsUBSy/y3bmkzuUX5mHeY+orx5c4bhDeVg64i738cfc2wCVBG+oJ9RWZVzP+4m3vyl4qi+3yA0H9zovHWczmW0hEh7umYedtd399vWotzitm5cfIxaFEEmc0ZpI7D2HlUz4kYc5g6w8qf3UKToB2P4SIHmDoPm0WeZeFvaQ4lN7bi26qpAVQNDqBOu8bAjyqhEF+HS/3+/pL1qbMTGjA81ugUKZVdgdx7NvH5VoHL/MiX1BJgzGsaHyP9DWC4a/rMyraj0namHhfF2sn+RtG+xAbTWRJ0pyjVZDa8lUwy11Itxcj1m8UVV8v4/xbepll0J8/I/UVaVqqwYXE86wsbQoooqU5CiiiiEKKKKIQoooohCiiiiEKKKKIQriuaK5CFFFFdhCiiiiEKKKKIQoooohCiiiiEQuI4pL2JvW1IkW4dtQEMkN26mCkkToeryrOThmd8qA3UQhsq6G4TGgBjTKASPem/EQuLxayF8RXg69wfsIYsZ2y1E5OwDkYhSFnpBW4DBGo7bjSCNjp5Vk1ibXnpadPs8MbHThPn/chcw4O/iMrYhULLbBSyrlYZgCZ1KGNgNB796PlDgd63ew5YAMC5uHqGgIiQ3voRAj2q+4hwfK6opnIoXbeDMQNAu8DtpFe+DsXXW5b8QFhAI0lZAOn6/XelxijkK6Sl8Aq2qAy3xuCS7iA2Y5lXsSCsnsR7fpVVzZzFZQjDs+65WVusMCIhsxzGfQj9K7eAbZV0Vs+aGkMRPcgfw9RO428qWOa+BjEPms+Gc1wPcJ3OWRlGwiN9ZO9V0UXPZzYSFYsVBQXtFuy3g3TbYgpPQd+ltv/ACnf60xEA2+ox1DUCYn/AHqHgeXDilv2xINuWtOwIgj8JnWCND7A9qh8LxLunhFWNwHbfamHQM113G/5jODq8QVptPImJBuMmY6IsLA1A0DSPb8/Snes45DQpfCkA5bSBmHnqsb66zttHrWj1pYY8Mw8WLVTCiiimItCio9/HW0MM6g+U6/beo7cZsgTm084MfeKiXUc5MU3OwMsKKj4fG23+V1J8gdftvUiugg7SJBG8KKKK7OQoooohCiiiiEKKKKIQoooohCiiiiEKKKKIQoooohCuDXNcMdKITJOOKP20qxktc1PSACQQvzSIBOpNej4/wDZeIG4f+hfVRm8tBB+h/Iml/jmIZrjsT1Zzr9dKs0xLYzCXflN4ZulTvAty2X8LMS5kbktpWWwutp7AUsqJm2K5T3d/hHd8GpbNSvzxgmFtXtKMyE67E+hIg5Tr33ymqjlPnY2ow+JBKjRX3Kx2YdwPPcU44vJftgo4ZTsymazSrUje0UelUoVQH268jFXlkYu8Ha67IhGmgJ/ymNvXX38ueI8IgkjUk6E6xt9dxTfh0yoB5CvO9bWJMfWq3clrjSC4izGw0lHg7Ny2hgqFytmYzK6HKRvMHeaz6ypN9PCJkvIYCDE6nzAiabeZeZFytaw4Nx9mdZhAfbc/l5+VVHDrDYfDNcuK0sCQkgMVWJmdQpJAMaidKaw6MOIy+mpUGo252EYvhjj2ONvL8yPBDSDGWAIIAkagekGtfrAPhViyeIWyWJa4zhgBvAzSY9STW/1r4YWBmH8RTLUF+nqROruACTsKSOPc1EkrbcKvdhqT6D+9efxX441m0lm2Ya6eozqFG8e5gTWc4PFeDdtkwToSsf82EUvi8TlORZfg8GMnatz2jJjbJcBrpbITA8QsSSZIECAAYOvpXiuDtpoRAO2ViP612xuNbEpat3Bk8c5gdJykMLW/wCI5Z086p+IYTEYO0l2fGsPoe7qToBBPWp7Ea/rWbUZnPCdR9Y7Tqso4joZcW79y0ZDNdtgGbZPUP8ACdwfUR7GrjlvnhgOs+Ii/MDo6jz8mHr+lJNvi6lFuhoViV32ZYkRvpI0NQBxBbeJDz0tIMba6EHyB3q7C1aobK+8sqUqdVTcXPv3efRODxaXUDoQynY171k3wt48y3jhnmG0gnZh/f8AtWs1tU3zCeexFHsny8uUKKKKnKIUUUUQhRRRRCFFFFEIUUUUQhRRRRCFFFFEIV54kwjH0P6V6VB45iPDw91/4UZvsJrh2nV3F5j37lSzYl/DRyYYqT3HlqPeqnAc2WreIWxYW49lmE3A2Rs5IHiKCCDC5hlYQcxkaCpvFr7cQJQ2QjeGWsoGyhIIClpHVmOfy2U7a1A5f4TZuWMOz2zbxFm7dDG3bLNdCG2ozKszld4Ldgj61X2KU0N9Wt/ker/Eald8oNl6TQeIcvrcCkqua5b6joGhlMkQPMjuO9I1zli/h36MSLakxMlSZ0AiYJ7VoN26FbCX8mZShtMYkiQNS09FsFdfpUW5fZjcw964qXS5yOUXJcT52UT88L0sdN6yw0eo4mrTFgdOfn47RHxi8RViLdy46HVWDDb1mvVODX79vLexD+IDJWSwAOUAMAdDO0xM96c1xL2gPG8F2ZYW1YBL3Xyg9MkCAAdO4jXse11HGSwDluXTnuMkhbSgjMqmAQZ0GuYFidYqN1HKX/q3sLADvETm4Tb4fba9cugAblg0sxDZAoXUay3cHLB9KTm7izXrdsqmWzcAdWPUW+YgEkdJXMRA+tTvirjUZiHzlcyooWJkSe+m/wB6obvHfDwLGzCsXVcuUZdFYu4UggTInyIpulSNSmH74k2PZK2Z9dPlJfwyPh8TsBtg3tGYQCfvFfS9fMXL2Otm7aNxnt4lSAVyki6UJgyNAenWfpX01ZuhlDDYgEfWmKNwxUyjHVBVCuu23y7vrMY+LF4HiKhtltoPzJP60h4fGi7dLMypbB1ZtjJ23G4Ee00z/F458fcExCge5CjT7EVEucs23AyK6WlVcp7kqASYPYnTWTPakamQVCzGaTmp2NNUH8RHPjNlcRh1uKwylUJhQQMvdBuCBoB6Co3PuLf9lV7ADFdiNWiPw/bt6VG4Tma0uHtiFSNTtE7QO39varnEYLKjnxPDL5QqjYEGFAnz0pJCA19wDKnptojaGZxwTNcdBjLCsrxDXLbIwOkiSJBB9dRr6VXcY4WLN5lRHVWJKh9WEGCZk9J7GnTE8JuPKEZtiQ2x1BIPvET60tcyWz+1CBDAKoXOXjaBP201337BilWzvcad0aoYY06igG+l7y75Ouzj7eU6goCfUAA/mIrfq+d/htb/APqdtRtmP5Ga+iK0sOb3mf8AF0COgHSFFJPH+egjm1hsrMvzOx6V9hu1K+O5qxkhs5CH8UlAYiYA9x96KmJVe+KJgnYAtpfzmvUVjuM5txdgqM5AIzDNuZJ1g6xod6YOW/iOrwuICqZADLOs949P+eVcTFI3dB8E4F11mhUV1tuGAIIIOoI712pqJwoooohCiiiiEKKKKIQoooohCqTnLFrbwrlhIJA7bn5ZncZo0q7qi50wviYZkyhiT0g7EhWIn3iPSRXCQNTCZ2Ww+aw1pYd12USXFsDsN2hvr9KU24jdvPcw9y7dwjv12VVLoIJuuWzra6i4UEgHpBLEwTNaLy/w0tgsNkRSqWhczMSCGZJGWBuXMmdOmqizirOJXE3nwz+LatlW6D4zZSCyMJgnT5falx/zLEamWrhrKWB1tcjunpwDma3d8bD4q3kV3aVaCcpMg6EgyCJjY/SrfEWrqWyHtrirOQjNoXClWLEgABmYwoVfOkTFYjC4uwngi7hjbxABZgFbpE3NBMKFMakdTKDvVXiedsRhiTbtstlmIlbqXBoTlBK5gGy9iZ38qTbDVDsPDp5xiliBbi/r56agzTcKXHXh8GLRbwSWuHKQpBUiN8yLpB86i8T4pawNty9wXL7/APUu6DNEhZA0BAMQN/Ks/b4gYi8uct4aExLMZcjUhVtrLQIk6ATUHiHH7d7D4gaFmsoAV+XPbckkSAwYrB1H4WgmK4uEqsdRYSx8SgHXz+pOsk8Ww1wh76FLhIBNm7bzDpkhlMznEsfWSKjct8Cvxbv37OayVY6sJzNIVioM5YIG3lTt8N+BLcwKX8RLO6mDsQoJC7bkxMnzFRMbi8Rhgtu+logKoYTM2y/SQBCyIggRG4kVcrOqmlpppKadI1SSx1PvWJfHeEm3jbjqCYy3LYHUZRVJAE7Z5X/LFfSHKmKNzDIxj0jy3H5GKwLil02MayIo8N0FxHYNGUKGZCdRlBGpAJy6bkGtq+Gzg4Ncs5ZGUkzmGRIaYEg71bSLZhm6TmX/AJN3ETJufR4mNx/fKwIHoAqsR+VXnJiJfs5iwZwFRhEEBZiZJzTJ1/saSOPcTY4y9dQ6tccj1BY9juIq3wmFv9N3DkC8qDxbYIBEzBK7QR2PlSVZO0E9PUpKqqpIB0se+2x/MfsPy+uU6kPrlcEgifYjTb7VE5e4PdtXnN66bmkLPbb7nSJ09qqjzlirKKbtlHDD5kJgEEggkSJ0ofmbGXUL2bCqfu0fxQY03ExSq0qijLKewrNcsRY6XuP9ltzRxhMNbLGC50VfM/2FZk+JdU8UgF7jNDka9tR9SauMRgL7Tcur4l6QWttr0axptv5eVUHFL924wLoVA0VYICjyE0xRphBGaFNFGUEHqfQd33jF8KP/AMlZ9m/0mtZ+JPHThcJ0nrukqv0Usf0j61j/AMLrkcTw3qWH/oanX43uc2HXyS4w981oT75ZpymbU2iWOpirj6ana32vM74dg8R4gvXgqWlcgs7fORv8u4+o2itEweNsXLYu2wruikqGMqO2ZANBBAkb+vnAxNi1cw6QgK3EVSRIOWNRptpXPCrKYWwwtW3csIJKsSFCqqjQGRC6+w8xWe9YMlufSLVKVQvnbaVHPfDQbdu8GZiXKO8/xHoJ8hIjTz+lKmCclGHddD6jsde9OHOfFAcOiiyzq85soPTtDaeuo9qzy3ea2xJ1Vh0sNnG2nr6VOgrtSkg4Wpabz8J+OG7bNlmzFVzKfqQR/pP1NaDWP/B1IvCCCSjkx2HQBPrIP2rYK1MObrMzH0wlY2hRRRV8ShRRRRCFFFFEIUUUUQhVPzPYZ7ahGCtnlSdswVoB9Dt9auKpuax+4LfwmfYQZI/miY9YqFQ2UwiNxfGM1vwrClGtXPDhOhSknoOwmPuPzhXVxD52S2FzdVxh3CgaaEmAANhJj6VT4nity9fyXbnhtnL2xcBXPbcjIywus7dUaZfIgXmPwt6y9y4Hm0ozymrnKQGhJzDqkz8o3JpcqRvN6lXTswy2/Hvf7RA49w6/jbpNouwcg5mtlUAyj5S0GWaTAEwRJEECi5jxlubqr4guXAitbOXJZCQcqwerUaaLAJnWac8Tzvft2Xu2xg3eSCVNwXLQaQOh8s7gZ1EegpUtcGGPHj2zatZWRcSpcky7hTdVSNF6g0ZvP6s0MxF3tbu9ZgXzG8OW3R7VpHth7lm54lnJdQEyQSroZJWRPTrE7b1aHk1XRBYZ11Iu+JlkjMATbVddRJAJ10ECag4XgK4a+rMpuZMzeF4yJeJUsyOtsHMvSFlDLfMY0ir7AYe/fsBb+IgsAVyJLLrI1nsY31qnEsUIZW0k1YA8Qjzy3xDDYfCiz4hUICAHaT7TEjX0pIxT3ruILXVu3bcsLbbq2U6ZoJKL3kgA/WouGxrLiXs3ksm+q5lfX94dDOVmyq8dWWN5+vTG8Vezma+xVbnyNIcsSQSYBJygDU+oqoIQfn6zbpPRVM6NpfY+9p341g3OXxXByzchTI30UkdukEj0WtJ+G+PycId9FJBKmdi5KoPOB0jXyrJ+IhiqXkJYrBA/jLEHqgxEAQJPnvpTbwXiQ/7IvqsDIcMNDAk3XkjvEiuAm2nf4aGJiotSqx5Ej7iJvF+YBg7z2bSJdygRcYahiJJ9RtpVn8I+Js2MuPcaXciWI11DL27AkbedUHEba3MUwZAviHKGOwOVVLAfi1J0kaqNRrN/y/yc9m4j28UmdboW6uWItv8AK/zag/SDOsrrcwTsSg3IB8v7lFSuXrlnN9T9Zp3D8OctywAi3kuT1BZuKxlTlX5QwlZ36Zrre4cqMb19bNpU6iyjMzlQDBY6hQQ2g3Ee1U+D5qw2IyLiFcXYOW4JVzmUrKjRtQTBAOu1euM5gwVhSzZnYHMPFJ6GAy6ZjI07AedZTXBsd+keFTQkc+n5v/k68Zx3hYa9iX6XuwEU65bY+XuQT8zT/NB2FY43NF57qvdbOinqQAKCNjsBJjaadOYuM3MZh2u+A14NeCIp8RUAjMW6CpIkRJIGhJpUx1jDfs5gAZgGtdJZlM3A9stpmXOmjHZSe5108JTyoSw1P0iNerdwVO3T3yjTypcsri8Pfw7s6i6JBEZZ3BnvBP2py+MF1f27CKx0yGfTM0SfTSsw5eRLQv5LkqChUz5zuRs2m3bSm74ycYtpj5OW4baJaNvNB2Lk6ajRxB86j2Z4kXumnTxas1OrVOysD78ZZci3ybb2Lg67LHQ+Rn+s/lVk+PuWbi2PCuXFYytwa7kkhjssTPtWXtzBfwt8E23tjLrba5mJEkTm2BBUxp5jUGm2x8RsI4VnZkYDUFW/9oYR9aVq4GopzKMwMgcfSqOSdB39fCWeMwLNcLFQCxjpM6bAn1jf/hqBzUqpaS0uXxHYxtsQQxPlM7/2qsx/xKsqD4QLn2IH3YafY1FTEeLbGJRWuXHBBbNIttGum8gHSfSqUwVVeNxYRijjKTuFJ2+/zMefg4gGIuqpDeHaALDUElpMHuNYn0rUOJ8St2Ez3Ggdh3PoKyf4GCL+IU7+GD/6oq25xL4jGXEL5LVgKGbylQxyzpmJMT6U4apo0SRve0XxlIVcWQToACffzMtMfzq8jw10nUKMxCwTO2p7xGwNeSc13fmVwQdRmhgftBrrwC7ba3b8HJlRjtqYOnU0nM2muvf2pe5yuYazeVm8ZWfQraU5TMdZAWGYe470gz12YBXOb3ylaGiouVFo/wDAubbd9/Cf93d7CdG/wn+lMdfPfFDctNbbNIzDw3iCRruPwkQPv9t54TiDcs2nO7IpPuRrWnhK7VFs+8qxuGRAtSnsfvJdFFFOTOhRRRRCFUfOJjDMZj/cED8yKvKqObLIfCXVOgKxPlJAmosLi0Iq8MxNrFLdRBb8VBkVmTMVKxqQdYBY9M7eU1X8R4eMPjLd63cdiri1eV2mBklWHkuUQR6g+ZNPwu0MCblxy1xWcZGRioUKAF1jeJHkQFqU9+3iLjlndfGUMVJ7TlEkRvl7diPOlTYHh2mtgqJK5ybC3v6SLi8fw5fDf9kQvduZFe4ei2SJzREnQ/KNdhO1dLnw6tYa29/AXmuMIW4rkSArqzZSoBVwVGh1EedSeLcMt4qxcw1vDK1y0jlCNHRxGzT+JgAZMH6VN4UL3hC5irb2b7DKTKl23EXMoAuSuozLIj5j35+xbobdR1ilWh/1IQacpmXA8PevWUuJaRbis5R84RZaetrYXqdRoNdokRvfcoPiDcS0+HbwVMXL/Y5FJbYbGI0I318qseGcIfC27ltFN/wmIAtsviOBG6sREbQJmNJqNy9xy5eyXcPbJKyGRGzFepiJXeCpHVsddooqM1Qm4GXl7vI0MMWqZX056xv505XXGWBatLbF1GVhcYQFA1I0BmRpG2vpSjxThy4hEwt0pbLlbihBmUZBlcKekgtprH4u5mrXinNV0LkRHUyVO4KiJ2iWA1Ej0GsVSWr9u3+8zzdVWCGJVZ7nXUSBp3iq1zAW8ppDCWRiefL8ypbhtslrakrk6haLsFGU/MonUHMNNRIqRwAMMFxFRofGwkeWr3G0nt3qBxvGvdWxfvIiMJhLYmX0CnU7gZnyzp0g71ecKZRw3iF4AADEYZNNhkKiPpnj6VfTRlU5tT6zIQ5TFfhWRhcS8p63fw3IOhk/K3YZpkd9aYrnKVxjZv3MSlsG0qt0FisHMo0MOM+p2jKN5paw7tib9pFbw08QqxTQgXWnUlQuYmAN9Y9SdexHCLKYbOADkGguQZGkrqILEjc96HBpvm6yzD00d7N1ETeXOB4nD4gs5tN4aMbLBiRfc5CG1JylgoU/KZafWuPiP+zviRcUAX3w6dOxDMzAZv5gProPSrPEZXCCYUE6A6xsBr/zSq3D4O1buM4WTcYlswzT6SRJWI0PrUC2ZixjtT4cdFU/O8ipy9fu4FcPZuLGeW6iAQAQVETMk7HTSl+3gb65ruItMqL0gQDGuoAnux3NadgMdZwwuELCwvhKo0+TVdB09QI9NKWeL33awTf6yLXiXSugBBIVRG8kgme8baUU2OUr/usobCZV1B235RKTGdbgqVUrLAejnaPRtT6VbYPja/tRx9wAvdxPVm28O4HBGu0LsfSO5qvxLWxafKhHiQIOjROvtP8ASe9S+DcPtYuwc2clSiplIHURoNdCSNJO2/Y1YCeYt1i6qzhVE9bPDruPDhFt3LnUCFCC4HGUKSdGIZs2rdAVdI0FVXEeXFsBTccK6D99adlzhxMoLfzxoIaCpDZp7U6cB4MuEvi9bzggoMrNBTry31bzGUhgT3U+ldObOI4fFYjFXLCrevkpYRiJAVV67yjuc0qD6A+9pxFibDSRq0WpaOIhpwE/s1u94d1y7urBBpayBT19J1IYnUgQvvHpZwTW7L3bN10dSodQ2XMrgFX7GTnELr8rmdKc+NcIxNzB2rNoMWT5yrQzIB8n83mAdJHrS3fsXrtxsRct+FYJDINAqyFVNN5yACYqCV86ZvpOZGtexjd8DeM5cZbsupzXLbw8g5hJYT3nf8qav2+1exfEbFwBv3pOU/iVVCkD2K/nSN8McQtzjdghcoRX1J3C22Ex2/8AjaoC3nv4l7luc9y67rGh6izaesdqXxAzJ01v4zY+F4f9QzhjoF9f6ml8IxlqzayLbKIDMLJ9ZPpp/Sq7inFhfTJYlgsFnmY8hOsneqjB83PZRjdsgoo6n+WfTXQsdo0rwwHM4xqXLeFC4e7M5Ceq4vmp7GZ018+9Z4w1VgWIv3xl+xoVwmg8dPHpInH8aS9q0TPh6t7k7fQfrW/cvf8A21n/AMNf0r5ovYS4jEXFYEHUkf1719E8Ax4HDrV3eLQgeZ2A+8U7hAEa3QfiWfGKX/np5ebfUy5xGJVPmYCoycXskgZwCdp0ms/4bjnxF7ELdNw5GgfhDAATEagEnQ5ux0qu4ha8DJcDEMWKtJJ0aIgnWAQPufKl6nxCsraAW6c5lJgqZ0LePKbADRSb8P8AjLXfEtOZygMvoCSCPbY/WnKtShWFamHHOJV6JpOUMKi8TtZrVxfNTUqgirTKZjZtqb4tXJ8MKWOujjQAH+Xv7jTaq3iXDrhvkWRcuHKpi0izliFyyyrEKREyCNoIr04nhSuLv29MwMAHZhrod5H0O49j05e4hcw2Ju3L5LKFLnQZgFEZQq6dsojSZ13pdkI4l8pOliKlK4U6GS/hzxe5ev4/xA6tmUi0wIyDM8g6TmHTM/Ya03cRwODNy9cxLnOcsA3GQKEEplCkAnUmdTJpYwPOBuNKOBfVQ15EAIJYAkgjR8ghD5QK68w4k4m2GeLZkZSBqwJ16Sfl9oG9V1Cc21pp4XDCqoLHQ9N5FtnwcQj2ScrIGKsxPhkSCSx1yRBkknca6VV37WGwtsmy7Kb10sM2y6GF6RKrB0mYynWpi4UgfvLrPbJlQoVIIiQTqW8x71a2cHZu2c624NtoDKSWE7t/i3APbqHc1FmCjXaM4hhTXtV/cNr9Io4HiObPlYPdJBCoc5AEySVkSTGgMxM1OXFWnUpfARvDZmE5DAjV2VSyzrG0676VcWeOWUZcQyLaW7h1F9yoE3VLDIUABdoJHTr8v0VsVZtXWuOpy280i2YDXGAkF5JYrGoEHzmakBmOxA6zPqY13QqecXWvK6P/ACAi2plmVd2die7aaxOgE0+cs8HnlPFRvduG7P8A4b2x/wDzP51lGPxzwbQIyzrA1aPM7kA19NcucFycATDsNWwjEg9muKX+4Zvyp0iwiEwLC4VCiw5s31kSGBBIiJ00EifQmfStVt8UDYe2t1RcuELMCAWIEkDtPoayRHtvFxJzNAOxVDp8yldf8Qb1gxTG5UhFw9x7Qdgistxt7jBdBPeSTEfrStUHMA3OXYesKTXIvGLiTradlVEcZpMoJM77CYGw9AKqMFxVS9+2WRhbfoEDVfPWczA6E+mka1Px4RHtYIguBCsznqCL8xZtwoA9u1SeVOCWhbxWIw6q1wXmCrJEWwFbIsbEhiR/lmQKpWopU++cd/XAupUaDcHnK67dN1CykIQ6xHytoZEHTYdhpIqBzJedbFy2VHUQenWdRBJkmBvHpU3EsMRevuC5VIQqNJZS3UgOiSmU5YAzTpVNf4skPZl/EEgEAwQdZJ3kTB9dt4qakg8Iva3pOV8aroQBqZA5e4abuLVNWVRefVg2iWnaTH8TKPvTFyRjLKYBC1lb7WmeUOjDMdx3EELtrse1SPhVgQxxrgaWsHcURrBuAwD/ADZVJPvStw3iQtWmMlQ8Sw0DaDQx30P/ACavqa6SnBZDVAfbv0jXiMQbq2nJIYjrnTaBPrtUPh3LGE8QF84k/MHIy+2uo9/OvHiOMHhEsYIWZ7zGkHzOn3qLyriJtszk3DmiCTA0Eba9/wAqgAwQsDNqqKb1RRZdwbbaTR14pbtlLTXRbyrqVGjGT38j20pL5quubd4Mxa2qpcnQAdeixAk7a/7zIvutwqcsXACAATlHlM+Xv51R8xY4+BcsuwJuFQEETIYHz0+ulVot2lGJoqtMsOh5/OeXKBHj3nRwSMHiWzAxlm0VE+RlvyqNj+Z7BRBhbL2rpAzuW0WI/wCkBtJG5iJgedTOSsN+74mV+W1gLy7kglyokTt8p7Daag8pcvk460MyOqFbjEmBAOx31n6eopmmlMHi5THp1qqjJTJF+k68R4VxHEtbOJ8bI+zXCDlETJWdDG0xNRuYOWTh0t3bDO6ktmOWDbKZTJKkwDMg9oraMLh7fjXP2sqF/ArfK3eSdvpSutq1ZxbXrWloux8OSQVKosbxEhiB/PGwqIxJv3feN/pFK5QCT15fKIHBOY2DG3i3uPZcZcxJZrZBkMs7idx3HtFbRhOKgcvq9p8wzZEaCJy3Y2Ov4TWCcw4Xwr7qIC5iVA7KTKj6AgfSn/D8z2cPwbAWLiNddjdui2Gyg/vbiKXbcL8+g1Mbjep1aAY5kGpHpOYTFGm606x4FYMRvty8do6YDPdTxbLaMwLrIkRJI1B7wPaYpc4irXsStx7nhooyMCYXKCSTr3MwfMAUi4jm/EG4txCiAT+6trltxtBUGW9ySfWpeHxCYrW2Yu97TGSfVCfm9t6zm+G1KPED7M0ExuFxNRlfQHa/raa78MMTbfGYjwSTbRAqE9xmk/SdB6AVp1Y18D3y4i8p0JT9CK2WmsIoVLDrEPiq5cRYdBCiiuG2pqZswr4ncStnGO9hwHQ5WHqBB9xSrwPEC9dJuHrEHRmDECQcsGSV0OUbrIqRzBwR7mMaAVtzq59zm/zlpEe1J+Etu9xESc7MAAJmT7eVWonDoZAmPvFBbtsjKyXWJ6fwOkTJNy3BEbbEmT2ALe1y5ddFfwbhEAZhfVpAkglmUEwI31gr6wgNj7xaS5JQ6EnuP1+tX13mXKqZrFy2zJmXw7sIwJIzBSDl6gTp3E761W9K4AIl1Cu9FsyG0uk4qkIgS5nQvKPcQAtpmzdLbRHkMpkjU1OxPG7+GVmtC1buPAygFyyrr+LpEA7ZPxgiRMoOE41lzBsOHUdQysVZB6MBt9K4xXE/EtM1pDbFsr+JnJzEx1QAokbbntsaiaIvtBqrvuYyNjRcD3WF25iDPVdRYtxGugCqI7CRp8qzS3d426oUQqBGXOB1keWbyqDjuK4lkC3LjlSAQJ0IO3v9ajYfBvdVioLZfL8/rUwgUSEiI2VgYBgzB2MedfVXws5vHEcGC+UXbfRcUaA6aEDyIr5htYGF/eSmYwpI8pmRvHb7Vo3w18W0lw2yYJAj0A/qZquowXWdUXlNYs28Pi8TgrigBbjKs65oJ117lY+kjXvV8S4KyMDbbaMonLrv0Ewe2kwdNJqf8Q7JOKN11IzBcx21Gm/tGtReWeNW0JS9OUtKueqNIyvp1DbWNCNooUm2YThE9MPjMRisVat4lyGdltsxXKSszBgAEk6Se8U14/ijYK6y2h4TEAIdQrQZIckEZtNGYGMx2mRT4i7ZuOEsX0Qn5FUkKSNhMZV020mftUriGDcKWZ7qwJJuOBG25WNtTv6ayMtLopcG1u6dEruFcWv2bt1nUOt0ywdmOupGQiWaAY0ntr3qM94HPdcQsmSW/KJO3ZZP3rztY2wqlheWDuGQlzvp5Nv3Bqlvr495QgJmNNNJMmSCR3kn1jtVpUXJtaE2/wCDllVwN5yIOJZj/lAKr/Wsq4Pdt23s2sSVyi5B3gFdRm03DZQRtBPatJ4Rfa1bRFEKqgAegFZVzfby4u4DJXMXCz/H1MB5a1WgFQ2gwj7icK2Mlbt2wtlSZk5rihZ+UAQpMee3avTDcDQYbD/s0A5B4ziOoOuYXtf4H6SP4T6CFPlTGYezcLs7Qw6A09JBGYE7EkHTTz7148Ve5dvXBhXIR7vhi2jQv7yACIMZLhJntO+4qCUXDdmDoNe6cVipuJb4DCYnwQxKO9zUScpmJCkxExtsKWuYrlplz7u2sg/rVvxjiF+3h9LlhxnCM9p2JVxJB1CkHpOokb0k3tatpU3JzNpryk3rVHAVjNX+FXDy3CeL3jJZ7LIJ75Lbt+ppf5axmIdc9pbZFvpLMQpPfKunqDrFaZyEi4fAJhzEupNz3ca/lp9KyO1jWsM1vIbi2tLhKmMwLL1R2y5VBO+WoMCwJAuRI5mQhl3Ee/8AtoNhw13qPdCfliQRp3FVFzjNoKCVlm2hjB+naoVzDW3wv7U3iKhlVtW4GYhiCSSDudNu1XnL+BwljEX0BUuEEoxkqIbOELa7FGjUgmJOWapzAKTY3HKaR+JcIsNfWLnEUsXMOz5Jd/xdJKkawNMwIjaf1pp4DwewRZGIsi4q4GwNROTxXv3C49QxX7x3pAv/APesatqzDFmW2LoJDN1QG7S0EA6H5a1nm/GnDY82bQY5bFs6D8IGWDrt/vV9io3PX5RXClWq3qEW13+U787cLs4lWtpEXDbyFY/drbiSP4Z1H1rDeI4Dwr1y3mnI5WR6HQ1qGC4qi9JLS0lS34J2nT5QI3qk4ryUioHGIzXHIgkAq7Me0AEAk7yalTrKnCxl2OVQFI1vz7oz/AjGvcxLLcOci2SrHcRpBP4t9zrW61jnwM4aEv4llJZVRVBIymWgmR22OlbHVmlzaI3JAvCuDXNFdnJj/wAQ+S773Dew4LENmyjcEbEA6E1neK41csPIw1uzfkZnKlS0RICttOxjsa+o4qNjOHWboi7at3B5Oob9RXELrpoZywnzCycPcm6zYlCdWsKqkE7kK/8ADO0wa9MdicLjQniN+yPaGS2QhuI1uSVBy6q6yZOxnzrd8X8NeGXN8JbU/wAkp/pIqsufB3hh2S8Pa8/9TVna9QfMevrDLMU8bDYVYsRirjaPcdTbUJ3RFPVJ7sfpUSy2FTMVF6GUg2yEI11jOdY0+aJrc1+DXDf4bx97zVNw/wAKeFr/APrZv8bs36muGr0U+YgF7587txNG6blm26g9CglCo8pElh7+ZqZh+E4vFFRh8M6IvyhQygH+IsdS3rX0xgOUsFZ/6WFsr7IKt0tKNAAPYRVbPUOwA8zJALMD4H8J8Q7C5imJPlJJ+pOprTOB8nrZWIinKKIpZqDseIyee2wifiuU1cnMoIPnrVFjPhHg7mpt5D5oxX8hp+VaZFcxXFw7DYwL35THL/wNsH5b94ehyH/2143PggCADi7zAbAgae07VtMVxFWZag/lI3HSY1Y+Cdhfme4/uY/0gVeYH4b2rQhEA9q0mKIqtqbtuZINblF3BctoqgEVR8Y+GWGxJJuKQT+JTBFP4oqQo2tYzmeYfxH4GXRJw+KQjst1CD/5ln/TXs/w4xXgLafCWGe2qIty1ejMFN0sXDqOol1M7jKYImtqrmmOIixaRnzZivhZxVxBs2lEzAuSJO5O7MfUk13wPwkxCkG8R7L/AHr6QrqUqD9qRoZ0EdJmVnlq6FEE7VnXNnK+ITEPeWzcuW2+cW/m+UqSBB3BI2O/bevpHJXj+xr5VWodDA2M+VsLxogPhmz27TsMqnLNo6DNqoI2BIBXad9ai2uJ2lS2Y8O/bDDxAMwcHNDQSIuDMYPopnSvqrF8FsXRFy1bcfzKG/UVVPyNgZlcNZU+ltR+gqztiP4zmUdZiHw3fxcd+13epragKW1LGMoYnuY7+ZFNvNGKFzG3lLBHv4VPCYkKGa012Uk6BiHBHtWj4blOwhkIB7CKoOdvhmmNClLptOgIWVzKZ7MND9RVYOc8WgOkGGloq8C45ZxJe1blL6mQGhS4EgqDOpG8fzH1pQ4txT/vRt28yGVA8NukXc2pCaqCe4HfXzqZxT4TcRtk5bKXh2Nu4uv0uZSD9668G5A4or9GGe0SCpZmtgAHfWTHuNfKrRQpUyWB8DIAGat8IsJGFe8URDeuE9EwcukiSdC2Y+VPVQeB8PGHw9qyoEW0C6eYGp+pk1OqS7XkoUUUVKEKKKKIQoooohCiiiiEKKKKIQoooohCiiiiEKKKKITiKIrmiuWEJxFEVzRRYQnEUVzRRaE4rmiiiEK4mua4oMIE1xXNFQnYVzXAoFSE5OaKKKlCFFFFEJ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2" descr="M:\ЕФРЕМОВА\к бюджету на 2016 год\Бюджет для граждан\131023001_znaniya-vse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628800"/>
            <a:ext cx="4624065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50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594825" y="-1087040"/>
            <a:ext cx="7366316" cy="2283792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СЕЛЬСКОГО ХОЗЯЙСТВА НА ТЕРРИТОРИИ РАМОНСКОГО МУНИЦИПАЛЬНОГО РАЙОНА ВОРОНЕЖСКОЙ ОБЛАСТИ»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2204864"/>
            <a:ext cx="4211960" cy="393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5000"/>
              </a:lnSpc>
              <a:spcAft>
                <a:spcPts val="0"/>
              </a:spcAft>
            </a:pP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0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Целями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муниципальной программы </a:t>
            </a:r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сельского хозяйства на территории </a:t>
            </a:r>
            <a:r>
              <a:rPr lang="ru-RU" sz="20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области»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являются: устойчивое развитие сельских территорий, воспроизводство и повышение эффективности использования в сельском хозяйстве земельных и других ресурсов.</a:t>
            </a:r>
            <a:endParaRPr lang="ru-RU" sz="2000" dirty="0">
              <a:solidFill>
                <a:schemeClr val="bg2">
                  <a:lumMod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AutoShape 10" descr="data:image/jpeg;base64,/9j/4AAQSkZJRgABAQAAAQABAAD/2wCEAAkGBhQSEBUUEhQVFRUVFh0YFxYWFRYWFRkYFRgWGBUYFhcYHCYeFxkjGRcVIC8gJycpLCwsGCAxNTAqNSYrLCoBCQoKDgwOGg8PGikcHCQsLCksKSktLCwsLCkpLCwpLCwpLCkqLC0sLCwsKSwsLCwsLCwpLCwsKSwsLCwpLCwpKf/AABEIAOUA3AMBIgACEQEDEQH/xAAcAAEAAgIDAQAAAAAAAAAAAAAABgcFCAEDBAL/xABKEAACAQMCAwUEBgUJBgYDAAABAgMABBESIQUGMQcTQVFhIjJxgQgUQlKRoSNicoKxJDNDkqKywdHwFSVTY3OzVHSDo8LxFzQ1/8QAGQEBAQEBAQEAAAAAAAAAAAAAAAECAwQF/8QAIxEBAQACAgICAgMBAAAAAAAAAAECEQMhEjEEQRORUYHwMv/aAAwDAQACEQMRAD8AvGlKUClKUClKUClKUClKUClKUClKUClKUCvmSQKCzEAAZJJwABuSSegrog4lE8kkSSI0kWnvEDAsmsEpqHVcgEjNVn9ITmF4LCOCMkfWXIcj7kYDFfmxT5AjxoPfzJ25cPgjkEEn1iZQdCor92W6DMhAXT4kgnbpVGcT5+4lLL3z3c6Ft1CSvGoHhoRSAB8vjmsdYXHs4EIdMgNtlsnx9f8A6rJXnDw2o6csRtn8Bjy3oiQcP7cuKRSRtK6TIMZQxxrrA6+2gyG9fPwPSpXwb6R4y4u7Uj7ncHJ+DiQj+sPwqqIbR43jX3wQTjGAMb7N8aLZLLrY5jYMQ2DkZA+W3jQbM8ldpVpxMMISySJ70UulXwejLgkOvwO3iBkZrHmHiMnDOJ3klu7mRJkfBYlZVudD9zKDs2CzhT7yjTg7VTxiATVn2idvVfvem9TPhFwzWcjyOxdsancmR2CjTHjO/sqowPh8K4c+XjjLP5j3fC4vycll9av+/bZngnF0uraK4j9yVA4z1Gobg+oOQfUGvdUF7FZCeERqQRoklQA7kASsQM+OMkfKp1Xd47NXRSlKIUpSgUpSgUpSgUpSgUpSgUpSgUpSgV13M4RGc9FUsfgoya7K+ZIwwIIyCMEeYPWgo/sy48U4lHLKSBxCNldjsDclzMgJPicyIo/ZHlUO535iluuL3AuWOiCSSOKM50IEfQML01EDJPj8AMZh+GCJ5rO496Jiikv3bBF/mJeu/s6GDD+INRvnK0vLidRIhnkjiBZ44gZWTUVRpzHnWdguvrjGa83Dyd3DL3H0fl/HkxnNh/zZP6unl4faoCXjZiD4Z9n8Mede7P8Ar4VGRC8MmidZIsYYxsrKd8FcqdwMYPSs/wAvcu3F9I8kDLFHqSPvJdfdmWVlRI10o3tHVnpgDqRkV6nzdOq8vwqkqQdJAYZwcHY49a844xHkqyldyDkDGehzjzqRcT7MxGmr68r3gmeI2ywyPK0iE/zYXLkFcMGKgaWByOlT7sk5Fs4zMLkGW8KDvIbmDQY42PVUfIkDMN5ASNgNs7tmlHxWjSuyRAuNsE+HtADc9Bk49anUsUMFsiu/duq4Y9WzgYIydI88YJ6bed63VjDZQlbaxLBicpapDGQQDhiWdMHyIJIqDcPu+FW8uq6s3gkJzrvkeQ565WaQunXyIrz8vFeSzvUe743y58eXU3lfvZ2adofD7XhsEMk5EmXZgIZ3wZJHfBYRkEhSATk9KszhXGoLlNdvLHKnnGwYD0OOh9DUTm7WuGqQqSd6R0WBHkIzttoXH51iLq/s7mfvxw/iMMo6XUFtLFJvtlu73f4MrA9MGu7xW7WhSoXNzXPZITdKtzGpAEsRSKdi3uq1vIVV5D/y23PRB0rO2HMBlQP9Vukz4SRojfNS+R86DL0pSgUpSgUpSgUpSgUpSgUpSgUpSgUpXk4rxJLeCSaQ4SJGdvgoJOPXaghvafwS0mEZkcx3ZBWDuozLNKvVozCu8ked85GknOpcnNLWHELmy4ihmTu7q1SNUifP6XHsCPK5wXjlJDZwNPWrc4VxT6nbi9ulaW/4iQUiRdUgQjVFBENtMaIVLE4GTuc1CO2Yzm3tJ5o1SQySDYiUAaVKKzlR+tsBjIJGaTGW7q3ky14b6Tq7u4Ll4P8Aa/DY4xKQkU5kiuItR6RtLHgxknpn2Sc71M7jlqBrU2qoIoiMBYgI9BBDKyaR7LhgGB8wDVP8iT/WOA8ShlGESAyqD0RtEjAr5e3Er1dPCLkyW8Tnq8aMfiygn+Nb5MfHLTM7a3dqM01txciaTv2SKMCXQsTshGct3excZI1elWDy/wAfea2tLiQlprW+jt+8O7PDdaY2Vj4n9Ip+ManrWQ7V+zw3csN3GjO0amOVUVXkMe7I6IzKHZWLezkEhtumD2cr8vBvq8MUc4t7eb6zLNcRNA804UrEkcbgMFXZiSMewoySSa6eWP4vG+99Gu034zwj6xGEMs0QzkmCQxOcZ9ksBnG/hiojxjkK9QFrDiM+c5MN4wuIW6bamUso+R+VT6lcFVSnNHFrEH6zwiKRACWktWCrgdWIGrHnuB8qkcXH+Jz7RcNS32/nLudcD/0oQXP4is/zTb95Y3KYzqt5V/GNhX3y7emazt5T1khjc/F0Vj/Gg8XB+WCkguLqT6xc4IDldMcQbqtvHuIwRsWyWbxONqz1KUClKUClKwvGOKSd6ttb6RIyd5JKw1LDHnSraftSO2oKpIHsOT7ulgzWaVDbjlJJDlr3iQcn31umj/CNAI1HoEFfP1674dhriQ3ln9qbQBcwD78gTaeIeLABhucHFDaaUr4hmV1DIQysAVYEEEEZBBGxBHjX3QKUpQKUpQKUpQKiHaJD9YS2svC7uFEgHXuIQZpfhnQi/vVnuOcxW9nH3l1MkSeBY7k+SqPac+gBNVpdczrfyGeO6ETMphgjija5uUgYgyuI4tWmeUqg32RVA65om2W5cQ33Fbq6/ooT9Vtz9kLHnv2X9p9s+W3hXPNXAG4xaSd2QsMJ12uwzPLGCDISQcQneNcdcl9xpr3cE5flkgS2ETWdii40MwN3ODuRIUJECMSdWCXbJ3SsvzNxtbWEQwLquJUKW0EYGSQuAcbBIk2LMcAD1wKu9EiB8B4WbnhsdrZQTxw3RV7q5n7sZiONSx6GOtmVdIwAACc4JNWZecZtrYATTQwgDAEkiJsOnvEVEeC8h3DQQxXl06xRRrGttaM0EWEUL+klH6WUnqTlRnwrP8P5FsYcd3aQAj7RjV3PxdwWJ9SalyuV3WtEXP3DmOBfWpPl38Y/i1ZuGZXUMpDKdwVIIPwI2NYri9paRQNJPFAIkGW1RIRjYAY07nJGABudhVfcH4aZrpmsLW44VJo7xZPZNrKurAjuLcezGxxnSPaA38qmzVq2qVgeU+ZDdLJHMgiubdu7niB1AMRlHQ9TG6+0p+I8K++b+Z0sLVpnGpshYox70kre5GoG+SfwAJqo+24wkyXapn9AWic+GruUkOPgJAPiDXXyKf8Addl/5WH/ALSVg+HcNkseDXMkx1XDxz3M+OneujMVHXZQFX92pLyzaGKytoz1SCNT8VjUH+FBk6UpQKUpQKrPj5kmaaOCQxzX1+LYSKfajgtYQZivqNM5+MlWYarrgcXe31i36t9e/u3U6rAfnHIcfA0HquOz1LKLvuGiRZo1y0bSyOtyoHtJIGJAkIzpcAYYjw2qQ8v8RSeBXQ6o5EDr8GG4P+I8Dms1Vc8BiuIOJ3FtAyGzjkMhJBLK9wveG3XGANLt3md8K4HjsSsjwu8j4XcPazSpFayKZrVpHVETB/lFuGYgYUsrqPuuR9mu6XtSstWmEzXJ3/8A1reWYbeTKuk/Ims9c2Mc4AmjSQA5AdFcDYjIDA4ODivdHEAAAAABgAbD5Ciol/8AkuMbvZcRRfF2s30j1OCW/Ks1wXmq1u8/V5kdh1TJWRf2o2w6/MVlQKxPGuVba6wZYwXXdZVJSZD4FJUwy/jQZelQz63e8Ox32u/tf+KiD63EPORF2nQfeXDdSQalHDOKxXMSywSLJG3RkII+HoR4g7jxoPXSlKDzzcPjdw7xozAYDMqlgDuQCRkDPhXeBXNKD4llCqWY4CgknyA3Jqs7Ka/eFOIW0UTz3jlmEuT3VoqsbWJMMMA4DMRk6pM4PhYXG7Qy200a+9JE6DfG7oyjfw3NYfka7EnDrbAwUiWJ08UkiURyIw8CHUjFZyaxZHgXEXmgSSWF4HI9qOQqWUjrupIIPh0OOoFZBXrgCvnOPxqD6kQHYgHpsRnociuR6dK+Q1YnmLmu3sUDTv7TfzcSDVNI33Y4xuxyR6DxIqow9zdLBx0uSEjbhrPOegAgmGh3+CtIM+WfKu3gPB2u514jdqQcfySBukETdJGX/juNz90EL1FR6fhM0ssRulxccRnUSQ51CGxtczGEnxydAc9CZcVZ9aRG+0JS3Dpox1l7uEf+vNHFj+3UkAqOc0HXPYwffuhKw/Uto3lB+HeiH8RUkoFKUoFfLuACScAbknoAOpNYvmTmFbSJW0mSSRxHDEpAaSRs6VydlGASWOwAJ9DEszXExR1F7OuC8ZYx8NtSQCquMEzyYIIDBm3B/Rgigy3GOOfWo2jgbTbFT313nShQe+lux94kZBlHsICSCWGBzyZEJpZb1U0RSIkFsMY/k8GrDgeCu7sVH3VQ+Ndz8l/WCDfym4AIIgVe6tQRjGYgSZcfrsw9BUlVcDA2AojG8y8bWztJrhsHukLAE41N0Rc+Gpyq/OoTwPm/h9pCFlvoGk1F5XVw5eWQ6pWwmerEgDwGB4VhvpG8fKW0Fqp/nnMj7/ZiwFBHkWbPxjqgKDb3gfPdhcvoguoXc+6mrS5/ZV8E/IVJK0gV8dK2Q7D+fHvbd7e4YvNb4w7HLPE2wLH7TKRgnxBXxyaKs+lKhPab2kJwuAaQHuJc91GTsAOsj430g+HidvAkBJeN8cgtYjJcSpEg8WOMnyUdWPoMmqH5p7WYBcGXhUUlvKT7cwKokw/5tvpKv44Y4bfrVd8d5iuLyUy3MjSOfM7AeSr0VfQV4QNqC8OXvpFDAW+tyD4yQHI+cTnb5MfhU+4V2rcMuMBbuNCfsy5hPwzIAD8ia1RFNVButBco4yjKw81IYfiK7M1pKshHTb4bV9GUnqT+NBulNfRr70iL8WUfxNQLmS8tbaV7m04ja20z+1LDI6yQTkDGpokbWkmw9tNzjcGtZTXBoNk+We1Oe8Vmi4bPKEJUyQyJ3JYfdaUIemDjqMjNdN3xrit5LJbxvFwyZRmOGVe9lmTG7rNgx4BwCEBI8fCuz6PyY4U3/mHx/Ui/xqeca4DHdIokyGRtcciHTJG46MjeB8PIjY1NLtTFtFcyyvb3t5epNHs8RudCFT0de7A7yM+fyqZcjQ2FpZyXwjWJAzr9ZkfvJJEjJTWpOSoZwwCAnOB54r18b5JubjAl+oXWnZJbi2bvVB/6baT8NhXu4P2fIkkct3IbmSLHcpoWK2gwMDubdPZUj7xydh0rnMLLu3bvnzTLCYzGS/dn27eUbaWZ3vrlDHJKuiCFvehtwcqGHhJIcO3wQbaalFKiHaB2j2/DIvbIedl/Rwg+0fJn+4mfE9fDNdXneiGbveMsBgi1tNLekl1IGx6Hu7dT8GFSiq37C9clhLcysXlubl3dz1OkKo+QIbbwzVkUClKUFfc28SCX08w0yGwsSUU7hJ7p206vLKxID+q/rUx4Fwlba3SJdyoy7Hq8jHVJI36zOWY/Gqz5anVOHG7u1V4+IXjm617hIpWeGPJzsquEHoGOMYqQcX4XcWFu09hcyyCFdZtbh+/ieJQSVjcjvEIXJB1HwHSgnlKx/AONJd2sVxF7kqBgPEZ6qfUHIPqKyFBrT9IG8L8X0+EcCKPmXc/36rTNTrtukzxy59BEP/ZjP+NQWgAVbv0cbQm+uJPsrBpPxeRCP7hqoxWzXYZyubThokcYkuiJT5hMYiB/dy379BOeNcXjtbeSeU4SJC7eeB4DzJOAB5kVqJzVzJJf3clxL1c7L4Ig2RF9APxOT41dP0iuP6LSC1U7zOXfB+xFjAPoXZT+5Wv4NBzXOa+aZoOzNcGvjNC1B2Y/GuGNdeaZoOc0zXGa4oNq+xu3VeDWxXB162JHmZG6+oAAPwqbVrd2OdpgsZDb3B/k0rZDf8Jzgav2DtnyxnzzsgrZ6UHNcE1zVU9vfOD21tHbREq1xqMhGx7tcDT+8Tv6KR40Hk7Q+3VINcHD8SSjYznBiU+Pdj+kYeZ9n9qqG4hxCSeVpZnaSRzlnY5Yn1NdDNmuBQbWdjFvo4Ja/rB2P70shH5YqbVHOzmILwiyA/8ADRn+sgY/makdApSlBD25be3EsSRLc2Uzuxg9kSRd6S0ipqISWIsS2CVZSdtWwEYtOVja+1aXV/bBc4guYZZ7UDchG0rhU8MhsjrnNWvSgrXs8kmhVo7ZY5bcOS1v3v6S2d/abuZMFJ7dsl0JKn2jvkEVZEbZAJBBI6HGR6HBIryJwWBZu/WJFlwQZAoDkNgkMR7wyAd/GvbQasdtw/35c/CL/sRVBKsLt3g08alP344m/sBf/jVfUHZbkal1e7kavhnf8q3WspUaNWjwUZQUI6aSAVx6YxWktXh2D9onTh9w3mbdifm0X8SvzHkKgwn0ipieJxL4LbL/AGpJc/wFVXV5fSO5fJFvdqMhcwyHHTJ1Rk+mdY+Y86o2qOKUpQKUpQKUpQKUpQfSGtvuz2N14VZiUkv9XTOeuCoKg/BcD5VrV2Ycri/4nDC/82MySDzSPfT8GOlf3q21AoOap36RPLrSW8V2m4hyknmFkYaG+Grb94VcVVh9ILivd8LEQ6zzKp/ZjzIf7SpQa2UFKUG43I0Wnhdkvlaw/wDaSs5WO5dj02duPKCMfgi1kaBSlKBSlKBSlcE0GtP0gSP9r7HfuI9Xocv/AIafxqtKsHnHly84g0vFETvIppGKou8ixRnu4yU8RpUdM9CcVX5FAr0cPvWhlSVCQ0bB1I8CpyPzFeapN2fcnPxK9SFQRGPbmfwWMEav3j7o9T5A0G0/EOGxX9mY5lzHPGMjxAYBgR5MpwQfMCtW+e+QJ+GTlJBqiY/o5gPZceR+6/mv4ZG9bbxoAABsAMAeg6V1XthHMjRyosiMMMrqGUj1B2NBpKaVf3OX0fIpAZOHv3T9e6kJaI+ituyfPUPhVH8a4FPaTGG5jaORfst4jwKkbMvqCRQeCua4pQc0rilBzSlKCf8AYZIRxqDH2lkU/DunP8VFbRVSfYN2fyxO19cxsmU0wK2zHX78hXqBp2GeuonyNXZQKrztv5Ve84dqiGqS3bvAo6smkiQAeJAw37pHjVh11ynwoNIa+4YizBVGSxAA8ydh+dbEc49kdldyNKmq3dtyYgNDN4koRjPwxn51E7XslS14jYBZzKz3QJUxhRogBllPvHwRR+9V0nlF/WkGiNEHRVC/1QB/hXbSlRSlKUClKUCsHz1dmLhl44OCttLg+RKMF/Mis5UZ7RxnhsyeMpjiUeJMssaAAePU0HHLnCRDbwQ/8KJE+aIAT82yax/NPZdY3oLywhJTkmWIiNz+1tpfw3YGpPZpuarrte5ncTW1lCHJDC6uO6zrEEJ1Y2/ZZsfqL50SMZafR8tNft3M7LnoBGp6dNWD/CrM5Z5Wt7GPu7WMIpOSerMRnd2O7H+HhivLw3iSyIrKwZG9pWHQqcYI9CCKzEM+etSkr2g1zXSr/nXYGor6rE8x8q219EYrmJZF8D0ZT95GG6n4fPNZalUa882fR+uIiWsn7+ProYhZl9PBX+IwfSqy4lwKa3YpNG8bD7LqVP4Gt06893YRyrpkRHXydQw/BgRQaT6D5V6bPhUkrBY0ZmOwVQST8ANzW28nIHD2OTZW2f8Aoxj+ArKWPCYYRiKKOMeSIqf3QKDX7lj6P93Ph7p1tkP2ca5j+6DpX5nPpVuctdlPD7LDRwB5F/pZf0j5HiM+yp/ZAqYYrmg4Armvl3ABJIAAySdgAOpNchqAxrxXc3h4/wCf+jXdPLgfw+NYuSXJ3pGbXVcMMH4fnv8A51B+HcUMvMsKqMpDDKpbGQJGUO4B8wvdA/E+dZvmzmBbS3aQjU3uxoN2kkbZFUeJJH4ZrHcs8tmzu+GRyHMzx3k07ddU0gttfyAwoP6vrWqzj3drPpSlZdClKUClKUCoRx/iCycYghfJW2gNwF8DNMxhiZv2EEpHq4qb1XPN2IuN275H8ptmjx+tBIJEOfUO4/dqxL6TU3Ijhkl3IVS/kcKpbH4VAeznh/fK/EZjquL4ls9RHGDhIk9AFXPwHlXp7ReatMKcOtiDd3arGPuxJIMM7nwJUNgdep8N83wLhy21tDChyIkCA+J0gAk+RJyfnXHkuunfhx32jFzG3DJSw3sXck7Em2Zjk7D+gJ/qk+XSU2fEAQCpBU4IIOxyPA+IxWSlgVwehB6g9CPEEVDrnlOW0JewI0E5NpISI89SYH37knywVPkOtaxz+qznxb7x/ScQ3AYDfw/Ou0MQf86g3B+bUeQxPrgmUbwzDRJv4p4SL6qTUpi4hnH+vM71rTjv+WTScfCu1Xrwd+CPLavvG223w+FGnuzXNeATsPHIP+Y8q+1uz4j86bHsrpupGVGKLrYAkLnTqPgMnpXwLqvvvabHi4LzDFdIWjO6krIjbPG46pIv2WH/ANVk6rXnqF7C6TituCYzpjvoh9qI7LKB99dhn9nwLVYNndB0DKdSsAykdCrDKkfI1Rge0G7ItkgXOq7nitgfJZWzL/7SyfjUhdwowNgPyFRbneTTdcMc+4L3SfIM8Eyx/wBo1mbi4/An/WaJbp8XNxn5V4Z7kLkkj2RnJ2AA65P512PJhSSfifTHn5YqEdzLxqUwQlk4ejYnuAcGcrjMMB8Vz1bp+Qbfpz7tfHJ/+9OJfW2BNpaErbA9JJujTYPgvgfA6fEGpfdvjjlpq6GzuAh827y3Lf2BWF5RsjY3t1YISYYjHLBqOSI7jOUz1IWRWxnfBNZvnhTHFHfIuXsn70jbLQlSl0g9e6JYesa1j7bnXSW0rrgnDqrKcqwDAjoQRkEfKuyjRSlKBSlKBULvLVZeO4dQyxWSH9l3nkKHIPXCN8j61NKhHLd4rSXl+3827uwYb/oLZe6Qj0bRI4/6lErEcVu45uMSzOUSDh0WguSADPKuqQk/qRYXfoc1zw+Xicyi+gRHt3OI7R8RTNCPdmWQ7CRySQjbadO+azPLXI9pLawz3NtDJPKPrDvJGrNruCZSGJHtBS+kA5wFqZ4rHhLd11nJZjJOkO4LzGtwzqqywzQlRLDKml0LjK56hgRuCCazCy5G4/yqH2HHVt7O4upF1z3FxNiLq7zd80MECjrkLHGmPAKa9vD+VuKQRqUvIZ2KgvHcxt7Lndwk0R1adROAVOBtXPwv07fkk1v2y3G+Xre7j7u4jWQdRke0px1Rhup9QRUSuOW7+z3srhbiIf0F2fbAHgk4wen3sAetZqLi93HdQwXkMCd8khjeKZ5MvEEJUhkXTlWYjr7przX3Ahc8VSG4kma2e3MqwB9MLSQuiuJAoy6kSo2nONjnI2q47l0zn43Hftg+FdpimFZLmCe2RydMxRpbZjkj2ZVGOufDHrUo4fzdbzD9FcQuT4LIpPj4Zz5eFTNbdQgQKoQDSFAAXSBgDHTGNsVEuZuzrhkkMsklpChVGYui90RpUnUTHjOMZ3ru8viyCX+en+sGu43YOT6VU3Z/y3a3FpG8fEbi3m0ASLHcqAHGcgxyDPQg+W5xUg4Bylezd+E4tKDDO0WTBDKCAqOrZJ3ysinrU6TtOfrQrlLzf54/HpUXbkDiWf8A+vt62MOf79fTdn3ED14u4/Zs4R/8qaXVZvjad7bTRNgq8Tofgykf4/lWO7J+Id5wq0znUsWk/uMyr+SisXL2QzSZ73i162RgBSEGfUAkEelc9nF4LTTw+5HdXUUeNB6SIGYiWFujqRk7bjDZAxQ7jOdpcQbh02Tho1M0bZwVkg/SIR81x8CawJ7T7ZlQQiS5ndQ3cW6GRgWAyrH3VwTgknbyrq5wkmvOMW3D2RltW9uZtwJURTIyAj7GQitjfLgbbVYnDeDwW66YIY4lO5EaKgJ8yFAyavo1tC4eTrniGG4ke4gzkWUL5LY6fWZh737CYHTep3bWyxoqRqqIowqqAqgDoABsBXbSosmkCvJe545KX6TW0DIfSKSVZAPPBdCR+sPOpRxRka2l1Ed2Y2DeWkqQ2fLbNfHMvLSXkYBYxyxnVDMoBeNiMHY7MhGzIdmHkQCIVwa/nvLW+sZk7q4SKWEsue6clXRXQnpv9k76SvgaqXaTdmOv/Y9lrJJ7hev3fsf2NNSesHyTxFJ+HW0key9yq4+6yAI6n1VlI+VZyo0UpSgUpSgj/N/ESI1to20y3OVBHvJEMd9IPIhWCr+s6+ANYzmaxWDgt0igIv1ZkAHRVKaAPkpxVPydp8x4pNeN7UDHu1jO36GNjo0n7LdSfMuamPMva7Y3XC7mNWkWWSEqiNG2dR6DUuVA9SRVZXBGgAAAwBsB6DpX1XxETpGeuBn4+NfdRpjV5bthcfWBbxd+f6Xu17zcYJ1YyCRtnqRWSpSgxPMfL63cajUY5InEkMqgFo5FyAcHZlIJUqeoJ6bEeXgnLsqT9/cypJIsZijEcbRxqjsrOSGdyXYom+cALgeJMgpU0u7rRUf5+4ZNc8NuYbb+dkjKqMhdQJGtcnYFl1LvtvvUgpVRpvxHh7RuqTAxSqcOsilGAHTUGHy2yDVrfR8knFzcqoP1UxjLY9nvVYBNJ6bqZM48FXPhV3S2yt7yq2OmQDj4Zr7AoOaUpQKhnPC9zdWdyOjSG2k28JQWgJ+EqaQf+c3nUzqOdoceeGzN4xaJh8YJElH9zHzoV5rg541a+X1K4I+Pe2oO/wAMVLKh3EjoltLo9IJmhcjwiuVEYJ8gJhBnyGTUxq1IUpSopUJs5DHxq8j+zJHBcD4lWt3I+PdR/hU2qn+eudY7Hj36VWKPZxozLuyESyuG0/aG++N/j0olSxJBwy+OdrO+l2P2YbthvnySbA+Dj9appULv+ZuGXtlIktzA0TJhwZArDxyFPtBh1G2ciuOyvmj63aNG0neSWr90ZCCGkj6wykHcFl2Od8qaKmtKUoFKUoKn5h+j/DKzta3DwBsnuigkjBPUKchlXONsnH5VEOA9iF8Z0W4jiSISLrk71WJjVst3arvlgMb4671sPSgUpSgUpSgUpSgUpSgUpSgUpSgVGu0a60cMnH2pVEKjxLTssQA9fbz8qktU79IqecQ2oVT3AdmdhnAlGBECR7vsmTHTJ9QKCw+H2yTwSRyLqRwyMPAh9iM/jvX1yxxNj3ltMSZ7YhWY9ZY2GYZ/31BDeTq46YqnOV+2eW2jVLiMXCEDDg6JRj722lyD44UmpFYdp8N3xSzeGKSNiWgkLlPbjl9xfZJ92UIw+LedVmdRb1KUqNFVt2tdlrcS0T2zKtxGugq+yyJnUo1fZYEtjbB1YOMVZNKDVq55B4jCNMtlOTjGY074b+OqIsKsXsK5YvbZ55LiJ4YnjVAsg0u7oxKtoO4AVmGTjOoY8auClApSlApSlApSlApSlApSlApSlApSlApSlApSlArqurVJEZJFV0YYZWAZSD1BB2IpSgoPtB7KEsQZYJyY2JxE8eortnHeBhkeWRnzJr77I+Qu+uUuXm2iYSd2I8amX3Br1bANpPTfHhSlBf1KUoFKUoFKUoFKUo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80" name="Picture 12" descr="http://i020.radikal.ru/0810/10/55455084731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562" y="1268760"/>
            <a:ext cx="1181788" cy="1122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M:\ЕФРЕМОВА\к бюджету на 2016 год\Бюджет для граждан\4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862823"/>
            <a:ext cx="4392487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35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Picture 6" descr="http://www.admoblkaluga.ru/upload/minfin/finances/open_budget/C2KnfGIu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85" y="1628800"/>
            <a:ext cx="283980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357422" y="1357298"/>
            <a:ext cx="6329378" cy="17145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/>
              <a:t>	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16632"/>
            <a:ext cx="7272808" cy="835868"/>
          </a:xfrm>
        </p:spPr>
        <p:txBody>
          <a:bodyPr>
            <a:normAutofit/>
          </a:bodyPr>
          <a:lstStyle/>
          <a:p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«БЮДЖЕТ ДЛЯ ГРАЖДАН?»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419872" y="1628800"/>
            <a:ext cx="53680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Представленная информация предназначена для широкого круга пользователей и будет интересна и полезна как студентам, педагогам, врачам, молодым семьям, так и пенсионерам и другим категориям населения, так как районный бюджет затрагивает интересы каждого жителя Рамонского муниципального района Воронежской области.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1520" y="4005064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Граждане- и как налогоплательщики, и как потребители общественных благ-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Мы постарались в доступной и понятной для граждан форме показать основные параметры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исполнения районного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бюджета.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098" name="Picture 2" descr="M:\ЕФРЕМОВА\к бюджету на 2017-2019\Бюджет для граждан\images (9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86" y="1628801"/>
            <a:ext cx="2839802" cy="2088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00078" y="0"/>
            <a:ext cx="7743922" cy="1628800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«ФОРМИРОВАНИЕ </a:t>
            </a:r>
          </a:p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ЭФФЕКТИВНОЕ УПРАВЛЕНИЕ МУНИЦИПАЛЬНОЙ СОБСТВЕННОСТЬЮ РАМОНСКОГО МУНИЦИПАЛЬНОГО РАЙОНА ВОРОНЕЖСКОЙ ОБЛАСТИ»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1884651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Целью муниципальной программы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«Формирование и эффективное управление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муниципальной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собственностью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муниципального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района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Воронежской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области»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является  формирование и эффективное управление муниципальной собственностью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области, организация и управление муниципальным заказом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области.</a:t>
            </a:r>
            <a:endParaRPr lang="ru-RU" sz="1600" dirty="0">
              <a:solidFill>
                <a:schemeClr val="bg2">
                  <a:lumMod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194" name="Picture 2" descr="http://strojka-doma.ru/wp-content/uploads/2012/08/%D0%9A%D0%B0%D0%BA-%D0%BE%D1%84%D0%BE%D1%80%D0%BC%D0%B8%D1%82%D1%8C-%D0%B7%D0%B5%D0%BC%D0%B5%D0%BB%D1%8C%D0%BD%D1%8B%D0%B9-%D1%83%D1%87%D0%B0%D1%81%D1%82%D0%BE%D0%BA-%D0%B2-%D1%81%D0%BE%D0%B1%D1%81%D1%82%D0%B2%D0%B5%D0%BD%D0%BD%D0%BE%D1%81%D1%82%D1%8C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8840"/>
            <a:ext cx="4000500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35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28750" y="0"/>
            <a:ext cx="7715250" cy="1906228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«УПРАВЛЕНИЕ МУНИЦИПАЛЬНЫМИ  ФИНАНСАМИ, СОЗДАНИЕ УСЛОВИЙ ДЛЯ ЭФФЕКТИВНОГО И ОТВЕТСТВЕННОГО УПРАВЛЕНИЯ МУНИЦИПАЛЬНЫМИ ФИНАНСАМИ, ПОВЫШЕНИЕ УСТОЙЧИВОСТИ БЮДЖЕТОВ ПОСЕЛЕНИЙ РАМОНСКОГО МУНИЦИПАЛЬНОГО РАЙОНА  ВОРОНЕЖСКОЙ ОБЛАСТИ»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1914158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Целью реализации муниципальной программы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«Управление муниципальными финансами, создание условий для эффективного и ответственного управления муниципальными финансами, повышение устойчивости бюджетов поселений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является обеспечение финансовой стабильности и эффективное управление муниципальными финансами и муниципальным долгом муниципального района, создание равных условий при исполнении расходных обязательств поселений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области. </a:t>
            </a:r>
            <a:endParaRPr lang="ru-RU" dirty="0">
              <a:solidFill>
                <a:schemeClr val="bg2">
                  <a:lumMod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218" name="Picture 2" descr="http://semya-budget.ru/wp-content/uploads/2013/07/08_01_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34" y="2060848"/>
            <a:ext cx="4286250" cy="4577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M:\ЕФРЕМОВА\к бюджету на 2016 год\Бюджет для граждан\news_2014-03-27_2_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34" y="2060848"/>
            <a:ext cx="4286250" cy="4577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014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-23315"/>
            <a:ext cx="7560840" cy="1292075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 ПРОГРАММА </a:t>
            </a:r>
          </a:p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«МУНИЦИПАЛЬНОЕ УПРАВЛЕНИЕ РАМОНСКОГО МУНИЦИПАЛЬНОГО РАЙОНА ВОРОНЕЖСКОЙ ОБЛАСТИ»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5775" y="2204864"/>
            <a:ext cx="3526185" cy="358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5000"/>
              </a:lnSpc>
              <a:spcAft>
                <a:spcPts val="0"/>
              </a:spcAft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Целью муниципальной программы 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Муниципальное управление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является решение вопросов местного значения, иных отдельных государственных полномочий и повышение эффективности деятельности органов местного самоуправления муниципального района. </a:t>
            </a:r>
            <a:endParaRPr lang="ru-RU" sz="110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7" name="AutoShape 4" descr="data:image/jpeg;base64,/9j/4AAQSkZJRgABAQAAAQABAAD/2wCEAAkGBxISEBUUERQUFRQUFRQUFBcQFRQVFRQVFBUWFhQUFBQYHCggGBolHBUUITEhJSkrLi4uFx8zODMsNygtLisBCgoKDg0OGxAQGiwkICQwLywsMiw3LDcrMissKywsLCwsLjQsLC0sLy4sNCwsKyssNSssLCwrLiwsLCwsLDAsLP/AABEIAMUA/wMBIgACEQEDEQH/xAAcAAEAAQUBAQAAAAAAAAAAAAAABAEDBQYHAgj/xABFEAABAgIFBggLBwQDAQAAAAABAAIDEQQFEiExBhNBUWFxIjIzcoGRobEWI0JSYnOSssHC0QcUJDSC4fAVdKKzQ1PS8f/EABsBAQACAwEBAAAAAAAAAAAAAAABBQIDBAYH/8QALhEAAgEDAQcEAQMFAAAAAAAAAAECAwQRcQUSITEyQYETIjOxUTSh8CRhkdHh/9oADAMBAAIRAxEAPwDuKIiAIiIAiIgCIiAIiIAiIgCIiAIiIAiIgCIiAIiIAiLxFiBoJcQAMSTIDeUB7RWqPHa9ocxwc1wm1zSCCNYIxV1AEREAREQBERAEREAREQBERAEREAREQBERAEREAREQBERAEREAUCsq4gUcTjRGt1Cc3Hc0XlYXLt9MbADqJbMic42FK2QZSLdOvi33rlVbVRS2tt0l4gWr7LnWo7hpc4X2RtcQdi7ba1jUWZS8Lmc1Wu4PCXnsb3W32ji0WUZgn50W878203byehabW1a0ikuDXvfEe8gMbO6ZMhZYOCDfKclgaA9pJEIShMM3uPGiP1T1a+gLpP2Y1BacaZFGtsAHpDone0fq2KwkqVtTckuPY5Vv1Z4bNyyUqf7pRWQi4ucJueZki069wbqaD9cSswiKjlJyeWWSWFhBERQSEREAREQBERAEREAREQBERAEREAREQBERAFRVVimUlsKG57zJrQXE7AiWeCBczgnKYnKcp3y1y1L2uDV5X8SkUp8eG4siwiHQy08VrTxBLEaxpJ2rtGT1atpVGhx2YRGzInOy4XPb0OBHQumvbSpJN9/v8GmlWVRtGRVCjjJc7yzy7DQYVFdrDog06xD/APXVrWqlSlUeEZVKkYLLMvlfliyjAw4RDouk4th79bvR69vO6LU0an26TSXuh0VpLosR3HikeTCBuJnIT4omAJykthyRyGdHIjU0FrMWQjMOfPTE0gbMTpW/1vUsKkQMy6bWCVnN8GxZEmyGEhqIkuz1qdH2Q8vv4OZQnV90vCOPVFU33uktgQW5uCDafZvsQx6RxcbhM4kzXbqNAbDY1jAGtY0NaBgABIALDZJZNsoMJzQbb3uJe+Ui4eSJXyAHaTrWeWm6r+rLhyXI3UKW5HjzCIi5TeEREAREQBERAEREAREQBERAEREAREQBERAERUJQArmP2oZRzP3aGbmmcSWl2hvR3kalumVleCiUdz5i26bYY9KXGOwC/qGlc9+z2ojS6SaTGBMOE6YtX24vGE54y4x2kbV1UEoL1ZeDlrycn6ce/Mz2TOQ4ZV8RsQSpFIaHknGGW3wmdBx3kaFh/s2rsUSNHokc2IZtRYdsyDHtuisv2ASHoHSV1aS51lpkXSItIMWiCH4yVu26yWONznC68GQJ0zncVlTrxlGUavJ8fIqU3DEoLlwMTlhltEpLvu9Fa4tebIa0G3FO0C8N9Hr1LYMi8gxAIj0yUSPi1mLIWrnPGvAaNa1qrw6rIsRkIQ3RQbL4z2EuMwCQ2Z4LZ6NMr1Ki5W0x3/LLmtYPgqettqjHMIp4X88lS9qUITbqZcl/j7OrBVXHIWXVMgRb3iKy6bYoH+LheD17l1iqqZnoEKLKznYbIkpzlbaHSnpxWdvcwrL2lra3lO4WY/uS0RF0nWEREAREQBERAEREAREQBERAEREAREQBERAERUQAlchy1yhNLpTYMG0WNmIebnNztLxK/QZbN62n7SMpMxBzMM+MiDhS8lhulvdeNwOxRPswyasM+9xh4yIPFA+RDPl7C7u3lddFqivUa49jlqt1Jbi8mkOiUmnRYFGtmI8AQw519ls5lzjiZC8nE2RpXa6nq2HRoDIMISawSGsnEuO0mZO9UolT0eFEMSFBhMe4EOdDY1pIJmZkDSQCVar+mvgwg5kplwF4ncQfouW8u0oupJYS7IzpUvTTb4syaotJdlFSD5QG5o+Kw9e5W0yDYLIgvtTDmMIMpS0T06CqaG27eclFJ/t/sTuIRWWQcqfzkbnnuCxS9xqa6O4xXytP4TrIkJy0BW1R1XmpJr8s8JXe9Vk1+X9mIrLlDuHcu7ZLfkaL/bwP9bVwmseUO4dy7tkr+Rov9vA/1tV5svvoj0exu+iMoiIrgvwiIgCIiAIiIAiIgCIiAIiIAiIgCIiAIioUBi8pK4FEgGKQHOmGsaTK044Cei4E9C16p/tBhxYEZ8VghPgyky3ath1zZEgX2gQbrritU+1KuHUilMo0GZLHBgDfKiuIEuuy3odrUCtskqYyPmIUF7y9zQYrWnNSdK+3gBeZ7l3wpUY0vf1c/wDhxzqVHP2cuRKyaq19a050WNfBY4PinQ8niwhsMr9TRtC6zSqwZCIaQcJiyLpYfBWMnKlZQ6OyCy+ze52l7zxnnf2AAaFByi5RvMHeVQ7YvalGg6sMZyjrt6SXBk017D1O6h9Vr1b5SwaS3NMDw5rrRtgASbMG8E615K0+rXfinjY/3gvMR2tcXFKcZ4xj8GVzFRjwM2tdyydJkPe/5VsS1nLg8CHvf8q5LNZrRKqqsxaLFBPimc0K+o1W8jD5je5SV1z6mePq9b1ZiKx5Q7h3Lu2Sv5Ci/wBvA/1NXCqx453DuXdMlfyNF/t4H+pqvtl99Eel2L30RlURFcF+EREAREQBERAEREBpfhLSNTOr908JKR6Hs/uoggquZUgk+EdJ9H2U8IqTrb7KjZlMygJHhDSdbfZTwhpOtvshWMymZQF7wgpPnN9kKjsoKSLy5oA9EK1mVhMrqXmaM7zn8EfH4DpWynDfkomM5bscmbhZURnGTYjCdgC8VjlRSIUNzy8XC7gjH+dy1DJyp4sajCKXycXGxMYtFwJIvBmHX7AoGVX3uw2E5jzfxpcHdbwJu3ymumdGhD3qfBc0zTGdWXt3eL5YL2RrXxKU6laYZNguv4bhKe0hp63ArdqVWUZ5Bc905S4JLR1BYSqaTRqNAZDDi6yOEWtN7je51+1S4VPhxhahGYBsnYcZdoXm9t3UalvJxks5XJlla2s6bW9Fpf3LlMpkQQ3nOPmGu8t2o7VbyVpL4kJ5e5zyIhE3uLiBZbdM6Fbp/JP5ju4q3kUfExPWn3GLyM5SdvLL7o66ySNhK0qq3fjX81/vtW6rRqp/PP5kT32rGyXsqaFbd9Jsq1jLnk4e9/yrZlrGXXJw97/lW6x+eJUz5EerOQh8xvcpSi1ZyEPmN7lJXXU63qePq/JLV/Ziqx5Q7h3LolTV1SG0aC1rhJsKGBcMAwALndY8odw7l0CqofiIXqofuBXuyu+iPS7F76IyP9fpPnD2Qn9fpPnD2Qo+aTNK5L4keEFJ84eyFXwhpOtvshRc2mbQErwipOtvsqvhHSdbfZUPNpm0BM8JKR6PsqvhLSPQ9n91BMNM0gJ3hNSPQ9n91XwnpGpnV+6x+bVHMQGWzOxVEFTs1vSzt7QpBCzKZlTc2f4Cq5nYgIOZTMqdmtnalgfwICFmVzXLaM6k01lHh6HBg1Wibz0X9AXTK2pQgwHxCeK0kTlibmjrIXP/ALOavMekxaS+8QwQ0u894x3hvvBdVD2wlU8I0z90lEzDMqavgw2w2RZtY0NbYY83NEhfJYmtcp6PSm5uEH2mutG2AARIjQdoXPmqRk8fxD+Z8QvO3FzOpSkn+D3D2Pb2rjOLbef52NjiYHcVLyFPiInrT7jFEiYHce5Scgj4mJ635GKhq/p5eDTeckZ6n8k/mO90qzkMfExfWn3GK9WHJROY7uKj5C8jF9afcaq9/ppaoqKxsq0aqfz0TmRPfat5Wi1T+fic2J77VFl0VNCtu+k2Zaxl1ycPe/5Vs61fLrk4f6/lW2x+eJUz5Eeq+Qh8xvcpSi1XyEPmN7lKXXU63qeQq/JLV/Ziqx5Q7h3LplUw/wAPBu/4ofuBcxrDjno7l1eqYf4eD6qH7gV9srvoj0mxe+iKmGqZvZ1qVml4I1X93WrkviPml5s6lKsa7+uSSQEXNhULdSkG+4dJ1fuqiEgIwhqj2yUqwrdmbtg7z+3egLIhqjoakWUsoDN2dnWvQYDqV2ztXmyDon0TQHjNj/5+yGFv/m9XM3qBHTLsVbDtY6RP6IC1mjsVLB09kvir1k6b9x+El5e9reNdpv75oDn32p1kGw2QGm93DfuvDfm7FsGSFVijUKGwiT3DORJ3G0++XQJDoXOnVrBptcDOPaIQfadacJBkPit3mTQRvXUn1/RiOWh9BJ+C67j2wjTXbnqaaOZSc2fPbcFfyfP4p/MPe1WJK7UH5p3MPe1eVn0S0Ppt70x1NniYHcVeyBPiYvrfkao8TA7ir2QR8VF9Z8jVU1f08/H2Ud52Nip/JROY7uKj5CHxUX1vyNV+n8k/mO90qNkIfFRfW/I1V7X9NPVFTW7GzrRqo/PxObE99q3ia0aqD+Pic2J77VFl0VNCtuuk2Zavl1ycP9fyraFq2XZ8Wz9fyrbY/PEqZ8izVfIQ+Y3uUpRar5CHzG9ylLqqdb1PIVfklqzEVhxz/NC65VJ/DwQBPxUPo4DcSuRVjxz0dy7FVIH3eFL/AKoeHMCvtld9Eek2N30Rdzc8eoYfuqlmxXZLw8yEybtquC9LZaNqtG/AyGvXu2bVdsF2OGrCe130VyR1dRUklkDVJULdgV4jZ3LzZGrsKAsvMgTJeYcMgbcTvKq+RcADheb9Pkj4q7JAWiDt6lRXr1S9AZoQpYH2hPtx7VQxSMQDzTf1FXc2NMzvPwwVQJYKAWTHGojnXdpVbzq6L+1XZKw9rJ6j6M59QTJOCpbrJPTLuVJah1Kll+jD05dkviobaPHtTfEm2dzYTGtEpm4lxLjdLDVoUbxlgjUlzIRtPLWtBxeQBftK8/f2u5JsR4PlMaWsAOm06QcObNeotAgtdbDRbM+FEmX4zkHP4Ur8MFLfbzc4Ya54wERxY3pcGuI6lEpszgoo4rTMi6WwmTGvEzxHDXqdJY6rqlpMGO6JFgvYyyWzeALzLRjoN67H/T4juUimU+LAGbEpYFxJeb9ILdFyZujUZrnOMOG2U3ueRO7S97jM7yVWzoR3Wl3PQT2vUmkpJcDmLzwTuKuZBHxcX1g90Le6VBZSJiFRA+YPjIzcwyfOItkHzmtcNqvVXklBhsIEmOJmcw2y06ph0yTtuVZWs5KjKKfF4OevfQqYwjA07konMf7pUTIQ+Li+t+Vq2iscm35t9mIziuveCwC43kidyw2R9TPhwXua9sdr3lwfR+Ey4ASafLG0XKrla1Y288x7o46tSLxgzM1otUn8fE5sT32reniRkbjqcCD1Fc+qiMDWUQC+TIk5c9i0WUXu1OHY4LrpNtWr5d8mz9fyraAFquXp8Wz9fyrOx+eJVS5FuquQh8xvcpah1QfEQuY3uUxdVTrep4+t8ktX9mGrLjno7l0erMpYeZhtcx9prGg2AHC4ATF+7rXNq0PDP80LNUekOYBYc4EtHFcW9ctCvNmcE9Eek2PwT0RvD8pYDcWxRq4Mp/5JDyggG9znz0CySG/U7VpQLsS4k7b16mdit8l5k3nwjo/nnpY74L2MoKP546nj4LRmxSMJjcVKo9ZuaRORE7w5jLxqtFpkpyDcRX1H8/sd9Fch1vAcZCICdUjMyv1LU6dW7IjS1sGGwnymyJlqFwkoECmOhuFiUzjMA3ar8JqSToNGlKZIm4zOyeA6pK7YGoLTRlHHniw7C27sV5mU79MNh3TCA2uwP4SqWNpWttyp1wz0Pn3hXW5Us0tePZP0Ug3rODRM7sOvBU4R1DtKs5pzeI47n8IdeIVfvRHHaRtbwm/ULEku5vXM78OoXL0ABh2KkOIHCbSCNiqVBOQqK3nx5M3bsOvBJOOJlsbees/RYjJSkSs8KXTp+qg0donJrSNsy0ezp6lkGwgN+s3nrUZ4k5QMkJ0B3nT2EWZ9LVRsMTE4Y4N4IAdZOsaQehSijcVoaN7keGxAdN+o3HqK8UgRc2RBMMP0GMHOYNZLWkF26Y3hSHNBF4B3qwGtbgSDoDbydzb1qcTByITKia42qU91JdOYEYAQWG4ixR28C4gEOcHOHnLKQ4wF2J1C8qyWRCMQBqwdLeJgdC9Ud4aDwS3aBa6SRf1rXKGVxNbkY+tK9Y12ZAdGjET+70aT4kjgYryQyC3a4jYTgo9W1O9xJpLYLA69sGjWuAdb49xiOxwa0X6cVmKBRoMMFsBsNgLi5whBrZuJmXOA0k6SvFJpjIbm2yQXmy2TXOm7ULIN/wC6j0otOKXM1yeUQY2T0PyXvbsMnDun2rUssskHxYYJjw2MYHOe54LQBdMm+QF2tbvTayDWPMJpjxGjkoLoZiEzAlwnACU7ycFgWVFGpDmxayLXSNqHRYZJo8Ig8F0Q/wDPE2kWRoGlaaVhSjNTxjBzuC5mo0WpojILLDTFh2G2IkMWmvbIScLJJkVaeJGRuOo3HqK6qGgDUFCjQxGukLGkuANrY0HRtWmps/ek2mUVbZW9JuL5nFq2cTFIbebui7SszRSA0Cd8hPaukf0GjA3QIQOuw2fWsg2roMuSh+w36KytaPpxwWlpb+jHBzAFe2AnAT3LqDKGwcVobzbuwKohEYHrAPdJdqO5HMxAecGu6GlXPuEb/qiew/6LpHC1A7jLs/dUL9YcOifdNZGZzz+kxyJ5p8trfqlFqKkOFrNOvwmQ27RiQt7pcQOkxpvcZHYMSpgbISGjBSSaCMnaT5hG9zPqrngzSdTPaW9IgNIGTFI05vocf/Ky1QVW+AXF5HCAEm2jgdJktgVCpBk1bdFAMsTqF56gq5ifGJOwXD69quNaAJAADYsTIivo1ozlYOsHhf43dpVHQHgzuiDU+4jd5PYpiKARW0ts5Omw6n3dRwUhHNBEiJjao5ocuTcWbBe32SoBfVmkNXgxYjeM20NcP4tKo6lsI43Rp3SxQgo1k14iODcTjgMSdwVGB7sOANZvcdw0dK9thBuGJxJvJ6VjKJkpMtcN3oDoLj8G9q90eGGzkN5xJ3k3le0hrU0Sz2V5hqpXmGsd0wZWJDB4wB3hQI9XMfaxBcx0MkE2rDuM0P4zRuIWQVoYokYswkeoTNha4HNtLAHAhliQAYIcNzWhtwmBIOkLU5CUqiMEGHZc554TnTeBIWjOwwM4LGDAN1DSZkz6RSAwX4nADEnYo2YLiHRP0t0N36ysksmLLcPx15uZ5oN7udLAbFMAXh0BpxAnr09a85kjiuI53CHbf2pg1NHpwUkC5QS54xAdzTI9R+qkikt8qbecCB14LZFGcUXJKkl6BnhfuRZmeDzJUK9KJWESTbI4z+CPj/NqyJLVHFtznm8cVs9QUjNDRMc0kdguXqFDDWgDQJL0pJLdl2h3tAHuklp2oHcZdh+quKiA8Z3WHDon7s0EVp0jr+C9Kjmg4ie9SDLqiIsSSiIigBERAQ41IOczbbrp2seoLy6iMOIJJxJPC61VEBHpBdCEw4uGp9/ar0CPnGTlLpmiKCD0xeyFRFjIyKFUYiLAhnoqJSY1hpdKf7qqKEQeKFCmBEcZucMToGoBX4iIpRiUGCFEUms8FSRgqosomcSy+jNxlI628E9YXl8NwBIebtDwD2iRRFmZFmjU204gjDTP4K2zhRzPyBd9e0oikExUREJCoiKQFQqqKQ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s://encrypted-tbn1.gstatic.com/images?q=tbn:ANd9GcQGTi_K1gg9F-EgmA1ioASUQ4259P3TM19E2Evdh5IC4kiQ2s8Zd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560" y="2204864"/>
            <a:ext cx="4176464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M:\ЕФРЕМОВА\к бюджету на 2016 год\Бюджет для граждан\kvalifikacia_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916832"/>
            <a:ext cx="4536503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934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619672" y="116632"/>
            <a:ext cx="7344816" cy="1861604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</a:t>
            </a:r>
          </a:p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«СОЗДАНИЕ БЛАГОПРИЯТНЫХ УСЛОВИЙ ДЛЯ НАСЕЛЕНИЯ  РАМОНСКОГО МУНИЦИПАЛЬНОГО РАЙОНА ВОРОНЕЖСКОЙ ОБЛАСТИ»</a:t>
            </a:r>
          </a:p>
          <a:p>
            <a:r>
              <a:rPr lang="ru-RU" sz="24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47864" y="1662206"/>
            <a:ext cx="57241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endParaRPr lang="ru-RU" sz="1400" dirty="0" smtClean="0">
              <a:solidFill>
                <a:schemeClr val="accent1">
                  <a:lumMod val="90000"/>
                  <a:lumOff val="1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Данная программа состоит из следующих подпрограмм:</a:t>
            </a:r>
          </a:p>
          <a:p>
            <a:pPr indent="450215" algn="just">
              <a:spcAft>
                <a:spcPts val="0"/>
              </a:spcAft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Целью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подпрограммы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«Развитие и поддержка малого и среднего предпринимательства в </a:t>
            </a:r>
            <a:r>
              <a:rPr lang="ru-RU" sz="14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Рамонском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муниципальной районе Воронежской области</a:t>
            </a:r>
            <a:r>
              <a:rPr lang="ru-RU" sz="14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 создание благоприятного предпринимательского климата и условий для ведения бизнеса</a:t>
            </a:r>
            <a:r>
              <a:rPr lang="ru-RU" sz="14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4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Целью  подпрограммы</a:t>
            </a:r>
            <a:r>
              <a:rPr lang="ru-RU" sz="14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доступным и комфортным жильем и коммунальными услугами населения </a:t>
            </a:r>
            <a:r>
              <a:rPr lang="ru-RU" sz="14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Воронежской области»</a:t>
            </a:r>
            <a:r>
              <a:rPr lang="ru-RU" sz="14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 предоставление государственной поддержки в решении жилищной проблемы молодым семьям, признанным в установленном порядке нуждающимися в жилых помещениях. 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>
              <a:solidFill>
                <a:schemeClr val="accent1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://magas.su/sites/magas.su/files/newspics/77995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22" y="1663677"/>
            <a:ext cx="3156942" cy="2423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90922" y="6021288"/>
            <a:ext cx="8881070" cy="637468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>
              <a:spcAft>
                <a:spcPts val="0"/>
              </a:spcAft>
            </a:pPr>
            <a:r>
              <a:rPr lang="ru-RU" sz="1400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1400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Целью  подпрограммы </a:t>
            </a:r>
            <a:r>
              <a:rPr lang="ru-RU" sz="1400" b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«Охрана окружающей среды</a:t>
            </a:r>
            <a:r>
              <a:rPr lang="ru-RU" sz="1400" b="1" i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i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 снижение негативного воздействия отходов на окружающую природную среду.</a:t>
            </a:r>
          </a:p>
          <a:p>
            <a:pPr algn="just">
              <a:spcAft>
                <a:spcPts val="0"/>
              </a:spcAft>
            </a:pPr>
            <a:r>
              <a:rPr lang="ru-RU" sz="1400" i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   </a:t>
            </a:r>
            <a:r>
              <a:rPr lang="ru-RU" sz="1400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рамках подпрограммы </a:t>
            </a:r>
            <a:r>
              <a:rPr lang="ru-RU" sz="1400" b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«Энергосбережение на территории </a:t>
            </a:r>
            <a:r>
              <a:rPr lang="ru-RU" sz="1400" b="1" cap="none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lang="ru-RU" sz="1400" b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воронежской области»</a:t>
            </a:r>
            <a:r>
              <a:rPr lang="ru-RU" sz="1400" i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предусмотрено сокращение энергетических издержек в бюджетном секторе.</a:t>
            </a:r>
          </a:p>
          <a:p>
            <a:pPr indent="450215" algn="just">
              <a:spcAft>
                <a:spcPts val="0"/>
              </a:spcAft>
            </a:pPr>
            <a:r>
              <a:rPr lang="ru-RU" sz="1400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Целью  подпрограммы </a:t>
            </a:r>
            <a:r>
              <a:rPr lang="ru-RU" sz="1400" b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«Повышение безопасности дорожного движения на территории </a:t>
            </a:r>
            <a:r>
              <a:rPr lang="ru-RU" sz="1400" b="1" cap="none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lang="ru-RU" sz="1400" b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 Воронежской области</a:t>
            </a:r>
            <a:r>
              <a:rPr lang="ru-RU" sz="1400" b="1" i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является обеспечение безопасных условий для участников дорожного.</a:t>
            </a:r>
          </a:p>
          <a:p>
            <a:pPr indent="450215" algn="just">
              <a:spcAft>
                <a:spcPts val="0"/>
              </a:spcAft>
            </a:pPr>
            <a:r>
              <a:rPr lang="ru-RU" sz="1400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Целью подпрограммы </a:t>
            </a:r>
            <a:r>
              <a:rPr lang="ru-RU" sz="1400" b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«Защита населения и территории </a:t>
            </a:r>
            <a:r>
              <a:rPr lang="ru-RU" sz="1400" b="1" cap="none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lang="ru-RU" sz="1400" b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воронежской области от чрезвычайных ситуаций , пожарной безопасности и безопасности людей на водных объектах</a:t>
            </a:r>
            <a:r>
              <a:rPr lang="ru-RU" sz="1400" b="1" i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является минимизация социального и экономического ущерба наносимого населению в следствии чрезвычайных ситуаций.</a:t>
            </a:r>
            <a:endParaRPr lang="ru-RU" sz="1400" b="1" i="1" cap="none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4" descr="M:\ЕФРЕМОВА\к бюджету на 2016 год\Бюджет для граждан\blagopriyatnaya_sred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47271"/>
            <a:ext cx="3024335" cy="2473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886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428750" cy="929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54156" y="-23315"/>
            <a:ext cx="7510332" cy="1148059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«ПРОГРАММНАЯ» СТРУКТУРА РАСХОДОВ РАЙОННОГО БЮДЖЕТА РАМОНСКОГО МУНИЦИПАЛЬНОГО РАЙОНА ВОРОНЕЖСКОЙ ОБЛАСТИ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2016 ГОД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508810"/>
              </p:ext>
            </p:extLst>
          </p:nvPr>
        </p:nvGraphicFramePr>
        <p:xfrm>
          <a:off x="323528" y="1124741"/>
          <a:ext cx="8640960" cy="56402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326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387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программы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2015 год , (тыс. руб.)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2016 год , (тыс. руб.)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2016 года к  2015 года , %</a:t>
                      </a: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400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РАСХОДОВ,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669 566,5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821 327,0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122,7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МУНИЦИПАЛЬНЫЕ ПРОГРАММЫ, всего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668 446,3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819 604,4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122,6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99,8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99,8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образования Рамонского муниципального района Воронежской области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474 589,0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584 362,4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123,1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71,0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71,1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культуры и туризма в Рамонском муниципальном районе Воронежской области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r>
                        <a:rPr lang="ru-RU" sz="11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519,1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46 915,1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105,4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6,6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5,7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0632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сельского хозяйства на территории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Рамонского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района Воронежской области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1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666,2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4 164,7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43,1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0632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и эффективное управление муниципальной собственностью Рамонского муниципального района Воронежской области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1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221,4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4 438,9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61,5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6094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муниципальными финансами, создание условий для эффективного и ответственного управления муниципальными финансами, повышение устойчивости бюджетов поселений Рамонского муниципального района Воронежской области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r>
                        <a:rPr lang="ru-RU" sz="11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264,1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101 500,4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165,7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12,4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271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Муниципальное управление Рамонского муниципального района Воронежской области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r>
                        <a:rPr lang="ru-RU" sz="11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209,9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40 059,2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102,2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5,8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4,9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40632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благоприятных условий для населения Рамонского муниципального района Воронежской области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sz="11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976,6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38 163,7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119,3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4,8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4,7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indent="762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Непрограммные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1 120,2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1 722,6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153,8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204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404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54156" y="836712"/>
            <a:ext cx="7972452" cy="637468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400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50" y="50579"/>
            <a:ext cx="7715250" cy="132343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2000" b="1" i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РАСХОДОВ РАЙОННОГО БЮДЖЕТА </a:t>
            </a:r>
            <a:r>
              <a:rPr lang="ru-RU" sz="2000" b="1" i="1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b="1" i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АМОНСКОГО МУНИЦИПАЛЬНОГО РАЙОНА ВОРОНЕЖСКОЙ ОБЛАСТИ НА 2016 ГОД ПО МУНИЦИПАЛЬНЫМ ПРОГРАММАМ</a:t>
            </a:r>
            <a:endParaRPr lang="ru-RU" sz="2000" b="1" i="1" dirty="0">
              <a:solidFill>
                <a:schemeClr val="tx1">
                  <a:lumMod val="9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330427111"/>
              </p:ext>
            </p:extLst>
          </p:nvPr>
        </p:nvGraphicFramePr>
        <p:xfrm>
          <a:off x="251520" y="1374018"/>
          <a:ext cx="8568952" cy="51589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8497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48676" y="116632"/>
            <a:ext cx="7299788" cy="1008112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РАЙОННОГО БЮДЖЕТА </a:t>
            </a:r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РАМОНСКОГО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ВОРОНЕЖСКОЙ ОБЛАСТИ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2016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194144"/>
              </p:ext>
            </p:extLst>
          </p:nvPr>
        </p:nvGraphicFramePr>
        <p:xfrm>
          <a:off x="467544" y="1124736"/>
          <a:ext cx="8352928" cy="5330454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7825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773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5545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5545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3691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4529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90648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Исполнение факта 2016 года к плану 2016 года (%)</a:t>
                      </a:r>
                    </a:p>
                  </a:txBody>
                  <a:tcPr marL="41095" marR="4109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2016 года к исполнению 2015 года (%)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30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Уточненный план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тыс. руб.)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(тыс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руб.)  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6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РАСХОДОВ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669 566,5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848 064,3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821 327,0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122,7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6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Социально-значимые расходы,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411 966,8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415 272,6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413 662,0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6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61,5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49,0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7388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     Заработная плата с начислениями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355 799,4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366 243,6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364 840,9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102,5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46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53,1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43,2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44,4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Оплата коммунальных услуг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28 806,9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28 502,1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28 495,2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Социальное обеспечение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27 360,5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20 526,9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20 325,9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74,3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36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доплата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пенсии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2 651,4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2 507,0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2 507,0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94,6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869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Первоочередные расходы, из них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182 697,8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280 833,6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255 834,2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91,1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36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27,3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33,1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31,1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36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продукты питания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39 999,6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36 595,0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36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581,4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91,5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36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котельно-печное топливо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1 446,8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1 070,5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1 070,5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36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строительные материалы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1 248,6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2 349,7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2 296,7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97,7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183,9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47388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текущий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ремонт и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техническое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16 152,9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41 575,5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41 575,5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257,4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4516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Капитальные вложения в основные фонды                                                                                                                                            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74 901,9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151 958,1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151 830,8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202,7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36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11,2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39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28750" y="50579"/>
            <a:ext cx="7715250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ЭКОНОМИЧЕСКАЯ СТРУКТУРА РАСХОДОВ РАЙОННОГО БЮДЖЕТА РАМОНСКОГО МУНИЦИПАЛЬНОГО РАЙОНА ВОРОНЕЖСКОЙ ОБЛАСТИ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2016 ГОД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44999540"/>
              </p:ext>
            </p:extLst>
          </p:nvPr>
        </p:nvGraphicFramePr>
        <p:xfrm>
          <a:off x="611560" y="1340768"/>
          <a:ext cx="8280920" cy="4752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1896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0"/>
            <a:ext cx="7463730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РАЙОННОГО БЮДЖЕТА ПО РАЗДЕЛАМ</a:t>
            </a:r>
          </a:p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2016 ГОД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100130"/>
              </p:ext>
            </p:extLst>
          </p:nvPr>
        </p:nvGraphicFramePr>
        <p:xfrm>
          <a:off x="439738" y="1052733"/>
          <a:ext cx="8452742" cy="5544618"/>
        </p:xfrm>
        <a:graphic>
          <a:graphicData uri="http://schemas.openxmlformats.org/drawingml/2006/table">
            <a:tbl>
              <a:tblPr/>
              <a:tblGrid>
                <a:gridCol w="290812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230724"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54864" marR="54864" marT="0" marB="0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Рз</a:t>
                      </a:r>
                    </a:p>
                  </a:txBody>
                  <a:tcPr marL="54864" marR="54864" marT="0" marB="0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 2015 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(тыс. руб.)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4864" marR="54864" marT="0" marB="0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</a:p>
                  </a:txBody>
                  <a:tcPr marL="54864" marR="54864" marT="0" marB="0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факта 2016 года к плану 2016года (%)</a:t>
                      </a:r>
                    </a:p>
                  </a:txBody>
                  <a:tcPr marL="54864" marR="54864" marT="0" marB="0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2016 года к исполнению 2015 года (%)</a:t>
                      </a:r>
                    </a:p>
                  </a:txBody>
                  <a:tcPr marL="54864" marR="54864" marT="0" marB="0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307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 бюджет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 тыс. руб.)</a:t>
                      </a:r>
                    </a:p>
                  </a:txBody>
                  <a:tcPr marL="54864" marR="54864" marT="0" marB="0" anchor="ctr" horzOverflow="overflow">
                    <a:lnL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(тыс. руб.)   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577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669 566,5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848 064,4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821 327,0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96,8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122,7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072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52 010,4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50 401,0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48 904,8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072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112,6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112,6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5977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293,8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250,7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250,7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85,3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7419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26 710,7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81 869,2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57 063,0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69,7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213,6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072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3 846,7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25 076,3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25 076,3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651,9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072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417 705,7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435 893,9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435 872,8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104,4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3072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31 045,7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32 141,3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32 118,2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103,5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3072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Здравоохранение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3072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30 854,3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23 853,5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23 628,5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99,1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76,6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3072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58 425,4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149 487,7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149 365,9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255,7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45977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2 243,3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1 321,2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1 277,2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56,9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8978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 общего характера бюджетам субъектов Российской Федерации и муниципальных образований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46 430,5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47 657,0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47 657,0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102,6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143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28750" y="50579"/>
            <a:ext cx="7463730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РАСХОДОВ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РАЙОННОГО БЮДЖЕТА ПО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 ЗА 2016 ГОД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210723"/>
              </p:ext>
            </p:extLst>
          </p:nvPr>
        </p:nvGraphicFramePr>
        <p:xfrm>
          <a:off x="395536" y="990600"/>
          <a:ext cx="8568952" cy="5660603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39604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2083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5543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50666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2015 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год,      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тыс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руб.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2016 год,      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тыс. руб.</a:t>
                      </a: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 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исполнения за 2016 год от исполнения за 2015</a:t>
                      </a:r>
                      <a:r>
                        <a:rPr lang="ru-RU" sz="105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76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(+, -) тыс. руб.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52 010,4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48 904,8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-3 105,6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94,0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-1,9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112,6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112,6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27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293,8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250,7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-43,1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85,3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-0,1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26 710,7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57 063,0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30 352,3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213,6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ЖКХ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3 846,7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25 076,3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21 229,6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651,9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417 705,7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435 872,8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18 167,1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104,4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62,4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53,1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31 045,7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32 118,2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1 072,5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103,5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30 854,3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23 628,5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-7 225,8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76,6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027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58 425,4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149 365,9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90 940,5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255,7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18,2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2 243,3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1 277,2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-966,1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56,9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-0,1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3827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общего характера бюджетам муниципальных образований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46 430,5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47 657,0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1 226,5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102,6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-1,1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3"/>
                  </a:ext>
                </a:extLst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669 566,5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821 327,0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151 760,5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122,7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4"/>
                  </a:ext>
                </a:extLst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267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347864" y="1484784"/>
            <a:ext cx="5510416" cy="4968552"/>
          </a:xfrm>
        </p:spPr>
        <p:txBody>
          <a:bodyPr>
            <a:noAutofit/>
          </a:bodyPr>
          <a:lstStyle/>
          <a:p>
            <a:pPr lvl="0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Обязательное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опубликование в средствах массовой информации утвержденных бюджетов и отчетов об их исполнении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Доступность иных сведений о бюджетах;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Обязательная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открытость для общества и средств массовой информации проектов бюджетов, обеспечение доступа к информации на едином портале бюджетной системы Российской Федерации в сети «Интернет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Преемственность бюджетной классификации Российской Федерации, а также обеспечение сопоставимости показателей бюджета отчетного, текущего и очередного финансового года.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794672" y="260649"/>
            <a:ext cx="7115196" cy="1296144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ПРОЗРАЧНОСТИ (ОТКРЫТОСТИ)БЮДЖЕТНОЙ СИСТЕМЫ РОССИЙСКОЙ ФЕДЕРАЦИИ ОЗНАЧАЕТ:</a:t>
            </a:r>
            <a:endParaRPr lang="ru-RU" sz="2000" b="1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2" descr="data:image/jpeg;base64,/9j/4AAQSkZJRgABAQAAAQABAAD/2wCEAAkGBxQSERQUEhMVFRUXFBgYGBcWFBUYGhgZGBUYHBcYFxoYHSggGBolHBYYIzEiJSkrLi4wGR8zODMtNygtLisBCgoKDg0OGxAQGywmICUsLywsMDQvLC8sLDQsLCwsLCwsLC8sLCwvLC8sLCwsLywsLCwsLCwsLCwsLCwsLCwsLP/AABEIAO4A1AMBEQACEQEDEQH/xAAbAAEAAwEBAQEAAAAAAAAAAAAABAUGAwIHAf/EAEIQAAIBAgMFBAYHBQgDAQAAAAECAAMRBBIhBTFBUWEGInGBEzJCkaGxI1JicpLB0QcUgrLwJDNDU6Kz0uEVwvFE/8QAGwEBAAIDAQEAAAAAAAAAAAAAAAMEAQIFBgf/xAA9EQACAQIDBAoBAwMDAgcBAAAAAQIDEQQhMQUSQVETImFxgZGhsdHwwTJC4RRS8QYjM2JyJEOCkrLC0hX/2gAMAwEAAhEDEQA/APuMAQBAEAQBAEA8lwCBfU7vL/7MOSTsD1MgQBAEAQBAEAAwBAEAQBAEAQBAEAQBAEAQBAEAQBAEAQCl7WBhRDqbFHU+RupB6d4TmbWp72Hvyaf4/JpNtK6K7B7TdlurkN9U6g+Gbd4fGeep47EU/wBFR90s/V5+F/E3Ut5FvsvanpGyOLML7tL23ix3H9DO9s/aX9RJ06itJeT593cC0nWBGx+Pp0Fz1XCLcC55ncPhNJ1I01eTsjWUlFXZCXtNhD/+il5sB85GsVRf7l5mnT0/7kWVCsrqHRgysAVZSCCDuII3iTJ3zRImmro447FhBa/eO7oOLHoJR2hjVhoZfqeUV+X2LibJFd2X2j6VHU70Y/hYkr7tR5SPZeI6Wlut5x9uHx4EcJXuXc6ZuIAgCAIAgCAIAgCAIAgCAIAgCAIB+EwDliKK1aZU6q6205EbxNJwjUg4vRow1dGQp7Nq0mylGPJlBII56bvAzx2K2diKUrKLa4NfxoawTRY5PRvTr1fo1QkOzaCzKVBblqRqdJb2bhsTCtGpWg1FXzbXK2a1JJJPO50rdr8OPUz1eqIbeTNYHyvOvW2thqTte77CHpo8MzL9qNqnFGnZSiJc5SQczErZtN1gGH8U4uP2pHERUIqy/giqz3lYpKiTlJlSUTV7C7W0qNCnSem90QLcZSDbzuJ6SjtelGCjJPJdnyWqeIjGKTP2ntVKwchwztwOhA46HW1tPOcKrVnUnKtU1eS5Jfcu277SzGpGStFnvswxXFW4MjA+WoPw+M6Wxaj6drmvaxpHKRtJ6glEAQBAEAQBAEAQBAEAQBAEAQBAEAru0VfJhazDf6Mgfebur8SJDiJ7lKUuSZrN2iyt7PbcDUkLbrWJ+qw3gj6vEcgR5cTB7TVJqjX0/bL8Pu4PlrzeYPejvLxLvGY1KVJqrt3FQuSNdAL6W39Lb56BySV3oHJJXZhMUamJYVcR4pR3pSHDTc1S29jxuBYTwu0trzxM3GDtBevaaKm5daXly/k5VEnMTEkcWwzFSwU5RvNtPfJoxlbetkRODeZCqJN0yGSI1RJKmQyiR3WSJkWad0bTsBiRUd85vVVe71UnVvEGw8+s7exqdNTlL93Ls4nQw9Xf11NxPQlo8VaoUXY2/Pw5yKrWp0Y71R2QOWBxQqpnXdmYfhYj8pjD1lWpqa0d/R2MJ3JEmMiAIAgCAIAgCAIAgCAIAgCAUHbV/wCzhfrVUH4bv/6Tn7UlbDS8PdGlTQx+wK2Q2J7raEfIjqP1E8zVjGXVkRUZWJ+16hVqVAtZKlZCy+yct6gIvuuyr431kbxFejQqUb9W3lpp2EtS29FPi18/gmVUnATLUkVO23ZKLMm/hLmGSlUSloVquUbmfq4wtjMNRzZslOo7a8WpOFHQan3TqKk4Yec5K17Jd10RXd0ny9y4qJOemaSREwSqiVC+q+kbyu5uRyMnk96cUuS9jeyUZOWh5xeDZSQVOhIvY2NjvHSbXtqU50mm1Y7dm8QaWLosOLhD4P3dfffynQ2fV3MRF83bzyMULxqI+g7U2qVbJT9bibX1tuUcT18udurtHakqU+hoq8uL5dluL9u06hRbTxJCkZiWI7zb/IH+uk89KbnLfnJylz4Lu/jLkYqSsrIveyQ/sqeL/wC409bsxWwsfH3ZrT/SXEvm4gCAIAgCAIAgCAIAgCAIAgGf7ap9DTY7lrpc8gwZPm4nO2rFvCytws/U0nw7zFYJbbxPL1GRQRG7WYg58Kt9LVSL7xbJYX5C5tNqPWpy7LfnLuNcWrxRe7H2l6RQrnvjj9b/ALnExFDce9HT2LGGxHSLdlr7kvEUQQQdxkVOo4tSi80WJRuUuL2e7YsYh2zn0Qp3tY2GaxPAnvzs4nas8VTUZ6r1KzpveudqqTnpmskVvaLAOadIUczBw5cLdsjK+pNt1wy2v1nfo4eEqcKtNXdrNLN3XPkRVU8lwKNMLiV09LXXp6SoPzk7dW1tx+TNekl2+pruwnZ+rVqCvXq1mpoe6rVahDsOYJ1UH3nTgZcwGE35dJONraZcSWnvSzZoTSK1axbfnYL4N3ifMMPjOJtOao4icW827+D+28CxTi3dsrauHaq2WmCx+A6seAkOEoVMRK1NN9vBd7NJq5sMMqUKSIWHdUDXebbzbmTPa71LDUkpSSSVrt2NkuCP3B4wVGe25SF65rXN/IrGHxMa6coaLIcbEqWAIAgCAIAgCAIAgCAU2K2x6GsadTL3u9TYnKGHFb2tmB0tppl33nOxWOlhp2lC6elrX8nb38DF1ezZ1qbXt/hnza35SjL/AFDQWThO/cv/ANEm4yNU28/CkvnUP/CaP/UMP2034tL5Nd1ldtHar1qb02VMri3tXHIg8wbEeEilt3fTi6WT/wCr+DVxurGewylTZrX58G6i/wAt/wA5yZO6vEjirMjdsMIWp0qoGtN9SOAe2vvVffM4Wqt6UHxXsZrR6tyPgAWAK7xvUbx1XmPiPjI5xzsVFDjEv8FtG4s/4v1/Wc2pQs7xL1KvdWkS3SQpk7RFq05KmQyRHN1N1JBG4g2MnhNxd4uzI3daE/B9pK1M976ReTaHyb9bzt4XbVenlU6y9fP5MdI1qXz9pKbUg1O7VCcopkd4HmwHsjnuO689A9p4foel3siWm4y+5kCntFlBCgXJuzN33Ynibd1dwFhcAACcert2SX+zDxfHwXybSd2exWqMt2dsvPNkX/TYShPG46ur77S/9qXjr6tmUkirx208oIpb+L2sf4Rw8Tr4SCMI7283vS5v8X935IiqVsrRND2VphMKGY2zFnJJ4X3k/dAM9hs2G5ho345+f8GKeUTpsrbAxFR8nqLcAnexGW56DvCbUcbCtVdOOiV+/Ph2GYy3s0W0umwgCAIAgCAIAgCAU3arZX7xQOUXqJ3k6818xp425SpjMP01JxWuqNKkd5GCwmNqU7BHIUi4HskfdOl+E8q22rehBGUo6MusNtO/rhD90MD8O7IrQTzS8Lr+CxGo3qSKgov6pdD1AYfA3kcuh4XXqvk3yZHxez2y5ks/MLqfHKdfEW0+W6ipZwafv5amkoPUrsXVBXKwGouDqAeaPb1luCL7xabU10dRTtdcnn5cjRzys/veeKOzcgV0u1NgCD7S9GA4jmNNOEt47Zs1HpaHWi8+1GKcLO/AkYvHgLd0V9N+5vxDf53nJpzc+rNX9/P5uSVWlnYg4HtFRaoKal1dr2VhcGyliAy9Ad4E2rYB7rmtER0660Rb+nB36TnbjRPvpnhwDumVdGrsyNUSSpkUokWoWTvJ6wH4hxU9D+knptXtLT7mR3cXdGlwlJTTR/WDKGA3L3hcZjx0toOustTpxp2urvyj4vj3LxZbirq5xx2Kdt5XTcBlsPDlNZVqk9beFvQ1kynrZmIUasxAHiTYfEySlCVSSitXkV5Z5Fr2ox9guFpHuUwqn7TBRp4KCviT9nXubSxO7bDw0Sz/AAvk3m+CPXZx/QrTPA1DfwIUH3b/ACE5uEr9Hiqc+DvF+NvzYkpq0Dbz2BsIAgCAIAgCAIAgCAYXtXskUqmcaUqrXvwp1TvvyR/gfECee2rhHCXTwWT1X5+/khnFfeH+Skp3UkMLEbxOO7NXRosnZllhsQRusPIfM6yCTa0J4stcPWbixHiT8BIm6mrk14smizLdrtps2I9EhAyIGLZBmLMTcHXdYLLtGT6JOTbzeuXz6nPxtZxmkktCHgds16ahAyEAneh4m53NzM6NLadSlBQilkV44uayy++JKTEiuwWsqWY2uoZDfhqG115xTxaxFeMasI5u17Z+ZNCt0j3ZFDX2QMPtOnlZmQUHcZrXBK1VI0A00Hvk+1KUKNFwjxt7kjgoPI0grTy24N85YCs2apmINME2uBceDDXfzvJ5yjGCikrs3p3ldvQ8JjCRcGaOlZ2IHUZxqYtufym6poilWkX+wXvhadzr3xu5VGA+U1rRXSPPPL27/wAF/Dy3qKf3UYgzMUJE7sps81KvpSO5Tvbq9re5QfeRyM9DsfCty6aWi0+TWEbu5E2hs8jE1Q3F2YHo7Fh5a28jKO1LwxEk+Of32NlDM6Y1cqovPMT0Fhc/6T8ZQd3T3lrd+eS9yR5WRuKF8q5t9hfxtrPfg9wBAEAQBAEAQBAEA5YrDrURkdQysLEHiJiUVJWYauYHbWyXw3rhnoj1KwF2QfVqjkPraDw3TzOM2ZOlJzpZx5fffz5kMlbUh4arxBv1nJkhFljh6lyBqSeAuSfADUyFUp1JbsE2yaLMl2ooNSx7F1t6SmjWPIArw+4dJ1ZYWpQoRhU1182UcZG7ujnVp2sR6p3foeolKMr5cSjKNs1ozyGmyyd0YUrHuvimer6RxciiaYK8Sc+pHD1uEuYvFPExjfJrXtzLbxG8s9bEoV5zNwj3zhXrMyFFut81201u1xx6mX51KTo01brRv6kvTLc3TzTIVQo4C0qvrO7K7mc6lTid02SImz6Hsfs7UXDUhdQcmYg3BBbvEHfuJtOlLYM5vf39eFtPU7NFONNRJVLswSfpamn1UBBP8R3DwF+stYfYcIO9SV+zT5/Bvu3NBQoqihUAVQLADcJ3IxUVZaGxwx+BWqBwYbj+R6Slj8DDF092WT4Pl/HNfkynZlPgNimpUFeqwKWHo6Y5aEFyeJ3kDwuRpKWA2V0cYyqu7WduF/yayTc22aOdsyIAgCAIAgEDbGO9CqNw9IAfAq2/ztKmMxDoU99c0YbtqdqGNRtL2PI7/Ln5TGGx9DEZQfW4p5NeH5V12mzViTLhgQBAEArqmw8MxLGhSud5CAE+Nt8hnh6U3eUU/BGN1EihhEpi1NFQfZUD32kkIRgrRVkZsZTt/sM16a1aYJqUr6DeyH1rcyCAR/FzlPH4d1aXV1RFVjdXRj8HTJXugMDvTn1Q8+nu6eOnrnk+fyU1TduqrrivyiPVw9icp8VOjDoQZupP9xWlD+3+TiRabkYvAF4B+QDY9kuybMy1q62RSCqHexG4sOAG+06mzcE6slUkuqvX+O3iXaGFd1KfkfQp6U6IgH47AAkkAAXJOgAG8mAZPH7arVf7lvQ0vZYKpqOPrDOCqKeAKkkWPd3Ty+P/ANQbk3Tw6Ttq3p4GFGUlfRepWLja9P1K9TeTY5GBubnQrzPC050Nt4u+q8jSalzfp8Emr2urCmwyIanBxcAcyUN7nztOpT2+3F70c/Q06VrU5bG7YvT7uJu6/wCYq94eKqO8PAX6GTYLazk1CqvH+CKGIadpG5q1VUXYhRzJAHxneclFXZcIjbWpcGzH7IJ+O6c+rtXCU9Zp92ftcyk2csBtYVqrIm5Fux36k90aacGm+FxqxMnuxaS56+XDTv7jW6vZFnLxkou2S/2bwdT8x+c5u1V/4Z969yOp+ko9mVwQEc6cCeHTqPl8J5JxhJredraP7w9uHI2pzysWdHaNSi1icw5MdLHcVbgNOol/DbUxOGe7V60fXvT4+PmjdmgwuJWouZfAg7wRvB6z1dCvCtTVSm7pmDtJQIAgH4RAObpAM1tPs2CxejZWJuVPqseJFvVPvHS5vOPj9kwxF5Qe7L0feaqKTuig2wlamvew5qW3XpmoPxJqo8xOJDZuLoytKN12Z/yaV7Nfpv4GX/8AMUjXpUWwhVqjqt1rVFsCwBOVw26+68tvCpQcpxat94lSNKEnZxt4s/CJz2rOxRO2Ap56mXI7bvU63390/lJaeHq1f+JX+8yehSU3nc3OxNjpTYM4p0uQZgXPiWOngtut907mD2aqavWs3y4euvou86MKMIO8V8myXdpOuTH7AEA+fftD20zVBg6ZsuUPWI439Wn4cTzuvWcjamKdOG5HVlTFS6u6iXSfNTRuag+dtZ8/kt2bXadCL3oJ9hS4/HhXIIAVVzO5Ngo/WXaNFyinxei5lecutY4mqrqrpmysLjOADY7tL8RY+e4SacFCbinoQTRHp1jTqI4AJRgwDC4uDcXljD1XSmprgVr7srmhw2NOKJdmtlGtyLgn2VHAafDW5kuJrzryc6ry4Lgu5c+0v0pqoro47SxllyoLC1jqST4kW9w0kdO3BW9/MzUllZGh7E4PJRZjvdvgun82fytPUbKp7tDff7nfw0Xz4mKcbI0U6ZIQNuYU1cPUQakrcDmVIYDzIEr4ql0tGUOa9eHqayV1YxOCO6eGndZGkC6Wjnplba+yRqAfyBinPLcay4Wzs/wufsWN26KGv2lq0S6UbDWxYi9ipI7o3XtlFzf1Z0cLi54WMoQ4u/cc+riWnuxI47X4ukC7VM4BAysqAMSdFuoBGlz5GWKO08Q55u645IxSq1G7t5H0jD45HpLWDAIVDXYgWB533T0kakZQU+Frl1STVyKvaDDXt6dB1JsPJjoffI44uhJ2U1fvRr0kOZOr4lEXMzADged9wHM+ElqVIU4702kuZuV52/SvoHPXLb4Egzmy2zhF+5+T+Ae//M07EkEAbycoA8STMLbWFlkrv/0sza2bO+BxK1kzgWU3y34jn04/OdGjV6WCna1zVO5807Y4dVx+HqNoqZ2J6BqZnN2xJqnGK4kVR2aKJ6qXNnB14JV/4Tgyg22/j5Oc6Er6ouuz2BxDh2okqrBRfvIWtm9UsoNteBm9LFulelGVm/uqvb0Zaw2HqpNrRlmMI9EXdVseVNWF+r2t8TK06canXvftTb9dCylKGq9CTs/GtTN6X0f2VuabfeTh4ixkuGx1fDPqyvHk/wAcjZNPsNhsvaK1luO6w9Zb3tyseKngfkQQPW4XFU8TDfh4rijYkvUlkHy7bOEJx+IJ3sRb8KlfgAJ5La0n/UOL7PYqTi5SaLbY9S9PL9U/A/8Ad55nERtO/Mt4aV4bvIrdu7M9O1NXINFahqFLb3yhRc/VsN3nynSw20p08O6K53T7zWpC7PzFaAn+j0leGbIZK7IVTDlUBY3a/e6X1A+fwlhSTd0siGtC0b8T82RUZa6hRfMcpHO+742k8acqvVirvh9ZFhpuNS3M1GH2BWq1BdfRrfVja4+6u/NyJ0G/W1p0cLsmtN/7q3Vx5vyL7i2zaUKKoqoosqgADkALCeoSUVZEiyOkyBAKbHdn1di6NkJNyLXUnibcCf6E5OM2TTxD3ovdl5p+Bi2ZjNrYyold0p1LBO4ctrFrd46jQi9v4TPM4jCwoTdNvea46fkrVK81O0WVS0ra5c3S9viZFvX4kEIK+Yxez3rPTyjLRVrtpqpawzMCbtYbrczzl3CZ05OWSWrvw7tSdw4R0L3HYg1cqgZaaALTTgoAsPE24yvjdoTxDtpFaIkav3FZiqeZgvM28zpK1K+pXqxu1EibKxjK60y5FMnLbeEzaXUHdra9rS9KbnFRldpZpEGHquMt2+Ty7jVV6q0vUFiBvYXPxNvcJAp55K3h99jqu0dCtw2GfFVlQkkX33JsB6xF91rjzKjjL+Foyr1FDxfYv50RXs5s+j0qYVQqiwAAA5ACwE9ckkrIsFbjtg0qxvUUNbddQbX32v4CYlCMv1K5hxT1MVsvZdGntathqlNGR1DU8yqbHKDYXGgsDOdSjGGIcGln/n5L9SjCWHU1FXXYu74NFjfo6jKNADceBAPzJ908xtmhuYyTXGz9Le6ZVjLI5HGlTcHfvtz4/r5yrGUoS3lx1++vjyDkcqhWo1i2Unc2uVvFfZPh7pY3uk6snnwfB964eBo7M/CWw59ISBlBN790qNWB5rp8BxE3w9arg6yceOq5/eD/AJFjNp21xD1TWFhTbRaLbso3XYahzxI013GwnbqbVlGs7Lq8jmSxc1UdtORYPtCniPpALOF7yHfYe0PrAcxw5WlfaUIY6mqlH9UdVxa/gu0q0J5o8YPaiPUOUjOB3h9YcWHXmPPnbgYmjKVNTa7/AJ+TNOpHfuifXE58SeRX16ZZHRAvpGACMxsFOYE+ZAIBuLXnW2fKnvShJZyVk3ov86X4FeV7NR1MyuIq4dnp10ZhmJOlqiMQBcX0YWA0O/gRe5v1KEf0SW60V8mt2RoOxmHFbF02QhkS7kjhYaAg6qbkaHrvk+zKEniFfhma0qLVVPgfUZ6kviAIAgCAYfthQT95GVQGNMFyPauWAv1AXf4chPK7flFVIpLOxBUV5WM7i65RlCUmq6d9afeqKbmxFMC7rYcDcW3cuVQw/T2jB9Z6cnbhfuMWSLLCKHUMt7EXFwR85QqXhJxeqJYxurnaqAo6yOPWZvK0UUdeocys1gyOGBTQEA3ykeVrmdeg4Zyvbkrce/gU5zjx4FVWO/zkkFdpI5ud8j6CNg1ayqyvTysL3Ja/ut+c6kdhTi7b6t3fi/5O5JNmh2NshcOtgczG2ZiLXtuAHsqLnTqb3JJnawuFp4eO7DxfFhRsWMsmwgHz79oqNQxWFxabwcp8VOZQfHUeU5uMThUjUX231nTwTU6cqb+3LrtHZ6dPEJqjKoJ+y2qHwuSP4hKe2cN0tONeHDXufx+WcyacW0zPPidJ51QyI3I4tidLSRQysauRD21j3bDugOjZVIOt7sNRyNtCeMsU3Z3f3t7zWVR2KpaVqY6N8CoI+RkLleZzqkcr9vuStkMPS0wfrj/qWsFTU8RBPn7G+GfXSIuCwavjamIW60lYiit9C1rPUH2bk2HUcrSXauIppunSWur+C3aKldGro4gWsfKealB6osxndWOWIE2gzWZe7GpUsbT9HiEDvStZiSGKHdqLEjQgjwnstmVIYuhuVVdx9uBqrTykaXB4OnSXLSRUHJVA99t5nahCMFaKsSpJaHebGRAEAQBAMn2nw1sSrHdUphR95C5I8SrXA+w3KeW/1HQl1ay00f4NUut3kD9xUkMVFwDqRuB368p5SOInD9La7ibok82fhxK3y07MefsjmSZvToTm88jR1Y3tHNmbxxxVTEH0LIKarqKosrdbjvBieA0AGoPH0GAwNCvBx9dM+RWe+5u+hEr1zcgixG+zBhfow3+4WkNXDdDNxbT7ilXdna5yFEkE5SRx0uISlqiuoyaukXvZvtj+6uExDuaGQ27pfIcwsbgZsp7w8hO3s7F1HfpHdHTwEatW6vc2eC7bYCr6mKpD75NP/cAnXVaD4l+VCotUXtKoGF1IYHcQQR7xJSI9wDPdvNn+mwNUAd5LVF8U1P8ApzSti4b1J9mf3wLOEnu1V25ffErf2bbRFbCvQezGmbWOt6b3IBvvF8wtyAkeCnvU918PYkx1O097mdNodkGBJw7qR/l1c1h4OutvEE9ZUxGyISd6bt7ffM5rp8iAezOI40afiK7W+K3lL/8Aj4n+5ffAxudnqem7G1WU5vQp4NVc3Go+qN/jJobHqfun6GOiv9ZS4vAEIdNQLOvEZT63XKbg9PCeftKNR05LrRf+SOvR6u8vH58PYonXeD/XhJ4yaakjmpuLJeGq2A3braCwsOQ4f9mQzjcnjUu7skDEojJUd7tbuKOOa+h53HwMlqYepRUVHirvsLkXGK3pPwJiYvTvf/JQdPPIwqvMnbEJ9OMpt9G5JBO4MnLqRLOHc4qTjJx8WvY3p/qy5GmXGFP8W/vb+YS9TxuKp6Vk/C/4v7Fi8VqSsBtF6rWUd0aliLachrqT+s6+z8biMROztZatJrw/U8zVST0Lado2EAQBAOGNoLUQo6hlPA9DcEciDqCNQRNZwjOLjJXTMNXMP2g7O4gm9CrnT/Lqki3gwFm/iF+pnDq7Bop3o5ENSlOf7nbkQdnbIxIP0mRBxs2Yn3fmRII7CnJ2nKy9RThKLK3buJBqlF9VO74t7R99h/DIcfGnTkqNNWUV6vUp4ureduREoYRmIFt+4bif0HWc5zS0IYUpSdvv3tJmL7LVcSy+iYqKIurLoS7eu3wUeAXkZ3NlUlWptyXV07+06MKG47fbmi7GbJehVZ8S4zkC5Jte2g3mdbD4eGHTSevMljFRNLtHs1hMRrVw9JifaChW/Gtm+MmlShLVE8as46Mx+1uw1HDm+DxNehVb1adMs5a3LKVYDmzNYcZWnRjB9WTT5FqFeU114prmfi47bODVWq0xiUtdhlDsvS9LveZVxCniIK8lf3G5h5uydvYu9g9vMNirJU+hdu6A5BRidMq1BoTws2UnlJaeJhPLRkVTDVKeeqMfsOsdn7V9Gxshc0Tf6rEejY/6D4EyjQfQ1t3w+C9XXTUN7x+T67Oscg516wRSzGwEirVoUYOpN2SBU7L2rnxFWmeQZfKwYfy/Gc7Z+PeIqSjLLilyWlva/a2a36zRT9u9nWT09Op6Kove32DZeJ5EW3+++lpsXs+nWl0mklx+fk1qRbWTsfP6OL9NSWq1P0TMToNzKPbC/wCHc3FhcEg2ta08/iIQi7RefE5leKVnxf24BlYgP1W42ExY2U2eziJjcM75quz2CakheoCrvawNwVThcHcTv93Ka4iMqclCSa4nRw0HGF3qy1w2Haq1l158h948PDefjJcLg6uJlaCy4vgvlktt41GDwwpqFHmeZ5z2OHw8KFNU4ae/ayRKx3k5kQBAEAGAZ/bWJJb0aefU8tOAG/47jfz21sfNT/p6Ts/3Pj3dmWbfLxBXJgaYN27zDlcAeAH9dJ56dZ0k+idpc8+P3ibRpxveRU47sWztnoVimbvFWGYXOpsbgjf1nrZ7MpVYqXFrPiVJYWDe8siRsvsa6n6WtccQi2v4sT+UjhsWle83fs0NoUFHiX+IrCgvo6Whtqfqjz9o79fHiJjaW0FhIqlStvW8Iru9l9c5WrhWa5JCqdSdcx63Iu1+ZM81KKf+7Wd+Oebfd99hZvQm7Lwno3C06tQZtCO7l3Ek5SCL9Ze2bi6v9TGhTdovW+drK7stFy7+ZtGnGGbzL3C4Nadyouzesx1ZvE/luHCeuhBR0MzqOevlwJE3NDO9o+x9DFhmyinVI/vFUd7pUXdUHjryIkFbDxqd/MsUcTOlppyPlnaTZVWjnStfOgWxuT3BopRjqVsNL6jLbhpyasZwnaep16UoTp70PI+wdldqfvWDo1uLIM3317r/AOoGdmlPfgpHEqw3JuJC2hii9Yj2UubeBsSf4tPCeX2riXVxDg/0w4c39aXdfmaIqdm3GLpEbyxB6gqb/rItl1H/AFUO2/syG3WOnb7Z1Wqnd1W+o+sORnqcVTnUpuMHZm002rIwmJqHN3lKGwsp3WGgyH2hp4nXfvnk6lNxbXLJnOxFKalf0L/Y/ZhnQVXKWcXyNcED2Tcbid/DfNN1SWUllr9yXr4k1DCXjeS1Jo7IKdTnA6OrD35ZrNVN3ejDLndNenyb/wBDC+r++BbbA7PYWmwZgWqA90uQVvwKgaX8deU62yamEm1d9fk//rz9zeGEhB31NVUpK3rAHxAPznonFPUsH6igCwAA5DSZSsD1AEAQBAEA54irkUnl8TwkOIrRo03Ulw9eS73oDF4naQ7wU3ue83PW5t0v754huUt5y/VJ3fwuz7oayqLRHPBs9Z8iaknU8FHM8hNsPgp4me5Fd75GFNvQ2y0QAAOAt7p7pKysjc5YqoEW+8ncOZ/SVcbi44ak5vN6Jc3y+8DKVzM1caqknR25nUXPzPw/Lxu83KVWrnN+S/x5LTuw5pZI4/vlzqb63PUyCSbeefF9o3yx2IzMzMNSikj7xHdHznX2Hh5OtKryVvF/fUOV0WmF23TdQwvY9L26aa38p1obaw3/AJl4+Da81f1s+wLNXRKpY2mxsHW/K9j7jrL9LFUK3/HNPuYJEsAyf7RcKGoJUIHdqBSfs1O6R4FinulLHwvT3uRf2fO1Xd4Mqv2QYr6LE4cm/oa1x91wR86bHzmcFK8LGuNhad/uRpcTgCK7ZSPpFLAHgVIzHwuw8z4TlbR2XUq1b0bdZ3d+Flr7ePpThldkrZ+yVptnY5n4HgOduvWXdn7Mjhes3vS5/Hz7GOJ+VmOIuiEilezuPb5oh5c293MWlUdZ2h+ni+fYvy/BZ6T7qpK8teC5dr+PM547Z6ot0UBRoRYWA5jl/XKcnbeA34KtTWcde1fx7XI1N8SuqV+PGeaTb63H797TVyI7YkjUG0lhKUXeOX37+CJzP2niKrEAd6+4EAk/mR13SaMZ15bqjvPuz8X8swpz4Gh2dhnUXqNrwVb2Hjrr8p6zBYapSh/uSb7LtpeLu39yJFfiTpeMiAIAgCAIBwxWESoLOMw5XNvgZHUowqK01cw1cirsLDj/AAU8xf5yFYHDr9i8jG5HkTqNFUFkUKOSgAe4SzGKirJGx7mQVW0ti+mv9NUXp3beG69ul5z8Ts6FeW9KTv8Aew1km1a5TP2RqD1aynxUj5EyhLYj4T9P5I+jfM9UOyj379VQPsqSfIm1vcYhsNX688uxfz+DKg+ZpMDg1pIEQabyTvJ4kniZ2qNGFGChBWRIlYxOJQ0MTUUad645FW1A6jW3lPJY+k6NeS4PPwf2xEurIngCoNLKbc+6T57vjKFqc3/a+/L5Xr4E+bLLYGOYuaT3uFuAd4ta48NRblY8LW9JsjFVJN0arvZXT424p87czW+dj120p5sFV6ZG/DUU/lOtiVelLuLOFdq0e8wn7Mq4TaOMUkAGkG1NtQw/5mU8DNJO7LmPi28uZ9BGOT0rsLu1gihBm0AzEg7tS1j90Sf+rp7z3es+Sz/jzfAq/wBPPdV8l25ff5Opw9Sr/e9xP8tTqfvsOHQR0VSt/wAuUf7Vx/7n+FlzbMb8Kf6M3z+ET0UAAAWA3AcJbSSVkV275s/SJkwU2L2Hc3ptl+yRceRBuPjOLiNi0py3qb3ezVfx7Grjc8UNhH2nA+4mv4mJ+AkdPYUE/wDcm36GFEtsNhUpjui1953k+JOpnZo0KdGO7TVkbJWO0lMiAIAgCAIAgCAIAgCAIAgCAIBT7f2P6azpYVF013MORPA8R587jnbQwKxMcspLT4ZrKNyrwmzqwNjTI/D87zzUtk4xuyh6xt7m0HYtKWDam4rMtyFKkJqbEg3tbW1tw114zsbN2fXwst+q08rWXDO/JX8vMk3YzfJ+5x7VYpWwNVkYMDlXTmaigg8iL7p1cRNOjJrkTYaDVeKfMwn7MsOtTaOLZlDBadtRfUuP+BlTB0oTXWSZbx1SUX1XbM+rpTCiwAA6C06aioqyRy3JvNs9TJgQBAEAQBAEAQBAEAQBAEAQBAEAQBAEAQBAEAQBAMf+0CkqojC6tUqAOAbB1VSwLjiQVWx3jdu0lDH2VPvZ0NnXdTPgUv7GqF/3yt9eoi/hDMf9wTbBRtFs1x0ryR9Kl0oiAIAgCAIAgCAIAgCAIAgCAIAgCAIAgCAIAgHmo1gTa9hew3+XWYeQP1GBAINwRcHmJnUHHGVsi3G8sqjxZgL+V7+U1k7Iwz59+0/H/ShAf7uiT/FVNh5gIPxTm4+V5xidfZ8bQlPwLT9mtIYfZa1CNaju9uLEtkQDqwVQPES1h7Qo3KOLleo+w2FBCFGY3biep326cukspWWZXOkyBAEAQBAEAQBAEAQBAEAQBAEAQBAEAQBAEAQCspVTTSoP8l93OmRmFh0ViB1SQRluprk/TX73Guh6xrhquHUEGzsx8BSa3xdT7oqO84Jc7+j+UZeqPjva3HemqV6g1z1SVtxRLKvwAnIqz36rfb/g7sf9qlCL4/DfufWdnYMU1w+H9mhRQt1YLlS/PUO3ionWX6lDkrv2X5fgjiTlvTb8S6lgwIAgCAIAgCAIAgCAIAgCAIAgCAIAgCAIAgCAIBBfu4gcqlMqfGmbr8Hf3Su+rWX/AFL20935GOJksVtAUqDMpN1pV1W+/vvSWifKmU8hOd01nlqlL1cd30aN8NDeqJGL2PgvTYqjSBsdDflY5vylWnHfnFLn+LnSxs96N+WXi1+Lr1Pqez6pqhSRY1iarjlTUBUXz7unEZ51sPJ1Fvf3Z+Gi88vU5OpeS6bCAIAgCAIAgCAIAgCAIAgCAIAgCAIAgCAIAgHCuudO4bHep4AjdfpwI5XmsldZGCs2rjPoErgEGm4JHFSc1N1PgWI8pRxdZRpKt/a/mLXhcxwMb23wwQUAONGmCPugi/wHunNxNNQrQSf7F6ffQvbPinWz5FH2fpscYCm8qFB5GoAoPlc+6Qb0moqOrk153X8kmLlel27z92fRNkgj6O9ru1O99RRoswAv9ZmLDwzEerOvhMlu9rS/7Yuy8b38O45iNIBOkbiAIAgCAIAgCAIAgCAIAgCAIAgCAIAgCAIAgEJz6OqD7FQ2P2anA9Aw0PUDixkMpbk1yeXc/wCfe3MwVu2gFXEodz0jVX7y2Dj+Q+ZlHGWjCrB6OO8u9ZP8PzMMyvbGqKj3HCklvwhv/acfGV1LFxa0sl5q/wCSzhJbtaL8CJ2OXJVNUi4WiH80ptb4sJvh6qjVd/270vK9jbFTz3eTkbDsbhRkaqWLMWKgngAbm3iWJ906WyILonO922198W2VEuJomcC1zvNh1M69zY9QBAEAQBAEAQBAEAQBAEAQBAEAQBAEAXgH5eALwCJtNc1NlsbEbxqVI1Vrb9CAdJDXhv03H6nwfgzDKPb2I9Lg6dZd9iG8HUo4/Fb3TkY+q6uDjWjrx8cmvMw9DJVmzWvxAHkFUfKeZdRuW9yt6ZL2Nk7NM9bO7lFx7RppTA4nvi/8tvOWVUV6jTzlkvFp+y9Taq7zk+1+5tezrLRoVcxsqVag8lNvM6T0uzt2jQnfSMn6GiLPB0z/AHj+uw3fUXgg68zxPQADoUlJrenq+HLs+eb7LAlXkpkXgC8AXgC8AXgH7AEAQBAEAQBAEAQD8MA8M8A5PXtAI9TGgQCPU2oBxgEeptoDjAIz9oVHGAVA2hcVad7pUYkDkdGuOl/lPK4yq6Sr0pfpby7G+svB2/PMwipQZgvO383pFHyWcN5Xf3g/kJXX3jc9nFCmq1CL5fpCBv0QtbxuDJMMrV430uv/AJL8G8IuTUeZZYfa62VcwsKrO4v7V8yg/jUz0WDqdM6dPg3Kb8Hl6r2NLNWLdO0SnjPQGTum3AeMAkJtYHjAO6bQB4wCQmKvAOy1YB0BgHoQD9gCAIAgCAIAgCAIAgCAIAgCAIAgCAIAgCAIAgCAIAgCAIAgCAIAgH//2Q=="/>
          <p:cNvSpPr>
            <a:spLocks noChangeAspect="1" noChangeArrowheads="1"/>
          </p:cNvSpPr>
          <p:nvPr/>
        </p:nvSpPr>
        <p:spPr bwMode="auto">
          <a:xfrm>
            <a:off x="179512" y="2420888"/>
            <a:ext cx="2606537" cy="232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data:image/jpeg;base64,/9j/4AAQSkZJRgABAQAAAQABAAD/2wCEAAkGBxQSERQUEhMVFRUXFBgYGBcWFBUYGhgZGBUYHBcYFxoYHSggGBolHBYYIzEiJSkrLi4wGR8zODMtNygtLisBCgoKDg0OGxAQGywmICUsLywsMDQvLC8sLDQsLCwsLCwsLC8sLCwvLC8sLCwsLywsLCwsLCwsLCwsLCwsLCwsLP/AABEIAO4A1AMBEQACEQEDEQH/xAAbAAEAAwEBAQEAAAAAAAAAAAAABAUGAwIHAf/EAEIQAAIBAgMFBAYHBQgDAQAAAAECAAMRBBIhBTFBUWEGInGBEzJCkaGxI1JicpLB0QcUgrLwJDNDU6Kz0uEVwvFE/8QAGwEBAAIDAQEAAAAAAAAAAAAAAAMEAQIFBgf/xAA9EQACAQIDBAoBAwMDAgcBAAAAAQIDEQQhMQUSQVETImFxgZGhsdHwwTJC4RRS8QYjM2JyJEOCkrLC0hX/2gAMAwEAAhEDEQA/APuMAQBAEAQBAEA8lwCBfU7vL/7MOSTsD1MgQBAEAQBAEAAwBAEAQBAEAQBAEAQBAEAQBAEAQBAEAQCl7WBhRDqbFHU+RupB6d4TmbWp72Hvyaf4/JpNtK6K7B7TdlurkN9U6g+Gbd4fGeep47EU/wBFR90s/V5+F/E3Ut5FvsvanpGyOLML7tL23ix3H9DO9s/aX9RJ06itJeT593cC0nWBGx+Pp0Fz1XCLcC55ncPhNJ1I01eTsjWUlFXZCXtNhD/+il5sB85GsVRf7l5mnT0/7kWVCsrqHRgysAVZSCCDuII3iTJ3zRImmro447FhBa/eO7oOLHoJR2hjVhoZfqeUV+X2LibJFd2X2j6VHU70Y/hYkr7tR5SPZeI6Wlut5x9uHx4EcJXuXc6ZuIAgCAIAgCAIAgCAIAgCAIAgCAIB+EwDliKK1aZU6q6205EbxNJwjUg4vRow1dGQp7Nq0mylGPJlBII56bvAzx2K2diKUrKLa4NfxoawTRY5PRvTr1fo1QkOzaCzKVBblqRqdJb2bhsTCtGpWg1FXzbXK2a1JJJPO50rdr8OPUz1eqIbeTNYHyvOvW2thqTte77CHpo8MzL9qNqnFGnZSiJc5SQczErZtN1gGH8U4uP2pHERUIqy/giqz3lYpKiTlJlSUTV7C7W0qNCnSem90QLcZSDbzuJ6SjtelGCjJPJdnyWqeIjGKTP2ntVKwchwztwOhA46HW1tPOcKrVnUnKtU1eS5Jfcu277SzGpGStFnvswxXFW4MjA+WoPw+M6Wxaj6drmvaxpHKRtJ6glEAQBAEAQBAEAQBAEAQBAEAQBAEAru0VfJhazDf6Mgfebur8SJDiJ7lKUuSZrN2iyt7PbcDUkLbrWJ+qw3gj6vEcgR5cTB7TVJqjX0/bL8Pu4PlrzeYPejvLxLvGY1KVJqrt3FQuSNdAL6W39Lb56BySV3oHJJXZhMUamJYVcR4pR3pSHDTc1S29jxuBYTwu0trzxM3GDtBevaaKm5daXly/k5VEnMTEkcWwzFSwU5RvNtPfJoxlbetkRODeZCqJN0yGSI1RJKmQyiR3WSJkWad0bTsBiRUd85vVVe71UnVvEGw8+s7exqdNTlL93Ls4nQw9Xf11NxPQlo8VaoUXY2/Pw5yKrWp0Y71R2QOWBxQqpnXdmYfhYj8pjD1lWpqa0d/R2MJ3JEmMiAIAgCAIAgCAIAgCAIAgCAUHbV/wCzhfrVUH4bv/6Tn7UlbDS8PdGlTQx+wK2Q2J7raEfIjqP1E8zVjGXVkRUZWJ+16hVqVAtZKlZCy+yct6gIvuuyr431kbxFejQqUb9W3lpp2EtS29FPi18/gmVUnATLUkVO23ZKLMm/hLmGSlUSloVquUbmfq4wtjMNRzZslOo7a8WpOFHQan3TqKk4Yec5K17Jd10RXd0ny9y4qJOemaSREwSqiVC+q+kbyu5uRyMnk96cUuS9jeyUZOWh5xeDZSQVOhIvY2NjvHSbXtqU50mm1Y7dm8QaWLosOLhD4P3dfffynQ2fV3MRF83bzyMULxqI+g7U2qVbJT9bibX1tuUcT18udurtHakqU+hoq8uL5dluL9u06hRbTxJCkZiWI7zb/IH+uk89KbnLfnJylz4Lu/jLkYqSsrIveyQ/sqeL/wC409bsxWwsfH3ZrT/SXEvm4gCAIAgCAIAgCAIAgCAIAgGf7ap9DTY7lrpc8gwZPm4nO2rFvCytws/U0nw7zFYJbbxPL1GRQRG7WYg58Kt9LVSL7xbJYX5C5tNqPWpy7LfnLuNcWrxRe7H2l6RQrnvjj9b/ALnExFDce9HT2LGGxHSLdlr7kvEUQQQdxkVOo4tSi80WJRuUuL2e7YsYh2zn0Qp3tY2GaxPAnvzs4nas8VTUZ6r1KzpveudqqTnpmskVvaLAOadIUczBw5cLdsjK+pNt1wy2v1nfo4eEqcKtNXdrNLN3XPkRVU8lwKNMLiV09LXXp6SoPzk7dW1tx+TNekl2+pruwnZ+rVqCvXq1mpoe6rVahDsOYJ1UH3nTgZcwGE35dJONraZcSWnvSzZoTSK1axbfnYL4N3ifMMPjOJtOao4icW827+D+28CxTi3dsrauHaq2WmCx+A6seAkOEoVMRK1NN9vBd7NJq5sMMqUKSIWHdUDXebbzbmTPa71LDUkpSSSVrt2NkuCP3B4wVGe25SF65rXN/IrGHxMa6coaLIcbEqWAIAgCAIAgCAIAgCAU2K2x6GsadTL3u9TYnKGHFb2tmB0tppl33nOxWOlhp2lC6elrX8nb38DF1ezZ1qbXt/hnza35SjL/AFDQWThO/cv/ANEm4yNU28/CkvnUP/CaP/UMP2034tL5Nd1ldtHar1qb02VMri3tXHIg8wbEeEilt3fTi6WT/wCr+DVxurGewylTZrX58G6i/wAt/wA5yZO6vEjirMjdsMIWp0qoGtN9SOAe2vvVffM4Wqt6UHxXsZrR6tyPgAWAK7xvUbx1XmPiPjI5xzsVFDjEv8FtG4s/4v1/Wc2pQs7xL1KvdWkS3SQpk7RFq05KmQyRHN1N1JBG4g2MnhNxd4uzI3daE/B9pK1M976ReTaHyb9bzt4XbVenlU6y9fP5MdI1qXz9pKbUg1O7VCcopkd4HmwHsjnuO689A9p4foel3siWm4y+5kCntFlBCgXJuzN33Ynibd1dwFhcAACcert2SX+zDxfHwXybSd2exWqMt2dsvPNkX/TYShPG46ur77S/9qXjr6tmUkirx208oIpb+L2sf4Rw8Tr4SCMI7283vS5v8X935IiqVsrRND2VphMKGY2zFnJJ4X3k/dAM9hs2G5ho345+f8GKeUTpsrbAxFR8nqLcAnexGW56DvCbUcbCtVdOOiV+/Ph2GYy3s0W0umwgCAIAgCAIAgCAU3arZX7xQOUXqJ3k6818xp425SpjMP01JxWuqNKkd5GCwmNqU7BHIUi4HskfdOl+E8q22rehBGUo6MusNtO/rhD90MD8O7IrQTzS8Lr+CxGo3qSKgov6pdD1AYfA3kcuh4XXqvk3yZHxez2y5ks/MLqfHKdfEW0+W6ipZwafv5amkoPUrsXVBXKwGouDqAeaPb1luCL7xabU10dRTtdcnn5cjRzys/veeKOzcgV0u1NgCD7S9GA4jmNNOEt47Zs1HpaHWi8+1GKcLO/AkYvHgLd0V9N+5vxDf53nJpzc+rNX9/P5uSVWlnYg4HtFRaoKal1dr2VhcGyliAy9Ad4E2rYB7rmtER0660Rb+nB36TnbjRPvpnhwDumVdGrsyNUSSpkUokWoWTvJ6wH4hxU9D+knptXtLT7mR3cXdGlwlJTTR/WDKGA3L3hcZjx0toOustTpxp2urvyj4vj3LxZbirq5xx2Kdt5XTcBlsPDlNZVqk9beFvQ1kynrZmIUasxAHiTYfEySlCVSSitXkV5Z5Fr2ox9guFpHuUwqn7TBRp4KCviT9nXubSxO7bDw0Sz/AAvk3m+CPXZx/QrTPA1DfwIUH3b/ACE5uEr9Hiqc+DvF+NvzYkpq0Dbz2BsIAgCAIAgCAIAgCAYXtXskUqmcaUqrXvwp1TvvyR/gfECee2rhHCXTwWT1X5+/khnFfeH+Skp3UkMLEbxOO7NXRosnZllhsQRusPIfM6yCTa0J4stcPWbixHiT8BIm6mrk14smizLdrtps2I9EhAyIGLZBmLMTcHXdYLLtGT6JOTbzeuXz6nPxtZxmkktCHgds16ahAyEAneh4m53NzM6NLadSlBQilkV44uayy++JKTEiuwWsqWY2uoZDfhqG115xTxaxFeMasI5u17Z+ZNCt0j3ZFDX2QMPtOnlZmQUHcZrXBK1VI0A00Hvk+1KUKNFwjxt7kjgoPI0grTy24N85YCs2apmINME2uBceDDXfzvJ5yjGCikrs3p3ldvQ8JjCRcGaOlZ2IHUZxqYtufym6poilWkX+wXvhadzr3xu5VGA+U1rRXSPPPL27/wAF/Dy3qKf3UYgzMUJE7sps81KvpSO5Tvbq9re5QfeRyM9DsfCty6aWi0+TWEbu5E2hs8jE1Q3F2YHo7Fh5a28jKO1LwxEk+Of32NlDM6Y1cqovPMT0Fhc/6T8ZQd3T3lrd+eS9yR5WRuKF8q5t9hfxtrPfg9wBAEAQBAEAQBAEA5YrDrURkdQysLEHiJiUVJWYauYHbWyXw3rhnoj1KwF2QfVqjkPraDw3TzOM2ZOlJzpZx5fffz5kMlbUh4arxBv1nJkhFljh6lyBqSeAuSfADUyFUp1JbsE2yaLMl2ooNSx7F1t6SmjWPIArw+4dJ1ZYWpQoRhU1182UcZG7ujnVp2sR6p3foeolKMr5cSjKNs1ozyGmyyd0YUrHuvimer6RxciiaYK8Sc+pHD1uEuYvFPExjfJrXtzLbxG8s9bEoV5zNwj3zhXrMyFFut81201u1xx6mX51KTo01brRv6kvTLc3TzTIVQo4C0qvrO7K7mc6lTid02SImz6Hsfs7UXDUhdQcmYg3BBbvEHfuJtOlLYM5vf39eFtPU7NFONNRJVLswSfpamn1UBBP8R3DwF+stYfYcIO9SV+zT5/Bvu3NBQoqihUAVQLADcJ3IxUVZaGxwx+BWqBwYbj+R6Slj8DDF092WT4Pl/HNfkynZlPgNimpUFeqwKWHo6Y5aEFyeJ3kDwuRpKWA2V0cYyqu7WduF/yayTc22aOdsyIAgCAIAgEDbGO9CqNw9IAfAq2/ztKmMxDoU99c0YbtqdqGNRtL2PI7/Ln5TGGx9DEZQfW4p5NeH5V12mzViTLhgQBAEArqmw8MxLGhSud5CAE+Nt8hnh6U3eUU/BGN1EihhEpi1NFQfZUD32kkIRgrRVkZsZTt/sM16a1aYJqUr6DeyH1rcyCAR/FzlPH4d1aXV1RFVjdXRj8HTJXugMDvTn1Q8+nu6eOnrnk+fyU1TduqrrivyiPVw9icp8VOjDoQZupP9xWlD+3+TiRabkYvAF4B+QDY9kuybMy1q62RSCqHexG4sOAG+06mzcE6slUkuqvX+O3iXaGFd1KfkfQp6U6IgH47AAkkAAXJOgAG8mAZPH7arVf7lvQ0vZYKpqOPrDOCqKeAKkkWPd3Ty+P/ANQbk3Tw6Ttq3p4GFGUlfRepWLja9P1K9TeTY5GBubnQrzPC050Nt4u+q8jSalzfp8Emr2urCmwyIanBxcAcyUN7nztOpT2+3F70c/Q06VrU5bG7YvT7uJu6/wCYq94eKqO8PAX6GTYLazk1CqvH+CKGIadpG5q1VUXYhRzJAHxneclFXZcIjbWpcGzH7IJ+O6c+rtXCU9Zp92ftcyk2csBtYVqrIm5Fux36k90aacGm+FxqxMnuxaS56+XDTv7jW6vZFnLxkou2S/2bwdT8x+c5u1V/4Z969yOp+ko9mVwQEc6cCeHTqPl8J5JxhJredraP7w9uHI2pzysWdHaNSi1icw5MdLHcVbgNOol/DbUxOGe7V60fXvT4+PmjdmgwuJWouZfAg7wRvB6z1dCvCtTVSm7pmDtJQIAgH4RAObpAM1tPs2CxejZWJuVPqseJFvVPvHS5vOPj9kwxF5Qe7L0feaqKTuig2wlamvew5qW3XpmoPxJqo8xOJDZuLoytKN12Z/yaV7Nfpv4GX/8AMUjXpUWwhVqjqt1rVFsCwBOVw26+68tvCpQcpxat94lSNKEnZxt4s/CJz2rOxRO2Ap56mXI7bvU63390/lJaeHq1f+JX+8yehSU3nc3OxNjpTYM4p0uQZgXPiWOngtut907mD2aqavWs3y4euvou86MKMIO8V8myXdpOuTH7AEA+fftD20zVBg6ZsuUPWI439Wn4cTzuvWcjamKdOG5HVlTFS6u6iXSfNTRuag+dtZ8/kt2bXadCL3oJ9hS4/HhXIIAVVzO5Ngo/WXaNFyinxei5lecutY4mqrqrpmysLjOADY7tL8RY+e4SacFCbinoQTRHp1jTqI4AJRgwDC4uDcXljD1XSmprgVr7srmhw2NOKJdmtlGtyLgn2VHAafDW5kuJrzryc6ry4Lgu5c+0v0pqoro47SxllyoLC1jqST4kW9w0kdO3BW9/MzUllZGh7E4PJRZjvdvgun82fytPUbKp7tDff7nfw0Xz4mKcbI0U6ZIQNuYU1cPUQakrcDmVIYDzIEr4ql0tGUOa9eHqayV1YxOCO6eGndZGkC6Wjnplba+yRqAfyBinPLcay4Wzs/wufsWN26KGv2lq0S6UbDWxYi9ipI7o3XtlFzf1Z0cLi54WMoQ4u/cc+riWnuxI47X4ukC7VM4BAysqAMSdFuoBGlz5GWKO08Q55u645IxSq1G7t5H0jD45HpLWDAIVDXYgWB533T0kakZQU+Frl1STVyKvaDDXt6dB1JsPJjoffI44uhJ2U1fvRr0kOZOr4lEXMzADged9wHM+ElqVIU4702kuZuV52/SvoHPXLb4Egzmy2zhF+5+T+Ae//M07EkEAbycoA8STMLbWFlkrv/0sza2bO+BxK1kzgWU3y34jn04/OdGjV6WCna1zVO5807Y4dVx+HqNoqZ2J6BqZnN2xJqnGK4kVR2aKJ6qXNnB14JV/4Tgyg22/j5Oc6Er6ouuz2BxDh2okqrBRfvIWtm9UsoNteBm9LFulelGVm/uqvb0Zaw2HqpNrRlmMI9EXdVseVNWF+r2t8TK06canXvftTb9dCylKGq9CTs/GtTN6X0f2VuabfeTh4ixkuGx1fDPqyvHk/wAcjZNPsNhsvaK1luO6w9Zb3tyseKngfkQQPW4XFU8TDfh4rijYkvUlkHy7bOEJx+IJ3sRb8KlfgAJ5La0n/UOL7PYqTi5SaLbY9S9PL9U/A/8Ad55nERtO/Mt4aV4bvIrdu7M9O1NXINFahqFLb3yhRc/VsN3nynSw20p08O6K53T7zWpC7PzFaAn+j0leGbIZK7IVTDlUBY3a/e6X1A+fwlhSTd0siGtC0b8T82RUZa6hRfMcpHO+742k8acqvVirvh9ZFhpuNS3M1GH2BWq1BdfRrfVja4+6u/NyJ0G/W1p0cLsmtN/7q3Vx5vyL7i2zaUKKoqoosqgADkALCeoSUVZEiyOkyBAKbHdn1di6NkJNyLXUnibcCf6E5OM2TTxD3ovdl5p+Bi2ZjNrYyold0p1LBO4ctrFrd46jQi9v4TPM4jCwoTdNvea46fkrVK81O0WVS0ra5c3S9viZFvX4kEIK+Yxez3rPTyjLRVrtpqpawzMCbtYbrczzl3CZ05OWSWrvw7tSdw4R0L3HYg1cqgZaaALTTgoAsPE24yvjdoTxDtpFaIkav3FZiqeZgvM28zpK1K+pXqxu1EibKxjK60y5FMnLbeEzaXUHdra9rS9KbnFRldpZpEGHquMt2+Ty7jVV6q0vUFiBvYXPxNvcJAp55K3h99jqu0dCtw2GfFVlQkkX33JsB6xF91rjzKjjL+Foyr1FDxfYv50RXs5s+j0qYVQqiwAAA5ACwE9ckkrIsFbjtg0qxvUUNbddQbX32v4CYlCMv1K5hxT1MVsvZdGntathqlNGR1DU8yqbHKDYXGgsDOdSjGGIcGln/n5L9SjCWHU1FXXYu74NFjfo6jKNADceBAPzJ908xtmhuYyTXGz9Le6ZVjLI5HGlTcHfvtz4/r5yrGUoS3lx1++vjyDkcqhWo1i2Unc2uVvFfZPh7pY3uk6snnwfB964eBo7M/CWw59ISBlBN790qNWB5rp8BxE3w9arg6yceOq5/eD/AJFjNp21xD1TWFhTbRaLbso3XYahzxI013GwnbqbVlGs7Lq8jmSxc1UdtORYPtCniPpALOF7yHfYe0PrAcxw5WlfaUIY6mqlH9UdVxa/gu0q0J5o8YPaiPUOUjOB3h9YcWHXmPPnbgYmjKVNTa7/AJ+TNOpHfuifXE58SeRX16ZZHRAvpGACMxsFOYE+ZAIBuLXnW2fKnvShJZyVk3ov86X4FeV7NR1MyuIq4dnp10ZhmJOlqiMQBcX0YWA0O/gRe5v1KEf0SW60V8mt2RoOxmHFbF02QhkS7kjhYaAg6qbkaHrvk+zKEniFfhma0qLVVPgfUZ6kviAIAgCAYfthQT95GVQGNMFyPauWAv1AXf4chPK7flFVIpLOxBUV5WM7i65RlCUmq6d9afeqKbmxFMC7rYcDcW3cuVQw/T2jB9Z6cnbhfuMWSLLCKHUMt7EXFwR85QqXhJxeqJYxurnaqAo6yOPWZvK0UUdeocys1gyOGBTQEA3ykeVrmdeg4Zyvbkrce/gU5zjx4FVWO/zkkFdpI5ud8j6CNg1ayqyvTysL3Ja/ut+c6kdhTi7b6t3fi/5O5JNmh2NshcOtgczG2ZiLXtuAHsqLnTqb3JJnawuFp4eO7DxfFhRsWMsmwgHz79oqNQxWFxabwcp8VOZQfHUeU5uMThUjUX231nTwTU6cqb+3LrtHZ6dPEJqjKoJ+y2qHwuSP4hKe2cN0tONeHDXufx+WcyacW0zPPidJ51QyI3I4tidLSRQysauRD21j3bDugOjZVIOt7sNRyNtCeMsU3Z3f3t7zWVR2KpaVqY6N8CoI+RkLleZzqkcr9vuStkMPS0wfrj/qWsFTU8RBPn7G+GfXSIuCwavjamIW60lYiit9C1rPUH2bk2HUcrSXauIppunSWur+C3aKldGro4gWsfKealB6osxndWOWIE2gzWZe7GpUsbT9HiEDvStZiSGKHdqLEjQgjwnstmVIYuhuVVdx9uBqrTykaXB4OnSXLSRUHJVA99t5nahCMFaKsSpJaHebGRAEAQBAMn2nw1sSrHdUphR95C5I8SrXA+w3KeW/1HQl1ay00f4NUut3kD9xUkMVFwDqRuB368p5SOInD9La7ibok82fhxK3y07MefsjmSZvToTm88jR1Y3tHNmbxxxVTEH0LIKarqKosrdbjvBieA0AGoPH0GAwNCvBx9dM+RWe+5u+hEr1zcgixG+zBhfow3+4WkNXDdDNxbT7ilXdna5yFEkE5SRx0uISlqiuoyaukXvZvtj+6uExDuaGQ27pfIcwsbgZsp7w8hO3s7F1HfpHdHTwEatW6vc2eC7bYCr6mKpD75NP/cAnXVaD4l+VCotUXtKoGF1IYHcQQR7xJSI9wDPdvNn+mwNUAd5LVF8U1P8ApzSti4b1J9mf3wLOEnu1V25ffErf2bbRFbCvQezGmbWOt6b3IBvvF8wtyAkeCnvU918PYkx1O097mdNodkGBJw7qR/l1c1h4OutvEE9ZUxGyISd6bt7ffM5rp8iAezOI40afiK7W+K3lL/8Aj4n+5ffAxudnqem7G1WU5vQp4NVc3Go+qN/jJobHqfun6GOiv9ZS4vAEIdNQLOvEZT63XKbg9PCeftKNR05LrRf+SOvR6u8vH58PYonXeD/XhJ4yaakjmpuLJeGq2A3braCwsOQ4f9mQzjcnjUu7skDEojJUd7tbuKOOa+h53HwMlqYepRUVHirvsLkXGK3pPwJiYvTvf/JQdPPIwqvMnbEJ9OMpt9G5JBO4MnLqRLOHc4qTjJx8WvY3p/qy5GmXGFP8W/vb+YS9TxuKp6Vk/C/4v7Fi8VqSsBtF6rWUd0aliLachrqT+s6+z8biMROztZatJrw/U8zVST0Lado2EAQBAOGNoLUQo6hlPA9DcEciDqCNQRNZwjOLjJXTMNXMP2g7O4gm9CrnT/Lqki3gwFm/iF+pnDq7Bop3o5ENSlOf7nbkQdnbIxIP0mRBxs2Yn3fmRII7CnJ2nKy9RThKLK3buJBqlF9VO74t7R99h/DIcfGnTkqNNWUV6vUp4ureduREoYRmIFt+4bif0HWc5zS0IYUpSdvv3tJmL7LVcSy+iYqKIurLoS7eu3wUeAXkZ3NlUlWptyXV07+06MKG47fbmi7GbJehVZ8S4zkC5Jte2g3mdbD4eGHTSevMljFRNLtHs1hMRrVw9JifaChW/Gtm+MmlShLVE8as46Mx+1uw1HDm+DxNehVb1adMs5a3LKVYDmzNYcZWnRjB9WTT5FqFeU114prmfi47bODVWq0xiUtdhlDsvS9LveZVxCniIK8lf3G5h5uydvYu9g9vMNirJU+hdu6A5BRidMq1BoTws2UnlJaeJhPLRkVTDVKeeqMfsOsdn7V9Gxshc0Tf6rEejY/6D4EyjQfQ1t3w+C9XXTUN7x+T67Oscg516wRSzGwEirVoUYOpN2SBU7L2rnxFWmeQZfKwYfy/Gc7Z+PeIqSjLLilyWlva/a2a36zRT9u9nWT09Op6Kove32DZeJ5EW3+++lpsXs+nWl0mklx+fk1qRbWTsfP6OL9NSWq1P0TMToNzKPbC/wCHc3FhcEg2ta08/iIQi7RefE5leKVnxf24BlYgP1W42ExY2U2eziJjcM75quz2CakheoCrvawNwVThcHcTv93Ka4iMqclCSa4nRw0HGF3qy1w2Haq1l158h948PDefjJcLg6uJlaCy4vgvlktt41GDwwpqFHmeZ5z2OHw8KFNU4ae/ayRKx3k5kQBAEAGAZ/bWJJb0aefU8tOAG/47jfz21sfNT/p6Ts/3Pj3dmWbfLxBXJgaYN27zDlcAeAH9dJ56dZ0k+idpc8+P3ibRpxveRU47sWztnoVimbvFWGYXOpsbgjf1nrZ7MpVYqXFrPiVJYWDe8siRsvsa6n6WtccQi2v4sT+UjhsWle83fs0NoUFHiX+IrCgvo6Whtqfqjz9o79fHiJjaW0FhIqlStvW8Iru9l9c5WrhWa5JCqdSdcx63Iu1+ZM81KKf+7Wd+Oebfd99hZvQm7Lwno3C06tQZtCO7l3Ek5SCL9Ze2bi6v9TGhTdovW+drK7stFy7+ZtGnGGbzL3C4Nadyouzesx1ZvE/luHCeuhBR0MzqOevlwJE3NDO9o+x9DFhmyinVI/vFUd7pUXdUHjryIkFbDxqd/MsUcTOlppyPlnaTZVWjnStfOgWxuT3BopRjqVsNL6jLbhpyasZwnaep16UoTp70PI+wdldqfvWDo1uLIM3317r/AOoGdmlPfgpHEqw3JuJC2hii9Yj2UubeBsSf4tPCeX2riXVxDg/0w4c39aXdfmaIqdm3GLpEbyxB6gqb/rItl1H/AFUO2/syG3WOnb7Z1Wqnd1W+o+sORnqcVTnUpuMHZm002rIwmJqHN3lKGwsp3WGgyH2hp4nXfvnk6lNxbXLJnOxFKalf0L/Y/ZhnQVXKWcXyNcED2Tcbid/DfNN1SWUllr9yXr4k1DCXjeS1Jo7IKdTnA6OrD35ZrNVN3ejDLndNenyb/wBDC+r++BbbA7PYWmwZgWqA90uQVvwKgaX8deU62yamEm1d9fk//rz9zeGEhB31NVUpK3rAHxAPznonFPUsH6igCwAA5DSZSsD1AEAQBAEA54irkUnl8TwkOIrRo03Ulw9eS73oDF4naQ7wU3ue83PW5t0v754huUt5y/VJ3fwuz7oayqLRHPBs9Z8iaknU8FHM8hNsPgp4me5Fd75GFNvQ2y0QAAOAt7p7pKysjc5YqoEW+8ncOZ/SVcbi44ak5vN6Jc3y+8DKVzM1caqknR25nUXPzPw/Lxu83KVWrnN+S/x5LTuw5pZI4/vlzqb63PUyCSbeefF9o3yx2IzMzMNSikj7xHdHznX2Hh5OtKryVvF/fUOV0WmF23TdQwvY9L26aa38p1obaw3/AJl4+Da81f1s+wLNXRKpY2mxsHW/K9j7jrL9LFUK3/HNPuYJEsAyf7RcKGoJUIHdqBSfs1O6R4FinulLHwvT3uRf2fO1Xd4Mqv2QYr6LE4cm/oa1x91wR86bHzmcFK8LGuNhad/uRpcTgCK7ZSPpFLAHgVIzHwuw8z4TlbR2XUq1b0bdZ3d+Flr7ePpThldkrZ+yVptnY5n4HgOduvWXdn7Mjhes3vS5/Hz7GOJ+VmOIuiEilezuPb5oh5c293MWlUdZ2h+ni+fYvy/BZ6T7qpK8teC5dr+PM547Z6ot0UBRoRYWA5jl/XKcnbeA34KtTWcde1fx7XI1N8SuqV+PGeaTb63H797TVyI7YkjUG0lhKUXeOX37+CJzP2niKrEAd6+4EAk/mR13SaMZ15bqjvPuz8X8swpz4Gh2dhnUXqNrwVb2Hjrr8p6zBYapSh/uSb7LtpeLu39yJFfiTpeMiAIAgCAIBwxWESoLOMw5XNvgZHUowqK01cw1cirsLDj/AAU8xf5yFYHDr9i8jG5HkTqNFUFkUKOSgAe4SzGKirJGx7mQVW0ti+mv9NUXp3beG69ul5z8Ts6FeW9KTv8Aew1km1a5TP2RqD1aynxUj5EyhLYj4T9P5I+jfM9UOyj379VQPsqSfIm1vcYhsNX688uxfz+DKg+ZpMDg1pIEQabyTvJ4kniZ2qNGFGChBWRIlYxOJQ0MTUUad645FW1A6jW3lPJY+k6NeS4PPwf2xEurIngCoNLKbc+6T57vjKFqc3/a+/L5Xr4E+bLLYGOYuaT3uFuAd4ta48NRblY8LW9JsjFVJN0arvZXT424p87czW+dj120p5sFV6ZG/DUU/lOtiVelLuLOFdq0e8wn7Mq4TaOMUkAGkG1NtQw/5mU8DNJO7LmPi28uZ9BGOT0rsLu1gihBm0AzEg7tS1j90Sf+rp7z3es+Sz/jzfAq/wBPPdV8l25ff5Opw9Sr/e9xP8tTqfvsOHQR0VSt/wAuUf7Vx/7n+FlzbMb8Kf6M3z+ET0UAAAWA3AcJbSSVkV275s/SJkwU2L2Hc3ptl+yRceRBuPjOLiNi0py3qb3ezVfx7Grjc8UNhH2nA+4mv4mJ+AkdPYUE/wDcm36GFEtsNhUpjui1953k+JOpnZo0KdGO7TVkbJWO0lMiAIAgCAIAgCAIAgCAIAgCAIBT7f2P6azpYVF013MORPA8R587jnbQwKxMcspLT4ZrKNyrwmzqwNjTI/D87zzUtk4xuyh6xt7m0HYtKWDam4rMtyFKkJqbEg3tbW1tw114zsbN2fXwst+q08rWXDO/JX8vMk3YzfJ+5x7VYpWwNVkYMDlXTmaigg8iL7p1cRNOjJrkTYaDVeKfMwn7MsOtTaOLZlDBadtRfUuP+BlTB0oTXWSZbx1SUX1XbM+rpTCiwAA6C06aioqyRy3JvNs9TJgQBAEAQBAEAQBAEAQBAEAQBAEAQBAEAQBAEAQBAMf+0CkqojC6tUqAOAbB1VSwLjiQVWx3jdu0lDH2VPvZ0NnXdTPgUv7GqF/3yt9eoi/hDMf9wTbBRtFs1x0ryR9Kl0oiAIAgCAIAgCAIAgCAIAgCAIAgCAIAgCAIAgHmo1gTa9hew3+XWYeQP1GBAINwRcHmJnUHHGVsi3G8sqjxZgL+V7+U1k7Iwz59+0/H/ShAf7uiT/FVNh5gIPxTm4+V5xidfZ8bQlPwLT9mtIYfZa1CNaju9uLEtkQDqwVQPES1h7Qo3KOLleo+w2FBCFGY3biep326cukspWWZXOkyBAEAQBAEAQBAEAQBAEAQBAEAQBAEAQBAEAQCspVTTSoP8l93OmRmFh0ViB1SQRluprk/TX73Guh6xrhquHUEGzsx8BSa3xdT7oqO84Jc7+j+UZeqPjva3HemqV6g1z1SVtxRLKvwAnIqz36rfb/g7sf9qlCL4/DfufWdnYMU1w+H9mhRQt1YLlS/PUO3ionWX6lDkrv2X5fgjiTlvTb8S6lgwIAgCAIAgCAIAgCAIAgCAIAgCAIAgCAIAgCAIBBfu4gcqlMqfGmbr8Hf3Su+rWX/AFL20935GOJksVtAUqDMpN1pV1W+/vvSWifKmU8hOd01nlqlL1cd30aN8NDeqJGL2PgvTYqjSBsdDflY5vylWnHfnFLn+LnSxs96N+WXi1+Lr1Pqez6pqhSRY1iarjlTUBUXz7unEZ51sPJ1Fvf3Z+Gi88vU5OpeS6bCAIAgCAIAgCAIAgCAIAgCAIAgCAIAgCAIAgHCuudO4bHep4AjdfpwI5XmsldZGCs2rjPoErgEGm4JHFSc1N1PgWI8pRxdZRpKt/a/mLXhcxwMb23wwQUAONGmCPugi/wHunNxNNQrQSf7F6ffQvbPinWz5FH2fpscYCm8qFB5GoAoPlc+6Qb0moqOrk153X8kmLlel27z92fRNkgj6O9ru1O99RRoswAv9ZmLDwzEerOvhMlu9rS/7Yuy8b38O45iNIBOkbiAIAgCAIAgCAIAgCAIAgCAIAgCAIAgCAIAgEJz6OqD7FQ2P2anA9Aw0PUDixkMpbk1yeXc/wCfe3MwVu2gFXEodz0jVX7y2Dj+Q+ZlHGWjCrB6OO8u9ZP8PzMMyvbGqKj3HCklvwhv/acfGV1LFxa0sl5q/wCSzhJbtaL8CJ2OXJVNUi4WiH80ptb4sJvh6qjVd/270vK9jbFTz3eTkbDsbhRkaqWLMWKgngAbm3iWJ906WyILonO922198W2VEuJomcC1zvNh1M69zY9QBAEAQBAEAQBAEAQBAEAQBAEAQBAEAXgH5eALwCJtNc1NlsbEbxqVI1Vrb9CAdJDXhv03H6nwfgzDKPb2I9Lg6dZd9iG8HUo4/Fb3TkY+q6uDjWjrx8cmvMw9DJVmzWvxAHkFUfKeZdRuW9yt6ZL2Nk7NM9bO7lFx7RppTA4nvi/8tvOWVUV6jTzlkvFp+y9Taq7zk+1+5tezrLRoVcxsqVag8lNvM6T0uzt2jQnfSMn6GiLPB0z/AHj+uw3fUXgg68zxPQADoUlJrenq+HLs+eb7LAlXkpkXgC8AXgC8AXgH7AEAQBAEAQBAEAQD8MA8M8A5PXtAI9TGgQCPU2oBxgEeptoDjAIz9oVHGAVA2hcVad7pUYkDkdGuOl/lPK4yq6Sr0pfpby7G+svB2/PMwipQZgvO383pFHyWcN5Xf3g/kJXX3jc9nFCmq1CL5fpCBv0QtbxuDJMMrV430uv/AJL8G8IuTUeZZYfa62VcwsKrO4v7V8yg/jUz0WDqdM6dPg3Kb8Hl6r2NLNWLdO0SnjPQGTum3AeMAkJtYHjAO6bQB4wCQmKvAOy1YB0BgHoQD9gCAIAgCAIAgCAIAgCAIAgCAIAgCAIAgCAIAgCAIAgCAIAgCAIAgH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WordArt 7"/>
          <p:cNvSpPr>
            <a:spLocks noChangeArrowheads="1" noChangeShapeType="1" noTextEdit="1"/>
          </p:cNvSpPr>
          <p:nvPr/>
        </p:nvSpPr>
        <p:spPr bwMode="auto">
          <a:xfrm>
            <a:off x="2843808" y="28575"/>
            <a:ext cx="5688632" cy="1362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endParaRPr lang="ru-RU" sz="3600" kern="10" spc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6" descr="http://www.admoblkaluga.ru/upload/minfin/finances/open_budget/C2KnfGIu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85" y="1916832"/>
            <a:ext cx="2839802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28750" y="50579"/>
            <a:ext cx="7031682" cy="132343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СТРУКТУРА РАСХОДОВ РАЙОННОГО БЮДЖЕТА РАМОНСКОГО МУНИЦИПАЛЬНОГО РАЙОНА ВОРОНЕЖСКОЙ ОБЛАСТИ НА 2016 ГОД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56208213"/>
              </p:ext>
            </p:extLst>
          </p:nvPr>
        </p:nvGraphicFramePr>
        <p:xfrm>
          <a:off x="827584" y="1620240"/>
          <a:ext cx="7992887" cy="4774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835696" y="5229200"/>
            <a:ext cx="5760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100" dirty="0"/>
          </a:p>
          <a:p>
            <a:endParaRPr lang="ru-RU" sz="1100" dirty="0"/>
          </a:p>
        </p:txBody>
      </p:sp>
      <p:sp>
        <p:nvSpPr>
          <p:cNvPr id="3" name="TextBox 2"/>
          <p:cNvSpPr txBox="1"/>
          <p:nvPr/>
        </p:nvSpPr>
        <p:spPr>
          <a:xfrm>
            <a:off x="3614491" y="6354906"/>
            <a:ext cx="5760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3,9%</a:t>
            </a:r>
            <a:endParaRPr lang="ru-RU" sz="1100" dirty="0"/>
          </a:p>
        </p:txBody>
      </p:sp>
      <p:cxnSp>
        <p:nvCxnSpPr>
          <p:cNvPr id="9" name="Прямая соединительная линия 8"/>
          <p:cNvCxnSpPr>
            <a:stCxn id="3" idx="0"/>
          </p:cNvCxnSpPr>
          <p:nvPr/>
        </p:nvCxnSpPr>
        <p:spPr>
          <a:xfrm flipV="1">
            <a:off x="3902523" y="6323550"/>
            <a:ext cx="0" cy="313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3" idx="0"/>
            <a:endCxn id="3" idx="0"/>
          </p:cNvCxnSpPr>
          <p:nvPr/>
        </p:nvCxnSpPr>
        <p:spPr>
          <a:xfrm>
            <a:off x="3902523" y="6354906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059832" y="6093296"/>
            <a:ext cx="5447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3,0%</a:t>
            </a:r>
            <a:endParaRPr lang="ru-RU" sz="1100" dirty="0"/>
          </a:p>
        </p:txBody>
      </p:sp>
      <p:sp>
        <p:nvSpPr>
          <p:cNvPr id="25" name="TextBox 24"/>
          <p:cNvSpPr txBox="1"/>
          <p:nvPr/>
        </p:nvSpPr>
        <p:spPr>
          <a:xfrm>
            <a:off x="2483768" y="5660087"/>
            <a:ext cx="6167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2,9%</a:t>
            </a:r>
            <a:endParaRPr lang="ru-RU" sz="1100" dirty="0"/>
          </a:p>
        </p:txBody>
      </p:sp>
      <p:cxnSp>
        <p:nvCxnSpPr>
          <p:cNvPr id="27" name="Прямая соединительная линия 26"/>
          <p:cNvCxnSpPr>
            <a:stCxn id="25" idx="0"/>
          </p:cNvCxnSpPr>
          <p:nvPr/>
        </p:nvCxnSpPr>
        <p:spPr>
          <a:xfrm flipV="1">
            <a:off x="2792158" y="5588660"/>
            <a:ext cx="195666" cy="7142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3923928" y="6224101"/>
            <a:ext cx="842392" cy="108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stCxn id="3" idx="0"/>
          </p:cNvCxnSpPr>
          <p:nvPr/>
        </p:nvCxnSpPr>
        <p:spPr>
          <a:xfrm flipV="1">
            <a:off x="3902523" y="6224102"/>
            <a:ext cx="21405" cy="1308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142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28750" y="50579"/>
            <a:ext cx="7463730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РАЙОННОГО БЮДЖЕТА ПО ОСНОВНЫМ РАЗДЕЛАМ НА ДУШУ НАСЕЛЕНИЯ ЗА 2016 ГОД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278556"/>
              </p:ext>
            </p:extLst>
          </p:nvPr>
        </p:nvGraphicFramePr>
        <p:xfrm>
          <a:off x="467544" y="952500"/>
          <a:ext cx="8208912" cy="552671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0324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883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Рз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Исполнено                                 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год, (рублей)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Исполнено                            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год, (рублей)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3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20 801,1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25 318,3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8864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1 615,8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1 507,5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4423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оборона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84683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23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829,8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1 759,0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3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119,5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773,0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3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12 976,7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13 436,3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3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964,5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990,1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923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958,5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728,4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923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1 815,1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4 604,4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584683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69,7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169366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общего характера бюджетам субъектов Российской Федерации и муниципальных образований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1 442,4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1 469,1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593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1547664" y="15875"/>
            <a:ext cx="7058174" cy="833438"/>
          </a:xfrm>
        </p:spPr>
        <p:txBody>
          <a:bodyPr>
            <a:normAutofit/>
          </a:bodyPr>
          <a:lstStyle/>
          <a:p>
            <a:pPr algn="ctr"/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РАСХОДЫ РАЙОННОГО БЮДЖЕТА В РАСЧЕТЕ НА ДУШУ НАСЕЛЕНИЯ ЗА 2015-2016 ГОДЫ</a:t>
            </a:r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439738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3475" y="6472238"/>
            <a:ext cx="3905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508103" y="1308497"/>
            <a:ext cx="3440633" cy="690562"/>
          </a:xfrm>
          <a:prstGeom prst="roundRect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400" b="1" kern="0" dirty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gradFill>
                <a:gsLst>
                  <a:gs pos="0">
                    <a:srgbClr val="FFFFFF"/>
                  </a:gs>
                  <a:gs pos="9000">
                    <a:srgbClr val="FFFFFF"/>
                  </a:gs>
                  <a:gs pos="50000">
                    <a:srgbClr val="7C7C7C"/>
                  </a:gs>
                  <a:gs pos="79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Расходов </a:t>
            </a:r>
            <a:r>
              <a:rPr lang="ru-RU" sz="1100" b="1" u="sng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районного бюджета</a:t>
            </a: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</a:t>
            </a:r>
            <a:r>
              <a:rPr lang="ru-RU" sz="1100" b="1" kern="0" dirty="0" err="1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Рамонского</a:t>
            </a: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муниципального района Воронежской области приходится на одного гражданина</a:t>
            </a:r>
            <a:endParaRPr lang="ru-RU" sz="1100" kern="0" dirty="0"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508103" y="2105025"/>
            <a:ext cx="3431110" cy="762000"/>
          </a:xfrm>
          <a:prstGeom prst="roundRect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400" b="1" kern="0" dirty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gradFill>
                <a:gsLst>
                  <a:gs pos="0">
                    <a:srgbClr val="FFFFFF"/>
                  </a:gs>
                  <a:gs pos="9000">
                    <a:srgbClr val="FFFFFF"/>
                  </a:gs>
                  <a:gs pos="50000">
                    <a:srgbClr val="7C7C7C"/>
                  </a:gs>
                  <a:gs pos="79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Расходов районного бюджета </a:t>
            </a:r>
            <a:r>
              <a:rPr lang="ru-RU" sz="1100" b="1" kern="0" dirty="0" err="1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Рамонского</a:t>
            </a: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муниципального района Воронежской области </a:t>
            </a:r>
            <a:r>
              <a:rPr lang="ru-RU" sz="1100" b="1" u="sng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на  социальную политику</a:t>
            </a: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приходится на одного гражданина</a:t>
            </a:r>
            <a:endParaRPr lang="ru-RU" sz="1100" kern="0" dirty="0"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14" name="Овал 13"/>
          <p:cNvSpPr/>
          <p:nvPr/>
        </p:nvSpPr>
        <p:spPr>
          <a:xfrm>
            <a:off x="323850" y="3086100"/>
            <a:ext cx="1400176" cy="628650"/>
          </a:xfrm>
          <a:prstGeom prst="ellipse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88 456,5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15" name="Овал 14"/>
          <p:cNvSpPr/>
          <p:nvPr/>
        </p:nvSpPr>
        <p:spPr>
          <a:xfrm>
            <a:off x="1475658" y="3095625"/>
            <a:ext cx="1181818" cy="647700"/>
          </a:xfrm>
          <a:prstGeom prst="ellipse">
            <a:avLst/>
          </a:prstGeom>
          <a:solidFill>
            <a:srgbClr val="FFFF99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7 371,4 рубля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месяц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8103" y="3105150"/>
            <a:ext cx="3440634" cy="785812"/>
          </a:xfrm>
          <a:prstGeom prst="roundRect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400" b="1" kern="0" dirty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gradFill>
                <a:gsLst>
                  <a:gs pos="0">
                    <a:srgbClr val="FFFFFF"/>
                  </a:gs>
                  <a:gs pos="9000">
                    <a:srgbClr val="FFFFFF"/>
                  </a:gs>
                  <a:gs pos="50000">
                    <a:srgbClr val="7C7C7C"/>
                  </a:gs>
                  <a:gs pos="79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400" b="1" kern="0" dirty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gradFill>
                <a:gsLst>
                  <a:gs pos="0">
                    <a:srgbClr val="FFFFFF"/>
                  </a:gs>
                  <a:gs pos="9000">
                    <a:srgbClr val="FFFFFF"/>
                  </a:gs>
                  <a:gs pos="50000">
                    <a:srgbClr val="7C7C7C"/>
                  </a:gs>
                  <a:gs pos="79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Расходов районного бюджета </a:t>
            </a:r>
            <a:r>
              <a:rPr lang="ru-RU" sz="1100" b="1" kern="0" dirty="0" err="1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Рамонского</a:t>
            </a: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муниципального района Воронежской области </a:t>
            </a:r>
            <a:r>
              <a:rPr lang="ru-RU" sz="1100" b="1" u="sng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на  общее образование</a:t>
            </a: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 приходится на одного ученика</a:t>
            </a:r>
            <a:endParaRPr lang="ru-RU" sz="1100" kern="0" dirty="0"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600" b="1" kern="0" spc="100" dirty="0">
                <a:ln w="17996" cap="flat" cmpd="sng" algn="ctr">
                  <a:solidFill>
                    <a:srgbClr val="92AEF7"/>
                  </a:solidFill>
                  <a:prstDash val="solid"/>
                  <a:round/>
                </a:ln>
                <a:solidFill>
                  <a:srgbClr val="0078FF">
                    <a:alpha val="5700"/>
                  </a:srgbClr>
                </a:solidFill>
                <a:effectLst>
                  <a:outerShdw blurRad="25006" dist="20003" dir="16020000" algn="tl">
                    <a:srgbClr val="4F81BD">
                      <a:satMod val="200000"/>
                      <a:shade val="1000"/>
                      <a:alpha val="60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 </a:t>
            </a: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17" name="Овал 16"/>
          <p:cNvSpPr/>
          <p:nvPr/>
        </p:nvSpPr>
        <p:spPr>
          <a:xfrm>
            <a:off x="323850" y="3976688"/>
            <a:ext cx="1400175" cy="657225"/>
          </a:xfrm>
          <a:prstGeom prst="ellipse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115 665,2 рубля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18" name="Овал 17"/>
          <p:cNvSpPr/>
          <p:nvPr/>
        </p:nvSpPr>
        <p:spPr>
          <a:xfrm>
            <a:off x="1475659" y="3986213"/>
            <a:ext cx="1181815" cy="647700"/>
          </a:xfrm>
          <a:prstGeom prst="ellipse">
            <a:avLst/>
          </a:prstGeom>
          <a:solidFill>
            <a:srgbClr val="FFFF99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9 638,8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месяц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0" name="Овал 19"/>
          <p:cNvSpPr/>
          <p:nvPr/>
        </p:nvSpPr>
        <p:spPr>
          <a:xfrm>
            <a:off x="271463" y="5048250"/>
            <a:ext cx="1452563" cy="600075"/>
          </a:xfrm>
          <a:prstGeom prst="ellipse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964,5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1" name="Овал 20"/>
          <p:cNvSpPr/>
          <p:nvPr/>
        </p:nvSpPr>
        <p:spPr>
          <a:xfrm>
            <a:off x="1475659" y="5048250"/>
            <a:ext cx="1181817" cy="600075"/>
          </a:xfrm>
          <a:prstGeom prst="ellipse">
            <a:avLst/>
          </a:prstGeom>
          <a:solidFill>
            <a:srgbClr val="FFFF99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80,4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рубля в месяц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508103" y="4967288"/>
            <a:ext cx="3440634" cy="762000"/>
          </a:xfrm>
          <a:prstGeom prst="roundRect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400" b="1" kern="0" dirty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gradFill>
                <a:gsLst>
                  <a:gs pos="0">
                    <a:srgbClr val="FFFFFF"/>
                  </a:gs>
                  <a:gs pos="9000">
                    <a:srgbClr val="FFFFFF"/>
                  </a:gs>
                  <a:gs pos="50000">
                    <a:srgbClr val="7C7C7C"/>
                  </a:gs>
                  <a:gs pos="79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Расходов районного бюджета </a:t>
            </a:r>
            <a:r>
              <a:rPr lang="ru-RU" sz="1100" b="1" kern="0" dirty="0" err="1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Рамонского</a:t>
            </a: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муниципального района Воронежской области </a:t>
            </a:r>
            <a:r>
              <a:rPr lang="ru-RU" sz="1100" b="1" u="sng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на культуру</a:t>
            </a: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приходится на одного гражданина</a:t>
            </a:r>
            <a:endParaRPr lang="ru-RU" sz="1100" kern="0" dirty="0"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3" name="Овал 22"/>
          <p:cNvSpPr/>
          <p:nvPr/>
        </p:nvSpPr>
        <p:spPr>
          <a:xfrm>
            <a:off x="323850" y="2276872"/>
            <a:ext cx="1400175" cy="720079"/>
          </a:xfrm>
          <a:prstGeom prst="ellipse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958,5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4" name="Овал 23"/>
          <p:cNvSpPr/>
          <p:nvPr/>
        </p:nvSpPr>
        <p:spPr>
          <a:xfrm>
            <a:off x="1475657" y="2276871"/>
            <a:ext cx="1181818" cy="720079"/>
          </a:xfrm>
          <a:prstGeom prst="ellipse">
            <a:avLst/>
          </a:prstGeom>
          <a:solidFill>
            <a:srgbClr val="FFFF99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79,9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</a:t>
            </a: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месяц</a:t>
            </a: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5" name="Овал 24"/>
          <p:cNvSpPr/>
          <p:nvPr/>
        </p:nvSpPr>
        <p:spPr>
          <a:xfrm>
            <a:off x="323850" y="1346597"/>
            <a:ext cx="1295820" cy="758428"/>
          </a:xfrm>
          <a:prstGeom prst="ellipse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20 801,1 рубль в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год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6" name="Овал 25"/>
          <p:cNvSpPr/>
          <p:nvPr/>
        </p:nvSpPr>
        <p:spPr>
          <a:xfrm>
            <a:off x="1475656" y="1382911"/>
            <a:ext cx="1181818" cy="685800"/>
          </a:xfrm>
          <a:prstGeom prst="ellipse">
            <a:avLst/>
          </a:prstGeom>
          <a:solidFill>
            <a:srgbClr val="FFFF99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1 733,4 рубля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</a:t>
            </a: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месяц</a:t>
            </a: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508103" y="4077072"/>
            <a:ext cx="3440634" cy="792088"/>
          </a:xfrm>
          <a:prstGeom prst="roundRect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400" b="1" kern="0" dirty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gradFill>
                <a:gsLst>
                  <a:gs pos="0">
                    <a:srgbClr val="FFFFFF"/>
                  </a:gs>
                  <a:gs pos="9000">
                    <a:srgbClr val="FFFFFF"/>
                  </a:gs>
                  <a:gs pos="50000">
                    <a:srgbClr val="7C7C7C"/>
                  </a:gs>
                  <a:gs pos="79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400" b="1" kern="0" dirty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gradFill>
                <a:gsLst>
                  <a:gs pos="0">
                    <a:srgbClr val="FFFFFF"/>
                  </a:gs>
                  <a:gs pos="9000">
                    <a:srgbClr val="FFFFFF"/>
                  </a:gs>
                  <a:gs pos="50000">
                    <a:srgbClr val="7C7C7C"/>
                  </a:gs>
                  <a:gs pos="79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Расходов районного бюджета Рамонского муниципального района Воронежской области </a:t>
            </a:r>
            <a:r>
              <a:rPr lang="ru-RU" sz="1100" b="1" u="sng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на </a:t>
            </a:r>
            <a:r>
              <a:rPr lang="ru-RU" sz="1100" b="1" u="sng" kern="0" dirty="0" smtClean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дошкольное образование </a:t>
            </a:r>
            <a:r>
              <a:rPr lang="ru-RU" sz="1100" b="1" kern="0" dirty="0" smtClean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на </a:t>
            </a: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одного </a:t>
            </a:r>
            <a:r>
              <a:rPr lang="ru-RU" sz="1100" b="1" kern="0" dirty="0" smtClean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дошкольника</a:t>
            </a:r>
            <a:endParaRPr lang="ru-RU" sz="1100" kern="0" dirty="0"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600" b="1" kern="0" spc="100" dirty="0">
                <a:ln w="17996" cap="flat" cmpd="sng" algn="ctr">
                  <a:solidFill>
                    <a:srgbClr val="92AEF7"/>
                  </a:solidFill>
                  <a:prstDash val="solid"/>
                  <a:round/>
                </a:ln>
                <a:solidFill>
                  <a:srgbClr val="0078FF">
                    <a:alpha val="5700"/>
                  </a:srgbClr>
                </a:solidFill>
                <a:effectLst>
                  <a:outerShdw blurRad="25006" dist="20003" dir="16020000" algn="tl">
                    <a:srgbClr val="4F81BD">
                      <a:satMod val="200000"/>
                      <a:shade val="1000"/>
                      <a:alpha val="60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 </a:t>
            </a: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pic>
        <p:nvPicPr>
          <p:cNvPr id="28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5" y="1052736"/>
            <a:ext cx="10081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2015 год</a:t>
            </a:r>
            <a:endParaRPr lang="ru-RU" sz="1100" dirty="0"/>
          </a:p>
        </p:txBody>
      </p:sp>
      <p:sp>
        <p:nvSpPr>
          <p:cNvPr id="3" name="Овал 2"/>
          <p:cNvSpPr/>
          <p:nvPr/>
        </p:nvSpPr>
        <p:spPr>
          <a:xfrm>
            <a:off x="3059832" y="1346598"/>
            <a:ext cx="1368152" cy="72211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25 318,3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</p:txBody>
      </p:sp>
      <p:sp>
        <p:nvSpPr>
          <p:cNvPr id="4" name="Овал 3"/>
          <p:cNvSpPr/>
          <p:nvPr/>
        </p:nvSpPr>
        <p:spPr>
          <a:xfrm>
            <a:off x="3059832" y="2276872"/>
            <a:ext cx="1368152" cy="72007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728,4 рубля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</p:txBody>
      </p:sp>
      <p:sp>
        <p:nvSpPr>
          <p:cNvPr id="5" name="Овал 4"/>
          <p:cNvSpPr/>
          <p:nvPr/>
        </p:nvSpPr>
        <p:spPr>
          <a:xfrm>
            <a:off x="3059832" y="3105150"/>
            <a:ext cx="1368152" cy="638175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85 138,8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</p:txBody>
      </p:sp>
      <p:sp>
        <p:nvSpPr>
          <p:cNvPr id="6" name="Овал 5"/>
          <p:cNvSpPr/>
          <p:nvPr/>
        </p:nvSpPr>
        <p:spPr>
          <a:xfrm>
            <a:off x="3059832" y="4077073"/>
            <a:ext cx="1368152" cy="64807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104 287,7 рубля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</p:txBody>
      </p:sp>
      <p:sp>
        <p:nvSpPr>
          <p:cNvPr id="7" name="Овал 6"/>
          <p:cNvSpPr/>
          <p:nvPr/>
        </p:nvSpPr>
        <p:spPr>
          <a:xfrm>
            <a:off x="3059832" y="5048250"/>
            <a:ext cx="1368152" cy="600075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990,1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</p:txBody>
      </p:sp>
      <p:sp>
        <p:nvSpPr>
          <p:cNvPr id="8" name="Овал 7"/>
          <p:cNvSpPr/>
          <p:nvPr/>
        </p:nvSpPr>
        <p:spPr>
          <a:xfrm>
            <a:off x="4283968" y="1314346"/>
            <a:ext cx="1152128" cy="754366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2 109,9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месяц</a:t>
            </a:r>
          </a:p>
        </p:txBody>
      </p:sp>
      <p:sp>
        <p:nvSpPr>
          <p:cNvPr id="9" name="Овал 8"/>
          <p:cNvSpPr/>
          <p:nvPr/>
        </p:nvSpPr>
        <p:spPr>
          <a:xfrm>
            <a:off x="4283968" y="2276872"/>
            <a:ext cx="1152128" cy="720079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60,7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рублей в месяц</a:t>
            </a:r>
          </a:p>
        </p:txBody>
      </p:sp>
      <p:sp>
        <p:nvSpPr>
          <p:cNvPr id="11" name="Овал 10"/>
          <p:cNvSpPr/>
          <p:nvPr/>
        </p:nvSpPr>
        <p:spPr>
          <a:xfrm>
            <a:off x="4283968" y="3105150"/>
            <a:ext cx="1152128" cy="638175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7 094,9 рубля в месяц</a:t>
            </a:r>
            <a:endParaRPr lang="ru-RU" sz="11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83968" y="4077072"/>
            <a:ext cx="1152128" cy="648073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  8 686,5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месяц</a:t>
            </a:r>
          </a:p>
        </p:txBody>
      </p:sp>
      <p:sp>
        <p:nvSpPr>
          <p:cNvPr id="19" name="Овал 18"/>
          <p:cNvSpPr/>
          <p:nvPr/>
        </p:nvSpPr>
        <p:spPr>
          <a:xfrm>
            <a:off x="4283968" y="5048250"/>
            <a:ext cx="1152128" cy="600075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82,5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рубля в месяц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995936" y="998875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2016 год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33217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28750" y="0"/>
            <a:ext cx="7715250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НОРМАТИВНЫЕ ОБЯЗАТЕЛЬСТВА РАЙОННОГО БЮДЖЕТА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50" y="764704"/>
            <a:ext cx="7535738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обязательства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физическим лицом, подлежащим исполнению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денежной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форме в установленном соответствующим законом, иным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правовым актом размере или имеющие установленный порядок его индексации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907628"/>
              </p:ext>
            </p:extLst>
          </p:nvPr>
        </p:nvGraphicFramePr>
        <p:xfrm>
          <a:off x="251520" y="1628800"/>
          <a:ext cx="8712968" cy="48387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486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выплат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2015 год , (тыс. руб.)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2016 год , (тыс. руб.)</a:t>
                      </a: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2016 года к  2015 году , %</a:t>
                      </a:r>
                      <a:endParaRPr kumimoji="0" lang="ru-R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6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27 529,8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20 390,5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74,1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649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компенсацию, выплачиваемую родителям (законным представителям) в целях материальной поддержки воспитания и обучения детей, посещающих образовательные организации, реализующие образовательную программу дошкольного образования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1 931,0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708,8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36,7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24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Выплата единовременного пособия при всех формах устройства детей, лишенных родительского попечения, в семью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129,7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373,6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288,1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986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обеспечение выплат приемной семье на содержание подопечных детей в рамках подпрограммы «Социализация детей-сирот и детей, нуждающихся в особой заботе государства»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2 618,1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2 440,8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93,2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24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обеспечение выплаты вознаграждения, причитающегося приемному родителю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2 811,8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2 599,5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92,5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80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обеспечение выплат семьям опекунов на содержание подопечных детей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6 495,4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6 452,5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99,3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324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обеспечение единовременной выплаты при передаче ребенка на воспитание в семью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17,7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986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обеспечение единовременной выплаты при устройстве в семью ребенка-инвалида или ребенка, достигшего возраста 10 лет, а также при одновременной передаче на воспитание в семью братьев (сестер)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332,4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332,3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986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 на улучшение жилищных условий граждан, проживающих в сельской местности, в том числе молодых семей и молодых специалистов, проживающих и работающих на селе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8 715,2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3 204,0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073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 на обеспечение жильем  молодых семей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4 452,8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261,3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95,7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280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352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90191"/>
            <a:ext cx="8280920" cy="52845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49430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352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5969"/>
            <a:ext cx="8352928" cy="53285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89131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352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8208912" cy="52665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90956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124744"/>
            <a:ext cx="8352929" cy="538400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84310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8280920" cy="53935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32457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124744"/>
            <a:ext cx="8280921" cy="497760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8021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4546" y="116632"/>
            <a:ext cx="6779096" cy="1008112"/>
          </a:xfrm>
        </p:spPr>
        <p:txBody>
          <a:bodyPr>
            <a:normAutofit/>
          </a:bodyPr>
          <a:lstStyle/>
          <a:p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БЮДЖЕТ?  ВИДЫ БЮДЖЕТОВ?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55976" y="1502253"/>
            <a:ext cx="43612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(от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старонормандского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bougette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мешок с деньгами) -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и расходов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определенный период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55976" y="3071913"/>
            <a:ext cx="453650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и расходования денежных средств, предназначенных для финансового обеспечения задач и функций 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района.</a:t>
            </a:r>
          </a:p>
          <a:p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из двух частей — доходной и расходной. </a:t>
            </a: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bablo.com/wp-content/uploads/2012/06/%D0%9C%D0%B5%D1%88%D0%BE%D0%BA-%D0%91%D0%B0%D0%B1%D0%BB%D0%B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3233936" cy="424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M:\ЕФРЕМОВА\к бюджету на 2016 год\Бюджет для граждан\94f9d57e71d941251919d093def2de4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74" y="1628800"/>
            <a:ext cx="3096344" cy="411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M:\ЕФРЕМОВА\к бюджету на 2016 год\Бюджет для граждан\Byudzhe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74" y="1628800"/>
            <a:ext cx="3591786" cy="423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35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90" y="1152329"/>
            <a:ext cx="8310074" cy="52411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39450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2" y="978660"/>
            <a:ext cx="8280921" cy="52760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66615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124744"/>
            <a:ext cx="8387869" cy="53395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25324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7820" y="1700808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Брошюра подготовлена отделом по финансам администрации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Рамонского муниципального района Воронежской области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ул. 50 лет ВЛКСМ, 5, р.п. Рамонь, Воронежская область, 396020.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Контактные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телефоны: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8 (47340) 2-18-50; 8 (47340) 2-17-49; </a:t>
            </a: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8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(47340)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2-11-05;   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Факс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8 (47340)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2-17-02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Адрес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электронной почты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Е-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mail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ru-RU" sz="20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common@ramon.gfu.vrn.ru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График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работы отдела по финансам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понедельник-пятница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8-00 до 17-00.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График личного приема руководителя отдела по финансам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 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вторник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9:00 до 16:00 часов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оле 2"/>
          <p:cNvSpPr txBox="1">
            <a:spLocks noChangeArrowheads="1"/>
          </p:cNvSpPr>
          <p:nvPr/>
        </p:nvSpPr>
        <p:spPr bwMode="auto">
          <a:xfrm>
            <a:off x="2069668" y="272231"/>
            <a:ext cx="64197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информация для граждан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37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619672" y="476250"/>
            <a:ext cx="71287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КОНСОЛИДИРОВАННЫЙ БЮДЖЕТ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Консолидированный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(сводный) бюджет района выполняет функцию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объединения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бюджетных показателей территории.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Включает в себя районный бюджет и все бюджеты городского и сельских поселений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. Он отражает сводные данные по доходам и расходам, источникам поступления финансовых средств и направлениям их использования на территории Рамонского муниципального района.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195736" y="2996952"/>
            <a:ext cx="4730824" cy="892228"/>
          </a:xfrm>
          <a:prstGeom prst="ellipse">
            <a:avLst/>
          </a:prstGeom>
          <a:solidFill>
            <a:schemeClr val="accent1">
              <a:lumMod val="10000"/>
              <a:lumOff val="9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 Рамонского муниципального    района Воронежской области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172968" y="3917196"/>
            <a:ext cx="1008112" cy="961256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183103" y="3889180"/>
            <a:ext cx="914400" cy="989272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9552" y="4606749"/>
            <a:ext cx="201622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муниципальных образований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 rot="4032851">
            <a:off x="1987914" y="3618747"/>
            <a:ext cx="386332" cy="432048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7092280" y="4509120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бюджет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трелка вниз 19"/>
          <p:cNvSpPr/>
          <p:nvPr/>
        </p:nvSpPr>
        <p:spPr>
          <a:xfrm rot="18020444">
            <a:off x="6875083" y="3640727"/>
            <a:ext cx="395581" cy="506275"/>
          </a:xfrm>
          <a:prstGeom prst="downArrow">
            <a:avLst>
              <a:gd name="adj1" fmla="val 50000"/>
              <a:gd name="adj2" fmla="val 66619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3347864" y="4005064"/>
            <a:ext cx="720080" cy="765666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1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26840" y="3889180"/>
            <a:ext cx="166929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городского поселения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3419872" y="5445224"/>
            <a:ext cx="864096" cy="788489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55975" y="5010329"/>
            <a:ext cx="16561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сельских поселений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1" name="Прямая со стрелкой 30"/>
          <p:cNvCxnSpPr>
            <a:stCxn id="12" idx="6"/>
            <a:endCxn id="21" idx="2"/>
          </p:cNvCxnSpPr>
          <p:nvPr/>
        </p:nvCxnSpPr>
        <p:spPr>
          <a:xfrm flipV="1">
            <a:off x="2181080" y="4387897"/>
            <a:ext cx="1166784" cy="9927"/>
          </a:xfrm>
          <a:prstGeom prst="straightConnector1">
            <a:avLst/>
          </a:prstGeom>
          <a:ln>
            <a:solidFill>
              <a:schemeClr val="tx1">
                <a:alpha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12" idx="5"/>
            <a:endCxn id="24" idx="1"/>
          </p:cNvCxnSpPr>
          <p:nvPr/>
        </p:nvCxnSpPr>
        <p:spPr>
          <a:xfrm>
            <a:off x="2033445" y="4737679"/>
            <a:ext cx="1512971" cy="823017"/>
          </a:xfrm>
          <a:prstGeom prst="straightConnector1">
            <a:avLst/>
          </a:prstGeom>
          <a:ln>
            <a:solidFill>
              <a:schemeClr val="tx1">
                <a:alpha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718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одержимое 3"/>
          <p:cNvSpPr>
            <a:spLocks noGrp="1"/>
          </p:cNvSpPr>
          <p:nvPr>
            <p:ph sz="half" idx="1"/>
          </p:nvPr>
        </p:nvSpPr>
        <p:spPr>
          <a:xfrm>
            <a:off x="4283968" y="1268760"/>
            <a:ext cx="4402832" cy="523207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— денежные средства, поступающие в соответствии с законодательством в бюджет </a:t>
            </a: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— денежные средства, направляемые на финансовое обеспечение задач и функций муниципального района </a:t>
            </a: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Сбалансированный бюджет – равенство доходов и расходов бюджета </a:t>
            </a: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бюджета – это превышение расходов бюджета над его доходами </a:t>
            </a: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 бюджета – превышение доходов над расходами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16631"/>
            <a:ext cx="6543692" cy="1029653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БЮДЖЕТОВ</a:t>
            </a:r>
            <a:endParaRPr lang="ru-RU" sz="2000" b="1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Мужская футболка &quot;Весы&quot; - Магазин КМП (Kill Me Please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10" y="1628800"/>
            <a:ext cx="3915350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M:\ЕФРЕМОВА\к бюджету на 2016 год\Бюджет для граждан\a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3888432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195736" y="260648"/>
            <a:ext cx="6554867" cy="695137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И ПРОФИЦИТ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вал 10"/>
          <p:cNvSpPr/>
          <p:nvPr/>
        </p:nvSpPr>
        <p:spPr>
          <a:xfrm>
            <a:off x="1115616" y="1052736"/>
            <a:ext cx="3456384" cy="1080120"/>
          </a:xfrm>
          <a:prstGeom prst="ellipse">
            <a:avLst/>
          </a:prstGeom>
          <a:solidFill>
            <a:srgbClr val="C44F2A"/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Дефицит</a:t>
            </a:r>
            <a:endParaRPr lang="ru-RU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220072" y="1052736"/>
            <a:ext cx="3436960" cy="108012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Профицит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15617" y="2348880"/>
            <a:ext cx="2520280" cy="792088"/>
          </a:xfrm>
          <a:prstGeom prst="roundRect">
            <a:avLst/>
          </a:prstGeom>
          <a:solidFill>
            <a:srgbClr val="D4913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Накопленные резервы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115616" y="3356991"/>
            <a:ext cx="2520281" cy="864097"/>
          </a:xfrm>
          <a:prstGeom prst="roundRect">
            <a:avLst/>
          </a:prstGeom>
          <a:solidFill>
            <a:srgbClr val="D4913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Муниципальный долг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3779912" y="2359762"/>
            <a:ext cx="936104" cy="792088"/>
          </a:xfrm>
          <a:prstGeom prst="downArrow">
            <a:avLst>
              <a:gd name="adj1" fmla="val 50000"/>
              <a:gd name="adj2" fmla="val 5228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3779912" y="3379353"/>
            <a:ext cx="936103" cy="864096"/>
          </a:xfrm>
          <a:prstGeom prst="downArrow">
            <a:avLst/>
          </a:prstGeom>
          <a:solidFill>
            <a:srgbClr val="FF0000"/>
          </a:solidFill>
          <a:scene3d>
            <a:camera prst="orthographicFront">
              <a:rot lat="10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115617" y="4797152"/>
            <a:ext cx="36003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При дефицитном бюджете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растет долг и (или)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снижаются остатки средств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(накопления)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220072" y="2348880"/>
            <a:ext cx="2592288" cy="80297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Накопленные резервы</a:t>
            </a:r>
            <a:endParaRPr lang="ru-RU" dirty="0"/>
          </a:p>
        </p:txBody>
      </p:sp>
      <p:sp>
        <p:nvSpPr>
          <p:cNvPr id="20" name="Стрелка вниз 19"/>
          <p:cNvSpPr/>
          <p:nvPr/>
        </p:nvSpPr>
        <p:spPr>
          <a:xfrm>
            <a:off x="7956376" y="2359762"/>
            <a:ext cx="700656" cy="792088"/>
          </a:xfrm>
          <a:prstGeom prst="downArrow">
            <a:avLst/>
          </a:prstGeom>
          <a:solidFill>
            <a:srgbClr val="92D050"/>
          </a:solidFill>
          <a:scene3d>
            <a:camera prst="orthographicFront">
              <a:rot lat="10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220072" y="3379353"/>
            <a:ext cx="2592288" cy="86409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Муниципальный долг</a:t>
            </a:r>
            <a:endParaRPr lang="ru-RU" dirty="0"/>
          </a:p>
        </p:txBody>
      </p:sp>
      <p:sp>
        <p:nvSpPr>
          <p:cNvPr id="22" name="Стрелка вниз 21"/>
          <p:cNvSpPr/>
          <p:nvPr/>
        </p:nvSpPr>
        <p:spPr>
          <a:xfrm>
            <a:off x="7956376" y="3379354"/>
            <a:ext cx="700656" cy="864096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220072" y="4941168"/>
            <a:ext cx="3436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B050"/>
                </a:solidFill>
              </a:rPr>
              <a:t>При </a:t>
            </a:r>
            <a:r>
              <a:rPr lang="ru-RU" dirty="0" err="1" smtClean="0">
                <a:solidFill>
                  <a:srgbClr val="00B050"/>
                </a:solidFill>
              </a:rPr>
              <a:t>профицитном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бюджете </a:t>
            </a:r>
          </a:p>
          <a:p>
            <a:pPr algn="ctr"/>
            <a:r>
              <a:rPr lang="ru-RU" dirty="0" smtClean="0">
                <a:solidFill>
                  <a:srgbClr val="00B050"/>
                </a:solidFill>
              </a:rPr>
              <a:t>снижается  </a:t>
            </a:r>
            <a:r>
              <a:rPr lang="ru-RU" dirty="0">
                <a:solidFill>
                  <a:srgbClr val="00B050"/>
                </a:solidFill>
              </a:rPr>
              <a:t>долг и (или)</a:t>
            </a:r>
          </a:p>
          <a:p>
            <a:pPr algn="ctr"/>
            <a:r>
              <a:rPr lang="ru-RU" dirty="0" smtClean="0">
                <a:solidFill>
                  <a:srgbClr val="00B050"/>
                </a:solidFill>
              </a:rPr>
              <a:t>растут  </a:t>
            </a:r>
            <a:r>
              <a:rPr lang="ru-RU" dirty="0">
                <a:solidFill>
                  <a:srgbClr val="00B050"/>
                </a:solidFill>
              </a:rPr>
              <a:t>остатки средств </a:t>
            </a:r>
          </a:p>
          <a:p>
            <a:pPr algn="ctr"/>
            <a:r>
              <a:rPr lang="ru-RU" dirty="0">
                <a:solidFill>
                  <a:srgbClr val="00B050"/>
                </a:solidFill>
              </a:rPr>
              <a:t>(накопления)</a:t>
            </a:r>
          </a:p>
        </p:txBody>
      </p:sp>
    </p:spTree>
    <p:extLst>
      <p:ext uri="{BB962C8B-B14F-4D97-AF65-F5344CB8AC3E}">
        <p14:creationId xmlns:p14="http://schemas.microsoft.com/office/powerpoint/2010/main" val="311722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8758</TotalTime>
  <Words>5280</Words>
  <Application>Microsoft Office PowerPoint</Application>
  <PresentationFormat>Экран (4:3)</PresentationFormat>
  <Paragraphs>1842</Paragraphs>
  <Slides>63</Slides>
  <Notes>44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4" baseType="lpstr">
      <vt:lpstr>Открытая</vt:lpstr>
      <vt:lpstr>Презентация PowerPoint</vt:lpstr>
      <vt:lpstr>Презентация PowerPoint</vt:lpstr>
      <vt:lpstr>ВВОДНАЯ ЧАСТЬ</vt:lpstr>
      <vt:lpstr>ЧТО ТАКОЕ «БЮДЖЕТ ДЛЯ ГРАЖДАН?»</vt:lpstr>
      <vt:lpstr>ПРИНЦИП ПРОЗРАЧНОСТИ (ОТКРЫТОСТИ)БЮДЖЕТНОЙ СИСТЕМЫ РОССИЙСКОЙ ФЕДЕРАЦИИ ОЗНАЧАЕТ:</vt:lpstr>
      <vt:lpstr>ЧТО ТАКОЕ БЮДЖЕТ?  ВИДЫ БЮДЖЕТОВ?</vt:lpstr>
      <vt:lpstr>Презентация PowerPoint</vt:lpstr>
      <vt:lpstr>ОСНОВНЫЕ ХАРАКТЕРИСТИКИ БЮДЖЕТОВ</vt:lpstr>
      <vt:lpstr>ДЕФИЦИТ И ПРОФИЦИТ</vt:lpstr>
      <vt:lpstr>Презентация PowerPoint</vt:lpstr>
      <vt:lpstr>Налог – обязательный, индивидуально безвозмездный платеж, взимаемый с организаций и физических лиц в форме отчуждения принадлежащих им на праве собственности, хозяйственного ведения или оперативного управления денежных средств в целях финансового обеспечения деятельности государства и (или) муниципальных образований.</vt:lpstr>
      <vt:lpstr>Презентация PowerPoint</vt:lpstr>
      <vt:lpstr>ОСНОВНЫЕ ПОКАЗАТЕЛИ СОЦИАЛЬНО-ЭКОНОМИЧЕСКОГО РАЗВИТИЯ РАМОНСКОГО МУНИЦИПАЛЬНОГО РАЙОНА ЗА 2012-2016 ГОДЫ</vt:lpstr>
      <vt:lpstr>Презентация PowerPoint</vt:lpstr>
      <vt:lpstr>Презентация PowerPoint</vt:lpstr>
      <vt:lpstr>Презентация PowerPoint</vt:lpstr>
      <vt:lpstr>ОСНОВНЫЕ ХАРАКТЕРИСТИКИ КОНСОЛИДИРОВАННОГО  БЮДЖЕТА РАЙОНА</vt:lpstr>
      <vt:lpstr>СТРУКТУРА ДОХОДОВ КОНСОЛИДИРОВАННОГО БЮДЖЕТА РАЙОНА ЗА 2016 ГОД</vt:lpstr>
      <vt:lpstr>Презентация PowerPoint</vt:lpstr>
      <vt:lpstr>Презентация PowerPoint</vt:lpstr>
      <vt:lpstr>Презентация PowerPoint</vt:lpstr>
      <vt:lpstr>ДОХОДЫ  КОНСОЛИДИРОВАННОГО  БЮДЖЕТА  НА ДУШУ  НАСЕЛЕНИЯ  В  2015-2016  ГОДАХ</vt:lpstr>
      <vt:lpstr>ПОСТУПЛЕНИЕ  ДОХОДОВ  ОТ  ГРАЖДАН  В КОНСОЛИДИРОВАННЫЙ БЮДЖЕТ РАЙОНА В 2015-2016 ГОДАХ</vt:lpstr>
      <vt:lpstr>Презентация PowerPoint</vt:lpstr>
      <vt:lpstr>ОСНОВНЫЕ ХАРАКТЕРИСТИКИ РАЙОННОГО БЮДЖЕТА ЗА 2016 ГОД</vt:lpstr>
      <vt:lpstr>СТРУКТУРА ДОХОДОВ РАЙОННОГО БЮДЖЕТА  ЗА 2016 ГОД</vt:lpstr>
      <vt:lpstr>Презентация PowerPoint</vt:lpstr>
      <vt:lpstr>Презентация PowerPoint</vt:lpstr>
      <vt:lpstr>Презентация PowerPoint</vt:lpstr>
      <vt:lpstr>БЕЗВОЗМЕЗДНЫЕ ПОСТУПЛЕНИЯ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МУНИЦИПАЛЬНЫЕ ПРОГРАММЫ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РАЙОННОГО БЮДЖЕТА В РАСЧЕТЕ НА ДУШУ НАСЕЛЕНИЯ ЗА 2015-2016 ГОДЫ</vt:lpstr>
      <vt:lpstr>Презентация PowerPoint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Презентация PowerPoint</vt:lpstr>
    </vt:vector>
  </TitlesOfParts>
  <Company>UralSOFT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Готовко</dc:creator>
  <cp:lastModifiedBy>dohod1</cp:lastModifiedBy>
  <cp:revision>984</cp:revision>
  <cp:lastPrinted>2017-02-20T10:58:10Z</cp:lastPrinted>
  <dcterms:created xsi:type="dcterms:W3CDTF">2013-11-29T03:21:51Z</dcterms:created>
  <dcterms:modified xsi:type="dcterms:W3CDTF">2017-02-22T07:06:07Z</dcterms:modified>
</cp:coreProperties>
</file>