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9" r:id="rId1"/>
  </p:sldMasterIdLst>
  <p:notesMasterIdLst>
    <p:notesMasterId r:id="rId63"/>
  </p:notesMasterIdLst>
  <p:sldIdLst>
    <p:sldId id="256" r:id="rId2"/>
    <p:sldId id="260" r:id="rId3"/>
    <p:sldId id="259" r:id="rId4"/>
    <p:sldId id="382" r:id="rId5"/>
    <p:sldId id="384" r:id="rId6"/>
    <p:sldId id="386" r:id="rId7"/>
    <p:sldId id="271" r:id="rId8"/>
    <p:sldId id="407" r:id="rId9"/>
    <p:sldId id="408" r:id="rId10"/>
    <p:sldId id="409" r:id="rId11"/>
    <p:sldId id="388" r:id="rId12"/>
    <p:sldId id="390" r:id="rId13"/>
    <p:sldId id="391" r:id="rId14"/>
    <p:sldId id="392" r:id="rId15"/>
    <p:sldId id="394" r:id="rId16"/>
    <p:sldId id="395" r:id="rId17"/>
    <p:sldId id="396" r:id="rId18"/>
    <p:sldId id="336" r:id="rId19"/>
    <p:sldId id="397" r:id="rId20"/>
    <p:sldId id="398" r:id="rId21"/>
    <p:sldId id="401" r:id="rId22"/>
    <p:sldId id="400" r:id="rId23"/>
    <p:sldId id="402" r:id="rId24"/>
    <p:sldId id="399" r:id="rId25"/>
    <p:sldId id="404" r:id="rId26"/>
    <p:sldId id="410" r:id="rId27"/>
    <p:sldId id="377" r:id="rId28"/>
    <p:sldId id="367" r:id="rId29"/>
    <p:sldId id="406" r:id="rId30"/>
    <p:sldId id="365" r:id="rId31"/>
    <p:sldId id="366" r:id="rId32"/>
    <p:sldId id="375" r:id="rId33"/>
    <p:sldId id="352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53" r:id="rId42"/>
    <p:sldId id="356" r:id="rId43"/>
    <p:sldId id="355" r:id="rId44"/>
    <p:sldId id="354" r:id="rId45"/>
    <p:sldId id="358" r:id="rId46"/>
    <p:sldId id="411" r:id="rId47"/>
    <p:sldId id="412" r:id="rId48"/>
    <p:sldId id="359" r:id="rId49"/>
    <p:sldId id="413" r:id="rId50"/>
    <p:sldId id="357" r:id="rId51"/>
    <p:sldId id="361" r:id="rId52"/>
    <p:sldId id="414" r:id="rId53"/>
    <p:sldId id="415" r:id="rId54"/>
    <p:sldId id="416" r:id="rId55"/>
    <p:sldId id="417" r:id="rId56"/>
    <p:sldId id="418" r:id="rId57"/>
    <p:sldId id="419" r:id="rId58"/>
    <p:sldId id="420" r:id="rId59"/>
    <p:sldId id="421" r:id="rId60"/>
    <p:sldId id="423" r:id="rId61"/>
    <p:sldId id="335" r:id="rId6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hod1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ED2"/>
    <a:srgbClr val="FFFF99"/>
    <a:srgbClr val="8BDAFD"/>
    <a:srgbClr val="E8F89A"/>
    <a:srgbClr val="A8E7FE"/>
    <a:srgbClr val="EAE01C"/>
    <a:srgbClr val="C44F2A"/>
    <a:srgbClr val="FFD85B"/>
    <a:srgbClr val="E9F456"/>
    <a:srgbClr val="DAE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00" autoAdjust="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dc-ramon2\share\&#1045;&#1060;&#1056;&#1045;&#1052;&#1054;&#1042;&#1040;\&#1082;%20&#1073;&#1102;&#1076;&#1078;&#1077;&#1090;&#1091;%20&#1085;&#1072;%202016%20&#1075;&#1086;&#1076;\&#1041;&#1102;&#1076;&#1078;&#1077;&#1090;%20&#1076;&#1083;&#1103;%20&#1075;&#1088;&#1072;&#1078;&#1076;&#1072;&#1085;\&#1090;&#1072;&#1073;&#1083;&#1080;&#1094;&#1099;%20&#1073;&#1102;&#1076;&#1078;&#1077;&#1090;&#1091;%20&#1076;&#1083;&#1103;%20&#1075;&#1088;&#1072;&#1078;&#1076;&#1072;&#1085;\&#1044;&#1080;&#1072;&#1075;&#1088;.%20&#1082;%20&#1080;&#1089;&#1087;&#1086;&#1083;&#1085;.&#1079;&#1072;%202011%20&#1075;&#1086;&#1076;%20&#1090;.%203&#1072;-5,7-8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32128303458381"/>
          <c:y val="9.0057544573224776E-2"/>
          <c:w val="0.57035881009297207"/>
          <c:h val="0.88664332139960211"/>
        </c:manualLayout>
      </c:layout>
      <c:pieChart>
        <c:varyColors val="1"/>
        <c:ser>
          <c:idx val="0"/>
          <c:order val="0"/>
          <c:tx>
            <c:strRef>
              <c:f>'2016'!$D$4</c:f>
              <c:strCache>
                <c:ptCount val="1"/>
                <c:pt idx="0">
                  <c:v>%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7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1.300749410023661E-2"/>
                  <c:y val="-1.5392719200971123E-2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/>
                      <a:t>2</a:t>
                    </a:r>
                    <a:r>
                      <a:rPr lang="en-US" sz="1200" baseline="0"/>
                      <a:t>38</a:t>
                    </a:r>
                    <a:r>
                      <a:rPr lang="ru-RU" sz="1200" baseline="0"/>
                      <a:t> 400,0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6393195521102502E-3"/>
                  <c:y val="-7.8161178387179508E-2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/>
                      <a:t>36 500,0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7769595176571115E-3"/>
                  <c:y val="-1.4254630403925189E-2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/>
                      <a:t>21 520,0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136089577950043E-4"/>
                  <c:y val="-3.7299774328838128E-3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/>
                      <a:t>24 200,0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1941817205791441E-3"/>
                  <c:y val="1.2973357782332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3.7651421188630491E-2"/>
                  <c:y val="1.7353279929205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2.470857019810508E-2"/>
                  <c:y val="-0.116814589406123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ln>
                      <a:solidFill>
                        <a:sysClr val="windowText" lastClr="000000"/>
                      </a:solidFill>
                    </a:ln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'2016'!$B$5:$C$9</c:f>
              <c:strCache>
                <c:ptCount val="4"/>
                <c:pt idx="0">
                  <c:v>Налог на доходы физических лиц 74,4%</c:v>
                </c:pt>
                <c:pt idx="1">
                  <c:v>Единый налог на вмененный доход 11,4%</c:v>
                </c:pt>
                <c:pt idx="2">
                  <c:v>Прочие налоговые и неналоговые доходы 6,7%</c:v>
                </c:pt>
                <c:pt idx="3">
                  <c:v>Аренда земли 7,5%</c:v>
                </c:pt>
              </c:strCache>
            </c:strRef>
          </c:cat>
          <c:val>
            <c:numRef>
              <c:f>'2016'!$D$5:$D$9</c:f>
              <c:numCache>
                <c:formatCode>0.0%</c:formatCode>
                <c:ptCount val="5"/>
                <c:pt idx="0">
                  <c:v>0.74399999999999999</c:v>
                </c:pt>
                <c:pt idx="1">
                  <c:v>0.114</c:v>
                </c:pt>
                <c:pt idx="2">
                  <c:v>6.7000000000000004E-2</c:v>
                </c:pt>
                <c:pt idx="3">
                  <c:v>7.4999999999999997E-2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72233920122457895"/>
          <c:y val="0.29484447934317382"/>
          <c:w val="0.2280868745946113"/>
          <c:h val="0.5483126774653776"/>
        </c:manualLayout>
      </c:layout>
      <c:overlay val="0"/>
      <c:txPr>
        <a:bodyPr/>
        <a:lstStyle/>
        <a:p>
          <a:pPr>
            <a:defRPr sz="1200" b="1" i="0" u="none" strike="noStrike" baseline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accent5">
        <a:lumMod val="40000"/>
        <a:lumOff val="60000"/>
      </a:schemeClr>
    </a:solidFill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36610265605834E-2"/>
          <c:y val="9.8370280725807197E-2"/>
          <c:w val="0.58665081826012055"/>
          <c:h val="0.93639763273845211"/>
        </c:manualLayout>
      </c:layout>
      <c:doughnutChart>
        <c:varyColors val="1"/>
        <c:ser>
          <c:idx val="0"/>
          <c:order val="0"/>
          <c:tx>
            <c:strRef>
              <c:f>'2016'!$D$4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1.3792661918936579E-2"/>
                  <c:y val="-2.3044907057850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426141257536605E-2"/>
                  <c:y val="4.7753279944632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9452597054433559E-2"/>
                  <c:y val="-8.8460876732582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8.470938845822569E-2"/>
                  <c:y val="-0.144285530353352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0047329888027565E-2"/>
                  <c:y val="-0.162573768980619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1941817205791441E-3"/>
                  <c:y val="1.2973357782332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1764393328277535E-3"/>
                  <c:y val="-0.154292302087897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2.470857019810508E-2"/>
                  <c:y val="-0.116814589406123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ln>
                      <a:solidFill>
                        <a:sysClr val="windowText" lastClr="000000"/>
                      </a:solidFill>
                    </a:ln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'2016'!$B$5:$C$11</c:f>
              <c:strCache>
                <c:ptCount val="7"/>
                <c:pt idx="0">
                  <c:v>Развитие образования </c:v>
                </c:pt>
                <c:pt idx="1">
                  <c:v>Развитие культуры и туризма</c:v>
                </c:pt>
                <c:pt idx="2">
                  <c:v>Развитие сельского хозяйства</c:v>
                </c:pt>
                <c:pt idx="3">
                  <c:v>Формирование и эффективное управление муниципальной собственностью</c:v>
                </c:pt>
                <c:pt idx="4">
                  <c:v>Управление муниципальными финансами</c:v>
                </c:pt>
                <c:pt idx="5">
                  <c:v>Муниципальное управление</c:v>
                </c:pt>
                <c:pt idx="6">
                  <c:v>Создание благоприятных условий для населения</c:v>
                </c:pt>
              </c:strCache>
            </c:strRef>
          </c:cat>
          <c:val>
            <c:numRef>
              <c:f>'2016'!$D$5:$D$11</c:f>
              <c:numCache>
                <c:formatCode>0.0%</c:formatCode>
                <c:ptCount val="7"/>
                <c:pt idx="0">
                  <c:v>0.78900000000000003</c:v>
                </c:pt>
                <c:pt idx="1">
                  <c:v>8.5999999999999993E-2</c:v>
                </c:pt>
                <c:pt idx="2">
                  <c:v>3.0000000000000001E-3</c:v>
                </c:pt>
                <c:pt idx="3">
                  <c:v>0.01</c:v>
                </c:pt>
                <c:pt idx="4">
                  <c:v>3.7999999999999999E-2</c:v>
                </c:pt>
                <c:pt idx="5">
                  <c:v>6.5000000000000002E-2</c:v>
                </c:pt>
                <c:pt idx="6">
                  <c:v>8.9999999999999993E-3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814735560783101"/>
          <c:y val="5.2218497040622529E-2"/>
          <c:w val="0.32185264439216899"/>
          <c:h val="0.93352294748428388"/>
        </c:manualLayout>
      </c:layout>
      <c:overlay val="0"/>
      <c:txPr>
        <a:bodyPr/>
        <a:lstStyle/>
        <a:p>
          <a:pPr>
            <a:defRPr sz="1100" b="1" i="0" u="none" strike="noStrike" baseline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accent5">
        <a:lumMod val="40000"/>
        <a:lumOff val="60000"/>
      </a:schemeClr>
    </a:solidFill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083810985521582E-2"/>
          <c:y val="0.10570450478049977"/>
          <c:w val="0.57035881009297207"/>
          <c:h val="0.88664332139960211"/>
        </c:manualLayout>
      </c:layout>
      <c:pie3DChart>
        <c:varyColors val="1"/>
        <c:ser>
          <c:idx val="0"/>
          <c:order val="0"/>
          <c:tx>
            <c:strRef>
              <c:f>'2016 экономич структура'!$D$4</c:f>
              <c:strCache>
                <c:ptCount val="1"/>
                <c:pt idx="0">
                  <c:v>%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explosion val="5"/>
          </c:dPt>
          <c:dPt>
            <c:idx val="1"/>
            <c:bubble3D val="0"/>
            <c:explosion val="6"/>
          </c:dPt>
          <c:dPt>
            <c:idx val="2"/>
            <c:bubble3D val="0"/>
            <c:explosion val="7"/>
          </c:dPt>
          <c:dPt>
            <c:idx val="3"/>
            <c:bubble3D val="0"/>
            <c:explosion val="7"/>
          </c:dPt>
          <c:dPt>
            <c:idx val="4"/>
            <c:bubble3D val="0"/>
            <c:explosion val="7"/>
          </c:dPt>
          <c:dPt>
            <c:idx val="5"/>
            <c:bubble3D val="0"/>
            <c:explosion val="5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1.300749410023661E-2"/>
                  <c:y val="-1.5392719200971123E-2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60,6%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0342379859706285E-3"/>
                  <c:y val="-1.1842324782626043E-2"/>
                </c:manualLayout>
              </c:layout>
              <c:tx>
                <c:rich>
                  <a:bodyPr/>
                  <a:lstStyle/>
                  <a:p>
                    <a:r>
                      <a:rPr lang="ru-RU" sz="1400"/>
                      <a:t>6,2%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7769595176571115E-3"/>
                  <c:y val="-1.4254630403925189E-2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7,0%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136089577950043E-4"/>
                  <c:y val="-3.7299774328838128E-3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3,7%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9.4143414907123819E-3"/>
                  <c:y val="-8.6345040601376512E-3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7,1%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1941817205791441E-3"/>
                  <c:y val="1.2973357782332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3.7651421188630491E-2"/>
                  <c:y val="1.7353279929205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2.470857019810508E-2"/>
                  <c:y val="-0.116814589406123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ln>
                      <a:solidFill>
                        <a:sysClr val="windowText" lastClr="000000"/>
                      </a:solidFill>
                    </a:ln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'2016 экономич структура'!$B$5:$C$10</c:f>
              <c:strCache>
                <c:ptCount val="6"/>
                <c:pt idx="0">
                  <c:v>Заработная плата с начислениями</c:v>
                </c:pt>
                <c:pt idx="1">
                  <c:v>Коммунальные услуги, приобретение твердого топлива</c:v>
                </c:pt>
                <c:pt idx="2">
                  <c:v>Продукты питания</c:v>
                </c:pt>
                <c:pt idx="3">
                  <c:v>Социальное обеспечение</c:v>
                </c:pt>
                <c:pt idx="4">
                  <c:v>Строительно- ремонтные работы, капитальные вложения</c:v>
                </c:pt>
                <c:pt idx="5">
                  <c:v>Остальные расходы</c:v>
                </c:pt>
              </c:strCache>
            </c:strRef>
          </c:cat>
          <c:val>
            <c:numRef>
              <c:f>'2016 экономич структура'!$D$5:$D$10</c:f>
              <c:numCache>
                <c:formatCode>0.0%</c:formatCode>
                <c:ptCount val="6"/>
                <c:pt idx="0">
                  <c:v>0.60599999999999998</c:v>
                </c:pt>
                <c:pt idx="1">
                  <c:v>6.2E-2</c:v>
                </c:pt>
                <c:pt idx="2">
                  <c:v>7.0000000000000007E-2</c:v>
                </c:pt>
                <c:pt idx="3">
                  <c:v>3.6999999999999998E-2</c:v>
                </c:pt>
                <c:pt idx="4">
                  <c:v>7.0999999999999994E-2</c:v>
                </c:pt>
                <c:pt idx="5" formatCode="0.00%">
                  <c:v>0.154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0" i="0" u="none" strike="noStrike" baseline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218332136879071"/>
          <c:y val="7.9967948894578533E-2"/>
          <c:w val="0.27781663958740405"/>
          <c:h val="0.87170431863295628"/>
        </c:manualLayout>
      </c:layout>
      <c:overlay val="0"/>
      <c:txPr>
        <a:bodyPr/>
        <a:lstStyle/>
        <a:p>
          <a:pPr>
            <a:defRPr sz="1200" b="1" i="0" u="none" strike="noStrike" baseline="0">
              <a:ln>
                <a:solidFill>
                  <a:sysClr val="windowText" lastClr="000000"/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accent5">
        <a:lumMod val="40000"/>
        <a:lumOff val="60000"/>
      </a:schemeClr>
    </a:solidFill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562473744494356E-2"/>
          <c:y val="9.7452433608911967E-2"/>
          <c:w val="0.57035881009297207"/>
          <c:h val="0.88664332139960211"/>
        </c:manualLayout>
      </c:layout>
      <c:pie3DChart>
        <c:varyColors val="1"/>
        <c:ser>
          <c:idx val="0"/>
          <c:order val="0"/>
          <c:tx>
            <c:strRef>
              <c:f>'2016 функц структура'!$D$4</c:f>
              <c:strCache>
                <c:ptCount val="1"/>
                <c:pt idx="0">
                  <c:v>%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9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1.300749410023661E-2"/>
                  <c:y val="-1.5392719200971123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0" dirty="0" smtClean="0"/>
                      <a:t>70,7%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4119345839775087E-2"/>
                  <c:y val="-1.459301163312774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0"/>
                      <a:t>5,9%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9336512395446728E-2"/>
                  <c:y val="-2.2506683346787022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0"/>
                      <a:t>0,1</a:t>
                    </a:r>
                    <a:r>
                      <a:rPr lang="en-US" sz="1400" b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349989390995684E-2"/>
                  <c:y val="-2.8486012675129894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0"/>
                      <a:t>3,7%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6206262777679413E-2"/>
                  <c:y val="-2.2387776844767237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0" dirty="0" smtClean="0"/>
                      <a:t>7,</a:t>
                    </a:r>
                    <a:r>
                      <a:rPr lang="ru-RU" sz="1400" b="0" dirty="0" smtClean="0"/>
                      <a:t>7</a:t>
                    </a:r>
                    <a:r>
                      <a:rPr lang="en-US" sz="1400" b="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8626022392356579E-3"/>
                  <c:y val="-9.0319126424901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3537872721378116E-2"/>
                  <c:y val="-1.2904062812088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2.470857019810508E-2"/>
                  <c:y val="-0.116814589406123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ln>
                      <a:solidFill>
                        <a:sysClr val="windowText" lastClr="000000"/>
                      </a:solidFill>
                    </a:ln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'2016 функц структура'!$B$5:$C$11</c:f>
              <c:strCache>
                <c:ptCount val="7"/>
                <c:pt idx="0">
                  <c:v>Образование</c:v>
                </c:pt>
                <c:pt idx="1">
                  <c:v>Культура</c:v>
                </c:pt>
                <c:pt idx="2">
                  <c:v>ЖКХ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Межбюджетные трансферты</c:v>
                </c:pt>
                <c:pt idx="6">
                  <c:v>Другие отрасли</c:v>
                </c:pt>
              </c:strCache>
            </c:strRef>
          </c:cat>
          <c:val>
            <c:numRef>
              <c:f>'2016 функц структура'!$D$5:$D$11</c:f>
              <c:numCache>
                <c:formatCode>0.0%</c:formatCode>
                <c:ptCount val="7"/>
                <c:pt idx="0">
                  <c:v>0.70699999999999996</c:v>
                </c:pt>
                <c:pt idx="1">
                  <c:v>5.8999999999999997E-2</c:v>
                </c:pt>
                <c:pt idx="2">
                  <c:v>1E-3</c:v>
                </c:pt>
                <c:pt idx="3">
                  <c:v>3.6999999999999998E-2</c:v>
                </c:pt>
                <c:pt idx="4">
                  <c:v>7.6999999999999999E-2</c:v>
                </c:pt>
                <c:pt idx="5" formatCode="0.00%">
                  <c:v>2.5999999999999999E-2</c:v>
                </c:pt>
                <c:pt idx="6" formatCode="0.00%">
                  <c:v>9.2999999999999999E-2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209933744735429"/>
          <c:y val="0.18233517583897296"/>
          <c:w val="0.3098837502903718"/>
          <c:h val="0.67692664430343563"/>
        </c:manualLayout>
      </c:layout>
      <c:overlay val="0"/>
      <c:txPr>
        <a:bodyPr/>
        <a:lstStyle/>
        <a:p>
          <a:pPr>
            <a:defRPr sz="1400" b="0" i="0" u="none" strike="noStrike" baseline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accent5">
        <a:lumMod val="40000"/>
        <a:lumOff val="60000"/>
      </a:schemeClr>
    </a:solidFill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funnel1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3083208" y="536647"/>
          <a:ext cx="1617740" cy="1518869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41 200,0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6,6%)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1303193" y="665845"/>
          <a:ext cx="1549179" cy="1515376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279 420,0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45,1%)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221218" y="1918107"/>
          <a:ext cx="1644884" cy="1530250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299 010,6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48,3%)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1331756" y="4177387"/>
          <a:ext cx="3488436" cy="872109"/>
        </a:xfrm>
        <a:noFill/>
        <a:ln>
          <a:noFill/>
        </a:ln>
        <a:effectLst/>
      </dgm:spPr>
      <dgm:t>
        <a:bodyPr/>
        <a:lstStyle/>
        <a:p>
          <a:r>
            <a:rPr lang="ru-RU" sz="16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619 630,6</a:t>
          </a:r>
          <a:endParaRPr lang="ru-RU" sz="16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58C40244-F0A1-48A2-B9F2-5BC573A77DFB}" type="pres">
      <dgm:prSet presAssocID="{FB489F02-BF09-4768-AF0D-38FB54B11DA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D2375-049F-4A3B-9180-704FB5505F6A}" type="pres">
      <dgm:prSet presAssocID="{FB489F02-BF09-4768-AF0D-38FB54B11DAB}" presName="ellipse" presStyleLbl="trBgShp" presStyleIdx="0" presStyleCnt="1" custAng="0" custScaleX="117625" custScaleY="108544" custLinFactNeighborX="3266" custLinFactNeighborY="2743"/>
      <dgm:spPr>
        <a:xfrm>
          <a:off x="805021" y="516898"/>
          <a:ext cx="4411018" cy="1302349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gm:spPr>
      <dgm:t>
        <a:bodyPr/>
        <a:lstStyle/>
        <a:p>
          <a:endParaRPr lang="ru-RU"/>
        </a:p>
      </dgm:t>
    </dgm:pt>
    <dgm:pt modelId="{AF462B5C-43F7-4584-9E92-655614CA542C}" type="pres">
      <dgm:prSet presAssocID="{FB489F02-BF09-4768-AF0D-38FB54B11DAB}" presName="arrow1" presStyleLbl="fgShp" presStyleIdx="0" presStyleCnt="1" custLinFactNeighborX="16410" custLinFactNeighborY="-4274"/>
      <dgm:spPr>
        <a:xfrm>
          <a:off x="2662912" y="3795350"/>
          <a:ext cx="726757" cy="465124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D163990C-60F0-4142-9122-578516DB9AFD}" type="pres">
      <dgm:prSet presAssocID="{FB489F02-BF09-4768-AF0D-38FB54B11DAB}" presName="rectangle" presStyleLbl="revTx" presStyleIdx="0" presStyleCnt="1" custLinFactNeighborX="4843" custLinFactNeighborY="-11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31969A8-45EC-4A22-82FE-7F7F46E2F3A5}" type="pres">
      <dgm:prSet presAssocID="{47122D26-A80C-47D4-920B-101FC76753B4}" presName="item1" presStyleLbl="node1" presStyleIdx="0" presStyleCnt="3" custScaleX="125740" custScaleY="116977" custLinFactNeighborX="-5033" custLinFactNeighborY="160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55BA7991-9560-470B-8816-83D7FEFA38B2}" type="pres">
      <dgm:prSet presAssocID="{6BC9BA10-D8D0-4F6C-94EE-11636B5177A8}" presName="item2" presStyleLbl="node1" presStyleIdx="1" presStyleCnt="3" custScaleX="118424" custScaleY="115840" custLinFactNeighborX="-2279" custLinFactNeighborY="-2127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94348273-A034-4AF5-B64C-C27F207DA9D8}" type="pres">
      <dgm:prSet presAssocID="{69BAE91E-D0B8-4517-A24D-270BBEF22D07}" presName="item3" presStyleLbl="node1" presStyleIdx="2" presStyleCnt="3" custScaleX="123665" custScaleY="116107" custLinFactNeighborX="37487" custLinFactNeighborY="427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DA4E6674-BA59-4D1F-B187-2B0E54BEE205}" type="pres">
      <dgm:prSet presAssocID="{FB489F02-BF09-4768-AF0D-38FB54B11DAB}" presName="funnel" presStyleLbl="trAlignAcc1" presStyleIdx="0" presStyleCnt="1" custScaleX="114652" custLinFactNeighborX="2704" custLinFactNeighborY="-4115"/>
      <dgm:spPr>
        <a:xfrm>
          <a:off x="660924" y="366929"/>
          <a:ext cx="4666155" cy="3255873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endParaRPr lang="ru-RU"/>
        </a:p>
      </dgm:t>
    </dgm:pt>
  </dgm:ptLst>
  <dgm:cxnLst>
    <dgm:cxn modelId="{1ACEE63C-8DBA-47E4-971D-4D4D9EDA0204}" type="presOf" srcId="{69BAE91E-D0B8-4517-A24D-270BBEF22D07}" destId="{D163990C-60F0-4142-9122-578516DB9AFD}" srcOrd="0" destOrd="0" presId="urn:microsoft.com/office/officeart/2005/8/layout/funnel1"/>
    <dgm:cxn modelId="{5C27ECC2-9F83-43C3-8757-3C9D68812A2A}" type="presOf" srcId="{47122D26-A80C-47D4-920B-101FC76753B4}" destId="{55BA7991-9560-470B-8816-83D7FEFA38B2}" srcOrd="0" destOrd="0" presId="urn:microsoft.com/office/officeart/2005/8/layout/funnel1"/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ED0DA023-45C0-4F2A-9224-B16BF77E77DD}" type="presOf" srcId="{BEE34D12-C91D-43DB-BA12-D0491094DC76}" destId="{94348273-A034-4AF5-B64C-C27F207DA9D8}" srcOrd="0" destOrd="0" presId="urn:microsoft.com/office/officeart/2005/8/layout/funnel1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7CB05A44-50ED-45CA-BAAB-4FD0E13DF6B7}" type="presOf" srcId="{FB489F02-BF09-4768-AF0D-38FB54B11DAB}" destId="{58C40244-F0A1-48A2-B9F2-5BC573A77DFB}" srcOrd="0" destOrd="0" presId="urn:microsoft.com/office/officeart/2005/8/layout/funnel1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8E64C200-106A-44D9-AAB3-518E9C5150BE}" type="presOf" srcId="{6BC9BA10-D8D0-4F6C-94EE-11636B5177A8}" destId="{B31969A8-45EC-4A22-82FE-7F7F46E2F3A5}" srcOrd="0" destOrd="0" presId="urn:microsoft.com/office/officeart/2005/8/layout/funnel1"/>
    <dgm:cxn modelId="{D45654BD-FB76-491C-936F-BC7AFEBBFC37}" type="presParOf" srcId="{58C40244-F0A1-48A2-B9F2-5BC573A77DFB}" destId="{FDFD2375-049F-4A3B-9180-704FB5505F6A}" srcOrd="0" destOrd="0" presId="urn:microsoft.com/office/officeart/2005/8/layout/funnel1"/>
    <dgm:cxn modelId="{9FD5385B-C50D-4956-A80B-CE3C3A8275B1}" type="presParOf" srcId="{58C40244-F0A1-48A2-B9F2-5BC573A77DFB}" destId="{AF462B5C-43F7-4584-9E92-655614CA542C}" srcOrd="1" destOrd="0" presId="urn:microsoft.com/office/officeart/2005/8/layout/funnel1"/>
    <dgm:cxn modelId="{B6BCC8FC-BF40-48EF-971E-C1B420193660}" type="presParOf" srcId="{58C40244-F0A1-48A2-B9F2-5BC573A77DFB}" destId="{D163990C-60F0-4142-9122-578516DB9AFD}" srcOrd="2" destOrd="0" presId="urn:microsoft.com/office/officeart/2005/8/layout/funnel1"/>
    <dgm:cxn modelId="{9D702AC5-1310-4F24-9552-387E244F165D}" type="presParOf" srcId="{58C40244-F0A1-48A2-B9F2-5BC573A77DFB}" destId="{B31969A8-45EC-4A22-82FE-7F7F46E2F3A5}" srcOrd="3" destOrd="0" presId="urn:microsoft.com/office/officeart/2005/8/layout/funnel1"/>
    <dgm:cxn modelId="{6DA808C3-48FF-4F4A-A479-3FDE1F61C4DD}" type="presParOf" srcId="{58C40244-F0A1-48A2-B9F2-5BC573A77DFB}" destId="{55BA7991-9560-470B-8816-83D7FEFA38B2}" srcOrd="4" destOrd="0" presId="urn:microsoft.com/office/officeart/2005/8/layout/funnel1"/>
    <dgm:cxn modelId="{C7880FF5-B95B-4973-BDBF-8109F47A805E}" type="presParOf" srcId="{58C40244-F0A1-48A2-B9F2-5BC573A77DFB}" destId="{94348273-A034-4AF5-B64C-C27F207DA9D8}" srcOrd="5" destOrd="0" presId="urn:microsoft.com/office/officeart/2005/8/layout/funnel1"/>
    <dgm:cxn modelId="{C3EAEFC8-A188-4D1C-A658-36BCB9DCC9BD}" type="presParOf" srcId="{58C40244-F0A1-48A2-B9F2-5BC573A77DFB}" destId="{DA4E6674-BA59-4D1F-B187-2B0E54BEE205}" srcOrd="6" destOrd="0" presId="urn:microsoft.com/office/officeart/2005/8/layout/funnel1"/>
  </dgm:cxnLst>
  <dgm:bg>
    <a:solidFill>
      <a:schemeClr val="accent5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venn2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1854577" y="0"/>
          <a:ext cx="5777230" cy="5777230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799170,6</a:t>
          </a:r>
          <a:endParaRPr lang="ru-RU" sz="1600" b="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7122D26-A80C-47D4-920B-101FC76753B4}">
      <dgm:prSet phldrT="[Текст]"/>
      <dgm:spPr>
        <a:xfrm>
          <a:off x="2467518" y="1006994"/>
          <a:ext cx="4621784" cy="4621784"/>
        </a:xfr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469738,0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r>
            <a:rPr lang="ru-RU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58,8%)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BC9BA10-D8D0-4F6C-94EE-11636B5177A8}">
      <dgm:prSet phldrT="[Текст]"/>
      <dgm:spPr>
        <a:xfrm>
          <a:off x="2970276" y="2310891"/>
          <a:ext cx="3466338" cy="3466338"/>
        </a:xfr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279042,6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r>
            <a:rPr lang="ru-RU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34,9%)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9BAE91E-D0B8-4517-A24D-270BBEF22D07}">
      <dgm:prSet phldrT="[Текст]"/>
      <dgm:spPr>
        <a:xfrm>
          <a:off x="3547999" y="3466338"/>
          <a:ext cx="2310892" cy="2310892"/>
        </a:xfr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50390,0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r>
            <a:rPr lang="ru-RU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6,3%)</a:t>
          </a:r>
          <a:endParaRPr lang="ru-RU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70B9662-9802-449D-813E-413CF6C2A5AA}" type="pres">
      <dgm:prSet presAssocID="{FB489F02-BF09-4768-AF0D-38FB54B11DA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A19FCE-47F2-4C2F-8623-9F27A42229FF}" type="pres">
      <dgm:prSet presAssocID="{FB489F02-BF09-4768-AF0D-38FB54B11DAB}" presName="comp1" presStyleCnt="0"/>
      <dgm:spPr/>
      <dgm:t>
        <a:bodyPr/>
        <a:lstStyle/>
        <a:p>
          <a:endParaRPr lang="ru-RU"/>
        </a:p>
      </dgm:t>
    </dgm:pt>
    <dgm:pt modelId="{B628A25C-4F72-4728-90E2-71D75884D364}" type="pres">
      <dgm:prSet presAssocID="{FB489F02-BF09-4768-AF0D-38FB54B11DAB}" presName="circle1" presStyleLbl="node1" presStyleIdx="0" presStyleCnt="4" custScaleX="139934" custLinFactNeighborX="-1962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CF864F28-AFD3-405F-B4EA-87186F370B58}" type="pres">
      <dgm:prSet presAssocID="{FB489F02-BF09-4768-AF0D-38FB54B11DAB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37631-8320-4B68-A93D-078A903F0F87}" type="pres">
      <dgm:prSet presAssocID="{FB489F02-BF09-4768-AF0D-38FB54B11DAB}" presName="comp2" presStyleCnt="0"/>
      <dgm:spPr/>
      <dgm:t>
        <a:bodyPr/>
        <a:lstStyle/>
        <a:p>
          <a:endParaRPr lang="ru-RU"/>
        </a:p>
      </dgm:t>
    </dgm:pt>
    <dgm:pt modelId="{FAE3FB2D-ADB9-4C96-B51E-DB9EED0BDA68}" type="pres">
      <dgm:prSet presAssocID="{FB489F02-BF09-4768-AF0D-38FB54B11DAB}" presName="circle2" presStyleLbl="node1" presStyleIdx="1" presStyleCnt="4" custScaleX="135170" custLinFactNeighborX="1622" custLinFactNeighborY="-3212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3546CF64-CD3D-42AF-808F-118867662485}" type="pres">
      <dgm:prSet presAssocID="{FB489F02-BF09-4768-AF0D-38FB54B11DAB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A8035-1067-425C-ABF9-C321F8A41C12}" type="pres">
      <dgm:prSet presAssocID="{FB489F02-BF09-4768-AF0D-38FB54B11DAB}" presName="comp3" presStyleCnt="0"/>
      <dgm:spPr/>
      <dgm:t>
        <a:bodyPr/>
        <a:lstStyle/>
        <a:p>
          <a:endParaRPr lang="ru-RU"/>
        </a:p>
      </dgm:t>
    </dgm:pt>
    <dgm:pt modelId="{EA0011B1-A556-402B-8E46-55747EC2C45D}" type="pres">
      <dgm:prSet presAssocID="{FB489F02-BF09-4768-AF0D-38FB54B11DAB}" presName="circle3" presStyleLbl="node1" presStyleIdx="2" presStyleCnt="4" custScaleX="137868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F4F47364-2209-44D8-B4CF-029BD30C520E}" type="pres">
      <dgm:prSet presAssocID="{FB489F02-BF09-4768-AF0D-38FB54B11DAB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573BA-6913-4727-995F-9763B66BB644}" type="pres">
      <dgm:prSet presAssocID="{FB489F02-BF09-4768-AF0D-38FB54B11DAB}" presName="comp4" presStyleCnt="0"/>
      <dgm:spPr/>
      <dgm:t>
        <a:bodyPr/>
        <a:lstStyle/>
        <a:p>
          <a:endParaRPr lang="ru-RU"/>
        </a:p>
      </dgm:t>
    </dgm:pt>
    <dgm:pt modelId="{1EF2B639-9802-4DD6-9EE8-7266E48252A1}" type="pres">
      <dgm:prSet presAssocID="{FB489F02-BF09-4768-AF0D-38FB54B11DAB}" presName="circle4" presStyleLbl="node1" presStyleIdx="3" presStyleCnt="4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F28EA624-A694-4CF7-BD4E-C3F7FDFC2D74}" type="pres">
      <dgm:prSet presAssocID="{FB489F02-BF09-4768-AF0D-38FB54B11DAB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1953EDDA-D41B-4BC9-B317-CDE4F68E1FF5}" type="presOf" srcId="{BEE34D12-C91D-43DB-BA12-D0491094DC76}" destId="{B628A25C-4F72-4728-90E2-71D75884D364}" srcOrd="0" destOrd="0" presId="urn:microsoft.com/office/officeart/2005/8/layout/venn2"/>
    <dgm:cxn modelId="{9CC93560-3F3A-4EE3-92D6-2C0A4DFFF810}" type="presOf" srcId="{6BC9BA10-D8D0-4F6C-94EE-11636B5177A8}" destId="{EA0011B1-A556-402B-8E46-55747EC2C45D}" srcOrd="0" destOrd="0" presId="urn:microsoft.com/office/officeart/2005/8/layout/venn2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5C1FAB4D-5ADC-45FA-B0CF-FAB62ADB8D59}" type="presOf" srcId="{BEE34D12-C91D-43DB-BA12-D0491094DC76}" destId="{CF864F28-AFD3-405F-B4EA-87186F370B58}" srcOrd="1" destOrd="0" presId="urn:microsoft.com/office/officeart/2005/8/layout/venn2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D1A05B00-8CFD-4430-88E9-FC7D8869EFD5}" type="presOf" srcId="{47122D26-A80C-47D4-920B-101FC76753B4}" destId="{3546CF64-CD3D-42AF-808F-118867662485}" srcOrd="1" destOrd="0" presId="urn:microsoft.com/office/officeart/2005/8/layout/venn2"/>
    <dgm:cxn modelId="{CBA385C5-CDA6-459A-AE0E-C90D8DAD5BEB}" type="presOf" srcId="{6BC9BA10-D8D0-4F6C-94EE-11636B5177A8}" destId="{F4F47364-2209-44D8-B4CF-029BD30C520E}" srcOrd="1" destOrd="0" presId="urn:microsoft.com/office/officeart/2005/8/layout/venn2"/>
    <dgm:cxn modelId="{D1D0B8FD-1229-45BA-AE55-61FB440C4FDA}" type="presOf" srcId="{69BAE91E-D0B8-4517-A24D-270BBEF22D07}" destId="{F28EA624-A694-4CF7-BD4E-C3F7FDFC2D74}" srcOrd="1" destOrd="0" presId="urn:microsoft.com/office/officeart/2005/8/layout/venn2"/>
    <dgm:cxn modelId="{708DB5D5-0844-464A-93CC-01C91CE6EABA}" type="presOf" srcId="{FB489F02-BF09-4768-AF0D-38FB54B11DAB}" destId="{770B9662-9802-449D-813E-413CF6C2A5AA}" srcOrd="0" destOrd="0" presId="urn:microsoft.com/office/officeart/2005/8/layout/venn2"/>
    <dgm:cxn modelId="{8A6432C3-BEAF-4FC5-86C7-DCEB120D694A}" type="presOf" srcId="{69BAE91E-D0B8-4517-A24D-270BBEF22D07}" destId="{1EF2B639-9802-4DD6-9EE8-7266E48252A1}" srcOrd="0" destOrd="0" presId="urn:microsoft.com/office/officeart/2005/8/layout/venn2"/>
    <dgm:cxn modelId="{494F3BA8-99BC-4010-9461-BB7EAA7D6381}" type="presOf" srcId="{47122D26-A80C-47D4-920B-101FC76753B4}" destId="{FAE3FB2D-ADB9-4C96-B51E-DB9EED0BDA68}" srcOrd="0" destOrd="0" presId="urn:microsoft.com/office/officeart/2005/8/layout/venn2"/>
    <dgm:cxn modelId="{284A6F7D-3D55-4D23-81D0-946FF414DD90}" type="presParOf" srcId="{770B9662-9802-449D-813E-413CF6C2A5AA}" destId="{A1A19FCE-47F2-4C2F-8623-9F27A42229FF}" srcOrd="0" destOrd="0" presId="urn:microsoft.com/office/officeart/2005/8/layout/venn2"/>
    <dgm:cxn modelId="{8F0C961A-B66A-4978-B51F-BC6141E95281}" type="presParOf" srcId="{A1A19FCE-47F2-4C2F-8623-9F27A42229FF}" destId="{B628A25C-4F72-4728-90E2-71D75884D364}" srcOrd="0" destOrd="0" presId="urn:microsoft.com/office/officeart/2005/8/layout/venn2"/>
    <dgm:cxn modelId="{ECB5D924-EA03-4D80-A531-CE79DED8548C}" type="presParOf" srcId="{A1A19FCE-47F2-4C2F-8623-9F27A42229FF}" destId="{CF864F28-AFD3-405F-B4EA-87186F370B58}" srcOrd="1" destOrd="0" presId="urn:microsoft.com/office/officeart/2005/8/layout/venn2"/>
    <dgm:cxn modelId="{1B2FE70C-D966-40E3-A602-1E7B27001308}" type="presParOf" srcId="{770B9662-9802-449D-813E-413CF6C2A5AA}" destId="{9EE37631-8320-4B68-A93D-078A903F0F87}" srcOrd="1" destOrd="0" presId="urn:microsoft.com/office/officeart/2005/8/layout/venn2"/>
    <dgm:cxn modelId="{D080007B-738F-4A57-AAEF-F261138C7292}" type="presParOf" srcId="{9EE37631-8320-4B68-A93D-078A903F0F87}" destId="{FAE3FB2D-ADB9-4C96-B51E-DB9EED0BDA68}" srcOrd="0" destOrd="0" presId="urn:microsoft.com/office/officeart/2005/8/layout/venn2"/>
    <dgm:cxn modelId="{0A183C60-3AA1-4474-AD15-07061B88D49D}" type="presParOf" srcId="{9EE37631-8320-4B68-A93D-078A903F0F87}" destId="{3546CF64-CD3D-42AF-808F-118867662485}" srcOrd="1" destOrd="0" presId="urn:microsoft.com/office/officeart/2005/8/layout/venn2"/>
    <dgm:cxn modelId="{C78772C8-8EE0-458F-8A1A-5B9F78121817}" type="presParOf" srcId="{770B9662-9802-449D-813E-413CF6C2A5AA}" destId="{DB5A8035-1067-425C-ABF9-C321F8A41C12}" srcOrd="2" destOrd="0" presId="urn:microsoft.com/office/officeart/2005/8/layout/venn2"/>
    <dgm:cxn modelId="{FFA8AFAC-A269-460A-AE62-1E1664A84A1D}" type="presParOf" srcId="{DB5A8035-1067-425C-ABF9-C321F8A41C12}" destId="{EA0011B1-A556-402B-8E46-55747EC2C45D}" srcOrd="0" destOrd="0" presId="urn:microsoft.com/office/officeart/2005/8/layout/venn2"/>
    <dgm:cxn modelId="{AF714A8E-2022-4F10-9417-D5A69E0CEAFC}" type="presParOf" srcId="{DB5A8035-1067-425C-ABF9-C321F8A41C12}" destId="{F4F47364-2209-44D8-B4CF-029BD30C520E}" srcOrd="1" destOrd="0" presId="urn:microsoft.com/office/officeart/2005/8/layout/venn2"/>
    <dgm:cxn modelId="{8C6C0655-6398-4624-BFB6-F6C3CB140C76}" type="presParOf" srcId="{770B9662-9802-449D-813E-413CF6C2A5AA}" destId="{092573BA-6913-4727-995F-9763B66BB644}" srcOrd="3" destOrd="0" presId="urn:microsoft.com/office/officeart/2005/8/layout/venn2"/>
    <dgm:cxn modelId="{9F5F1458-B441-48DA-8767-FE8A6666BC67}" type="presParOf" srcId="{092573BA-6913-4727-995F-9763B66BB644}" destId="{1EF2B639-9802-4DD6-9EE8-7266E48252A1}" srcOrd="0" destOrd="0" presId="urn:microsoft.com/office/officeart/2005/8/layout/venn2"/>
    <dgm:cxn modelId="{B737FE72-CA1A-4FCA-97A2-B48CB99AE16F}" type="presParOf" srcId="{092573BA-6913-4727-995F-9763B66BB644}" destId="{F28EA624-A694-4CF7-BD4E-C3F7FDFC2D74}" srcOrd="1" destOrd="0" presId="urn:microsoft.com/office/officeart/2005/8/layout/ven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FD2375-049F-4A3B-9180-704FB5505F6A}">
      <dsp:nvSpPr>
        <dsp:cNvPr id="0" name=""/>
        <dsp:cNvSpPr/>
      </dsp:nvSpPr>
      <dsp:spPr>
        <a:xfrm>
          <a:off x="1538730" y="198895"/>
          <a:ext cx="5189955" cy="1663252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62B5C-43F7-4584-9E92-655614CA542C}">
      <dsp:nvSpPr>
        <dsp:cNvPr id="0" name=""/>
        <dsp:cNvSpPr/>
      </dsp:nvSpPr>
      <dsp:spPr>
        <a:xfrm>
          <a:off x="3709217" y="3951090"/>
          <a:ext cx="855094" cy="547260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63990C-60F0-4142-9122-578516DB9AFD}">
      <dsp:nvSpPr>
        <dsp:cNvPr id="0" name=""/>
        <dsp:cNvSpPr/>
      </dsp:nvSpPr>
      <dsp:spPr>
        <a:xfrm>
          <a:off x="2142995" y="4400591"/>
          <a:ext cx="4104455" cy="1026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619 630,6</a:t>
          </a:r>
          <a:endParaRPr lang="ru-RU" sz="16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2142995" y="4400591"/>
        <a:ext cx="4104455" cy="1026113"/>
      </dsp:txXfrm>
    </dsp:sp>
    <dsp:sp modelId="{B31969A8-45EC-4A22-82FE-7F7F46E2F3A5}">
      <dsp:nvSpPr>
        <dsp:cNvPr id="0" name=""/>
        <dsp:cNvSpPr/>
      </dsp:nvSpPr>
      <dsp:spPr>
        <a:xfrm>
          <a:off x="3112058" y="1767112"/>
          <a:ext cx="1935353" cy="1800475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299 010,6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48,3%)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395484" y="2030785"/>
        <a:ext cx="1368501" cy="1273129"/>
      </dsp:txXfrm>
    </dsp:sp>
    <dsp:sp modelId="{55BA7991-9560-470B-8816-83D7FEFA38B2}">
      <dsp:nvSpPr>
        <dsp:cNvPr id="0" name=""/>
        <dsp:cNvSpPr/>
      </dsp:nvSpPr>
      <dsp:spPr>
        <a:xfrm>
          <a:off x="2109388" y="268949"/>
          <a:ext cx="1822747" cy="1782975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279 420,0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45,1%)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376323" y="530060"/>
        <a:ext cx="1288877" cy="1260753"/>
      </dsp:txXfrm>
    </dsp:sp>
    <dsp:sp modelId="{94348273-A034-4AF5-B64C-C27F207DA9D8}">
      <dsp:nvSpPr>
        <dsp:cNvPr id="0" name=""/>
        <dsp:cNvSpPr/>
      </dsp:nvSpPr>
      <dsp:spPr>
        <a:xfrm>
          <a:off x="4254495" y="287969"/>
          <a:ext cx="1903415" cy="1787084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41 200,0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6,6%)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533244" y="549681"/>
        <a:ext cx="1345917" cy="1263660"/>
      </dsp:txXfrm>
    </dsp:sp>
    <dsp:sp modelId="{DA4E6674-BA59-4D1F-B187-2B0E54BEE205}">
      <dsp:nvSpPr>
        <dsp:cNvPr id="0" name=""/>
        <dsp:cNvSpPr/>
      </dsp:nvSpPr>
      <dsp:spPr>
        <a:xfrm>
          <a:off x="1380852" y="0"/>
          <a:ext cx="5490146" cy="3830824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8A25C-4F72-4728-90E2-71D75884D364}">
      <dsp:nvSpPr>
        <dsp:cNvPr id="0" name=""/>
        <dsp:cNvSpPr/>
      </dsp:nvSpPr>
      <dsp:spPr>
        <a:xfrm>
          <a:off x="652885" y="0"/>
          <a:ext cx="7065064" cy="5048855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799170,6</a:t>
          </a:r>
          <a:endParaRPr lang="ru-RU" sz="1600" b="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3197721" y="252442"/>
        <a:ext cx="1975392" cy="757328"/>
      </dsp:txXfrm>
    </dsp:sp>
    <dsp:sp modelId="{FAE3FB2D-ADB9-4C96-B51E-DB9EED0BDA68}">
      <dsp:nvSpPr>
        <dsp:cNvPr id="0" name=""/>
        <dsp:cNvSpPr/>
      </dsp:nvSpPr>
      <dsp:spPr>
        <a:xfrm>
          <a:off x="1620175" y="880035"/>
          <a:ext cx="5459629" cy="4039084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469738,0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58,8%)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3395919" y="1122380"/>
        <a:ext cx="1908140" cy="727035"/>
      </dsp:txXfrm>
    </dsp:sp>
    <dsp:sp modelId="{EA0011B1-A556-402B-8E46-55747EC2C45D}">
      <dsp:nvSpPr>
        <dsp:cNvPr id="0" name=""/>
        <dsp:cNvSpPr/>
      </dsp:nvSpPr>
      <dsp:spPr>
        <a:xfrm>
          <a:off x="2196249" y="2019541"/>
          <a:ext cx="4176453" cy="3029313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279042,6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34,9%)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3311362" y="2246740"/>
        <a:ext cx="1946227" cy="681595"/>
      </dsp:txXfrm>
    </dsp:sp>
    <dsp:sp modelId="{1EF2B639-9802-4DD6-9EE8-7266E48252A1}">
      <dsp:nvSpPr>
        <dsp:cNvPr id="0" name=""/>
        <dsp:cNvSpPr/>
      </dsp:nvSpPr>
      <dsp:spPr>
        <a:xfrm>
          <a:off x="3274704" y="3029313"/>
          <a:ext cx="2019542" cy="2019542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50390,0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(</a:t>
          </a:r>
          <a:r>
            <a:rPr lang="ru-RU" sz="1400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6,3%)</a:t>
          </a:r>
          <a:endParaRPr lang="ru-RU" sz="1400" kern="1200" dirty="0">
            <a:solidFill>
              <a:schemeClr val="accent1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3570460" y="3534198"/>
        <a:ext cx="1428031" cy="1009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0.73329</cdr:x>
      <cdr:y>0.08872</cdr:y>
    </cdr:from>
    <cdr:to>
      <cdr:x>0.94492</cdr:x>
      <cdr:y>0.25136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71695" y="432048"/>
          <a:ext cx="1810033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b="1" dirty="0"/>
            <a:t>Налоговые</a:t>
          </a:r>
          <a:r>
            <a:rPr lang="ru-RU" sz="1000" b="1" baseline="0" dirty="0"/>
            <a:t> и неналоговые доходы всего 320 620,0 </a:t>
          </a:r>
          <a:r>
            <a:rPr lang="ru-RU" sz="1000" b="1" baseline="0" dirty="0" smtClean="0"/>
            <a:t>тыс. рублей, </a:t>
          </a:r>
          <a:r>
            <a:rPr lang="ru-RU" sz="1000" b="1" baseline="0" dirty="0"/>
            <a:t>в том числе: </a:t>
          </a:r>
          <a:endParaRPr lang="ru-RU" sz="1000" b="1" dirty="0"/>
        </a:p>
      </cdr:txBody>
    </cdr:sp>
  </cdr:relSizeAnchor>
  <cdr:relSizeAnchor xmlns:cdr="http://schemas.openxmlformats.org/drawingml/2006/chartDrawing">
    <cdr:from>
      <cdr:x>0.59948</cdr:x>
      <cdr:y>0.05134</cdr:y>
    </cdr:from>
    <cdr:to>
      <cdr:x>0.67324</cdr:x>
      <cdr:y>0.17971</cdr:y>
    </cdr:to>
    <cdr:sp macro="" textlink="">
      <cdr:nvSpPr>
        <cdr:cNvPr id="1024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919998" y="766852"/>
          <a:ext cx="1712707" cy="19174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baseline="0">
              <a:ln>
                <a:solidFill>
                  <a:sysClr val="windowText" lastClr="000000"/>
                </a:solidFill>
              </a:ln>
              <a:effectLst/>
              <a:latin typeface="+mn-lt"/>
              <a:ea typeface="+mn-ea"/>
              <a:cs typeface="+mn-cs"/>
            </a:rPr>
            <a:t>        </a:t>
          </a:r>
          <a:r>
            <a:rPr lang="ru-RU" sz="2400" b="0" i="0" baseline="0">
              <a:ln>
                <a:solidFill>
                  <a:sysClr val="windowText" lastClr="000000"/>
                </a:solidFill>
              </a:ln>
              <a:effectLst/>
              <a:latin typeface="+mn-lt"/>
              <a:ea typeface="+mn-ea"/>
              <a:cs typeface="+mn-cs"/>
            </a:rPr>
            <a:t>тыс.рублей</a:t>
          </a:r>
          <a:endParaRPr lang="ru-RU" sz="2400" b="1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0241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 flipV="1">
          <a:off x="-2975600" y="-822613"/>
          <a:ext cx="0" cy="0"/>
        </a:xfrm>
        <a:prstGeom xmlns:a="http://schemas.openxmlformats.org/drawingml/2006/main" prst="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lIns="91440" tIns="45720" rIns="91440" bIns="4572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 sz="3200" b="0" i="0" strike="noStrike" cap="none" spc="0">
            <a:ln w="18415" cmpd="sng">
              <a:solidFill>
                <a:sysClr val="windowText" lastClr="000000"/>
              </a:solidFill>
              <a:prstDash val="solid"/>
            </a:ln>
            <a:solidFill>
              <a:sysClr val="windowText" lastClr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0.92205</cdr:x>
      <cdr:y>0.00931</cdr:y>
    </cdr:from>
    <cdr:to>
      <cdr:x>0.99581</cdr:x>
      <cdr:y>0.13151</cdr:y>
    </cdr:to>
    <cdr:sp macro="" textlink="">
      <cdr:nvSpPr>
        <cdr:cNvPr id="1024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477500" y="64734"/>
          <a:ext cx="838213" cy="8496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baseline="0">
              <a:ln>
                <a:solidFill>
                  <a:sysClr val="windowText" lastClr="000000"/>
                </a:solidFill>
              </a:ln>
              <a:effectLst/>
              <a:latin typeface="+mn-lt"/>
              <a:ea typeface="+mn-ea"/>
              <a:cs typeface="+mn-cs"/>
            </a:rPr>
            <a:t>        </a:t>
          </a:r>
          <a:endParaRPr lang="ru-RU" sz="1400" b="1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0.1913</cdr:x>
      <cdr:y>0.09713</cdr:y>
    </cdr:from>
    <cdr:to>
      <cdr:x>0.2087</cdr:x>
      <cdr:y>0.1455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>
          <a:off x="1584176" y="433815"/>
          <a:ext cx="144016" cy="21602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0.14783</cdr:x>
      <cdr:y>0.15598</cdr:y>
    </cdr:from>
    <cdr:to>
      <cdr:x>0.18261</cdr:x>
      <cdr:y>0.20435</cdr:y>
    </cdr:to>
    <cdr:cxnSp macro="">
      <cdr:nvCxnSpPr>
        <cdr:cNvPr id="8" name="Прямая соединительная линия 7"/>
        <cdr:cNvCxnSpPr/>
      </cdr:nvCxnSpPr>
      <cdr:spPr>
        <a:xfrm xmlns:a="http://schemas.openxmlformats.org/drawingml/2006/main">
          <a:off x="1224136" y="745244"/>
          <a:ext cx="288010" cy="23109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0.13913</cdr:x>
      <cdr:y>0.2012</cdr:y>
    </cdr:from>
    <cdr:to>
      <cdr:x>0.16522</cdr:x>
      <cdr:y>0.20225</cdr:y>
    </cdr:to>
    <cdr:cxnSp macro="">
      <cdr:nvCxnSpPr>
        <cdr:cNvPr id="10" name="Прямая соединительная линия 9"/>
        <cdr:cNvCxnSpPr/>
      </cdr:nvCxnSpPr>
      <cdr:spPr>
        <a:xfrm xmlns:a="http://schemas.openxmlformats.org/drawingml/2006/main">
          <a:off x="1152128" y="961268"/>
          <a:ext cx="216075" cy="5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0.34783</cdr:x>
      <cdr:y>0.04876</cdr:y>
    </cdr:from>
    <cdr:to>
      <cdr:x>0.34783</cdr:x>
      <cdr:y>0.06489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>
          <a:off x="2880320" y="217791"/>
          <a:ext cx="0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0.73329</cdr:x>
      <cdr:y>0.11739</cdr:y>
    </cdr:from>
    <cdr:to>
      <cdr:x>0.94492</cdr:x>
      <cdr:y>0.22608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026993" y="1753498"/>
          <a:ext cx="4914048" cy="16234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800" b="1"/>
        </a:p>
      </cdr:txBody>
    </cdr:sp>
  </cdr:relSizeAnchor>
  <cdr:relSizeAnchor xmlns:cdr="http://schemas.openxmlformats.org/drawingml/2006/chartDrawing">
    <cdr:from>
      <cdr:x>0.59829</cdr:x>
      <cdr:y>0.04348</cdr:y>
    </cdr:from>
    <cdr:to>
      <cdr:x>0.67205</cdr:x>
      <cdr:y>0.17185</cdr:y>
    </cdr:to>
    <cdr:sp macro="" textlink="">
      <cdr:nvSpPr>
        <cdr:cNvPr id="1024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40560" y="216023"/>
          <a:ext cx="621423" cy="63781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baseline="0">
              <a:ln>
                <a:solidFill>
                  <a:sysClr val="windowText" lastClr="000000"/>
                </a:solidFill>
              </a:ln>
              <a:effectLst/>
              <a:latin typeface="+mn-lt"/>
              <a:ea typeface="+mn-ea"/>
              <a:cs typeface="+mn-cs"/>
            </a:rPr>
            <a:t>       </a:t>
          </a:r>
          <a:endParaRPr lang="ru-RU" sz="1200" b="0" i="0" strike="noStrike">
            <a:ln>
              <a:solidFill>
                <a:sysClr val="windowText" lastClr="000000"/>
              </a:solidFill>
            </a:ln>
            <a:solidFill>
              <a:srgbClr val="000000"/>
            </a:solidFill>
            <a:latin typeface="Calibri"/>
            <a:cs typeface="Calibri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0.71818</cdr:x>
      <cdr:y>0.09075</cdr:y>
    </cdr:from>
    <cdr:to>
      <cdr:x>0.92981</cdr:x>
      <cdr:y>0.19944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88632" y="432048"/>
          <a:ext cx="1676296" cy="5174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800" b="1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4816"/>
          </a:xfrm>
          <a:prstGeom prst="rect">
            <a:avLst/>
          </a:prstGeom>
        </p:spPr>
        <p:txBody>
          <a:bodyPr vert="horz" lIns="90688" tIns="45344" rIns="90688" bIns="4534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4816"/>
          </a:xfrm>
          <a:prstGeom prst="rect">
            <a:avLst/>
          </a:prstGeom>
        </p:spPr>
        <p:txBody>
          <a:bodyPr vert="horz" lIns="90688" tIns="45344" rIns="90688" bIns="45344" rtlCol="0"/>
          <a:lstStyle>
            <a:lvl1pPr algn="r">
              <a:defRPr sz="1200"/>
            </a:lvl1pPr>
          </a:lstStyle>
          <a:p>
            <a:fld id="{48D08B99-0BE9-433F-8EA3-1B66F62BBFB9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88" tIns="45344" rIns="90688" bIns="4534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2753"/>
            <a:ext cx="5438140" cy="3887612"/>
          </a:xfrm>
          <a:prstGeom prst="rect">
            <a:avLst/>
          </a:prstGeom>
        </p:spPr>
        <p:txBody>
          <a:bodyPr vert="horz" lIns="90688" tIns="45344" rIns="90688" bIns="4534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9437"/>
            <a:ext cx="2945659" cy="494816"/>
          </a:xfrm>
          <a:prstGeom prst="rect">
            <a:avLst/>
          </a:prstGeom>
        </p:spPr>
        <p:txBody>
          <a:bodyPr vert="horz" lIns="90688" tIns="45344" rIns="90688" bIns="4534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9437"/>
            <a:ext cx="2945659" cy="494816"/>
          </a:xfrm>
          <a:prstGeom prst="rect">
            <a:avLst/>
          </a:prstGeom>
        </p:spPr>
        <p:txBody>
          <a:bodyPr vert="horz" lIns="90688" tIns="45344" rIns="90688" bIns="45344" rtlCol="0" anchor="b"/>
          <a:lstStyle>
            <a:lvl1pPr algn="r">
              <a:defRPr sz="1200"/>
            </a:lvl1pPr>
          </a:lstStyle>
          <a:p>
            <a:fld id="{8994F90A-CC97-4A79-A435-014D2F97B7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10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33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28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016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10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933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3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30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02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35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3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83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526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89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9019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65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568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368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90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02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885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14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30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531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095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276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373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0297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251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3595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6907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45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092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1340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766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6846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0981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2859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11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263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59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520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3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C40DC12-632E-4D71-9D1E-183B57B247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71AA1C5-B143-4726-96B6-022132680EA4}" type="datetimeFigureOut">
              <a:rPr lang="ru-RU" smtClean="0"/>
              <a:pPr/>
              <a:t>15.12.2015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0" r:id="rId1"/>
    <p:sldLayoutId id="2147484401" r:id="rId2"/>
    <p:sldLayoutId id="2147484402" r:id="rId3"/>
    <p:sldLayoutId id="2147484403" r:id="rId4"/>
    <p:sldLayoutId id="2147484404" r:id="rId5"/>
    <p:sldLayoutId id="2147484405" r:id="rId6"/>
    <p:sldLayoutId id="2147484406" r:id="rId7"/>
    <p:sldLayoutId id="2147484407" r:id="rId8"/>
    <p:sldLayoutId id="2147484408" r:id="rId9"/>
    <p:sldLayoutId id="2147484409" r:id="rId10"/>
    <p:sldLayoutId id="214748441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ommon@ramon.gfu.vrn.ru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4634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47664" y="153084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народных депутатов «Об утверждении районного бюджета Рамонского муниципального района Воронежской области на 2016 год»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6" y="2852936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5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 </a:t>
            </a:r>
            <a:endParaRPr lang="ru-RU" sz="50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6185049"/>
            <a:ext cx="67866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Рамонь 2015 год</a:t>
            </a:r>
            <a:endParaRPr lang="ru-RU" sz="14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768752" cy="1143000"/>
          </a:xfrm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ОДНОЛЕТНИЙ БЮДЖЕТ</a:t>
            </a:r>
            <a:endParaRPr lang="ru-RU" dirty="0"/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268760"/>
            <a:ext cx="7848872" cy="4384918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принятием Федерального закона от 30.09.2015 №273-ФЗ «Об особенностях составления и утверждения проектов бюджетов бюджетной системы Российской Федерации на 2016 год, о внесении изменений в отдельные законодательные акты Российской Федерации  и признании утратившей силу статьи 3 Федерального закона «О приостановлении действия отдельных положений Бюджетного кодекса Российской Федерации»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января 2016 года приостановлено действие нормы Бюджетного кодекса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составлении и утверждении проекта бюджета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субъекта Российской Федерации и проектов территориальных государственных внебюджетных фондов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сроком на три года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очередной финансовый год и плановый период. </a:t>
            </a:r>
          </a:p>
          <a:p>
            <a:pPr algn="just">
              <a:lnSpc>
                <a:spcPct val="150000"/>
              </a:lnSpc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Это означает, что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 будет утвержден только на 2016 год.</a:t>
            </a:r>
          </a:p>
        </p:txBody>
      </p:sp>
    </p:spTree>
    <p:extLst>
      <p:ext uri="{BB962C8B-B14F-4D97-AF65-F5344CB8AC3E}">
        <p14:creationId xmlns:p14="http://schemas.microsoft.com/office/powerpoint/2010/main" val="250047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62782" y="188640"/>
            <a:ext cx="6768752" cy="998984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 ПРОЦЕСС - ЕЖЕГОДНОЕ ФОРМИРОВАНИЕ  И ИСПОЛНЕНИЕ БЮДЖЕТА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M:\ЕФРЕМОВА\к бюджету на 2016 год\Бюджет для граждан\img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7920880" cy="4584689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0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116632"/>
            <a:ext cx="6851104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ПАРАМЕТРЫ  РАЙОННОГО БЮДЖЕТА НА 2016 ГОД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09702"/>
              </p:ext>
            </p:extLst>
          </p:nvPr>
        </p:nvGraphicFramePr>
        <p:xfrm>
          <a:off x="539552" y="1412777"/>
          <a:ext cx="7848871" cy="48095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45703"/>
                <a:gridCol w="1401584"/>
                <a:gridCol w="1401584"/>
              </a:tblGrid>
              <a:tr h="8776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рублей)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4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рублей)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56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650 310,8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619 630,6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33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97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неналоговые 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330 010,7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320 620,0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61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перечисления -всего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320 300,1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299 010,6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70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перечисления из областного бюджета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289 820,1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642,1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по передаче полномочий от поселений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27 110,0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21 518,5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14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перечисления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3 370,0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850,0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86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664 786,9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 </a:t>
                      </a: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371,3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56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(-), профицит (+)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-14 476,1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+31 259,3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14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дефицита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(профицита) ,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845" marR="5284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7524328" y="1268760"/>
            <a:ext cx="864096" cy="3246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6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52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-16840" y="214292"/>
            <a:ext cx="9031287" cy="6243266"/>
            <a:chOff x="4999" y="3154"/>
            <a:chExt cx="7201" cy="5021"/>
          </a:xfrm>
        </p:grpSpPr>
        <p:sp>
          <p:nvSpPr>
            <p:cNvPr id="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4999" y="3154"/>
              <a:ext cx="720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2"/>
            <p:cNvSpPr>
              <a:spLocks noChangeShapeType="1"/>
            </p:cNvSpPr>
            <p:nvPr/>
          </p:nvSpPr>
          <p:spPr bwMode="auto">
            <a:xfrm>
              <a:off x="8428" y="4303"/>
              <a:ext cx="1" cy="3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8648" y="4515"/>
              <a:ext cx="254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6187" y="4515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187" y="4515"/>
              <a:ext cx="1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1199" y="4515"/>
              <a:ext cx="1" cy="1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5184" y="4699"/>
              <a:ext cx="2023" cy="552"/>
            </a:xfrm>
            <a:prstGeom prst="flowChartTerminator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7337" y="4692"/>
              <a:ext cx="2257" cy="552"/>
            </a:xfrm>
            <a:prstGeom prst="flowChartTerminator">
              <a:avLst/>
            </a:prstGeom>
            <a:solidFill>
              <a:srgbClr val="DAE82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Неналоговые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9680" y="4686"/>
              <a:ext cx="2010" cy="601"/>
            </a:xfrm>
            <a:prstGeom prst="flowChartTerminator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Безвозмездные поступления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5169" y="5392"/>
              <a:ext cx="2038" cy="257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налогов, установленных Налоговым кодексом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налог на вмененный доход;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сельскохозяйственный налог;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lang="ru-RU" altLang="ru-RU" sz="1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1400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патенты;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Tx/>
                <a:buChar char="•"/>
              </a:pPr>
              <a:r>
                <a:rPr lang="ru-RU" altLang="ru-RU" sz="1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государственная </a:t>
              </a:r>
              <a:r>
                <a:rPr lang="ru-RU" altLang="ru-RU" sz="1400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пошлина.</a:t>
              </a:r>
              <a:endParaRPr lang="ru-RU" alt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7337" y="5312"/>
              <a:ext cx="2257" cy="286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других пошлин и сборов, установленных законодательством, а так же штрафов за нарушение законодательства,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доходы от использования муниципального имущества и земли;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платные услуги казенных учреждений;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штрафные санкции;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другие неналоговые доходы. </a:t>
              </a:r>
              <a:endParaRPr kumimoji="0" lang="ru-RU" altLang="ru-RU" sz="1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2"/>
            <p:cNvSpPr>
              <a:spLocks noChangeArrowheads="1"/>
            </p:cNvSpPr>
            <p:nvPr/>
          </p:nvSpPr>
          <p:spPr bwMode="auto">
            <a:xfrm>
              <a:off x="9680" y="5392"/>
              <a:ext cx="2010" cy="238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других бюджетов бюджетной системы РФ (межбюджетные трансферты), организаций, граждан (кроме налоговых и неналоговых доходов</a:t>
              </a:r>
              <a:r>
                <a:rPr lang="ru-RU" altLang="ru-RU" sz="14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2591086" y="1019392"/>
            <a:ext cx="3155158" cy="6984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Доходы района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Заголовок 7"/>
          <p:cNvSpPr txBox="1">
            <a:spLocks/>
          </p:cNvSpPr>
          <p:nvPr/>
        </p:nvSpPr>
        <p:spPr>
          <a:xfrm>
            <a:off x="1449256" y="18311"/>
            <a:ext cx="7011176" cy="6546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РАЙОННОГО БЮДЖЕТА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1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84255" y="958546"/>
            <a:ext cx="7836082" cy="982981"/>
          </a:xfrm>
        </p:spPr>
        <p:txBody>
          <a:bodyPr>
            <a:noAutofit/>
          </a:bodyPr>
          <a:lstStyle/>
          <a:p>
            <a:pPr algn="just"/>
            <a:r>
              <a:rPr lang="ru-RU" sz="1600" b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–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образований.</a:t>
            </a:r>
            <a:endParaRPr lang="ru-RU" sz="1600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23755"/>
            <a:ext cx="6552728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-52676"/>
            <a:ext cx="6192688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107504" y="19888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-21950" y="1988840"/>
            <a:ext cx="8626869" cy="4691028"/>
            <a:chOff x="4973" y="3780"/>
            <a:chExt cx="7291" cy="3585"/>
          </a:xfrm>
        </p:grpSpPr>
        <p:sp>
          <p:nvSpPr>
            <p:cNvPr id="10" name="AutoShape 18"/>
            <p:cNvSpPr>
              <a:spLocks noChangeAspect="1" noChangeArrowheads="1" noTextEdit="1"/>
            </p:cNvSpPr>
            <p:nvPr/>
          </p:nvSpPr>
          <p:spPr bwMode="auto">
            <a:xfrm>
              <a:off x="4973" y="3780"/>
              <a:ext cx="729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 flipH="1">
              <a:off x="8648" y="4240"/>
              <a:ext cx="1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8693" y="4253"/>
              <a:ext cx="25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V="1">
              <a:off x="6188" y="4253"/>
              <a:ext cx="243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6186" y="4252"/>
              <a:ext cx="2" cy="1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11199" y="4252"/>
              <a:ext cx="1" cy="1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184" y="4431"/>
              <a:ext cx="2057" cy="370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Федеральные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7345" y="4384"/>
              <a:ext cx="2279" cy="368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Региональные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9727" y="4424"/>
              <a:ext cx="2381" cy="369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AutoShape 9"/>
            <p:cNvSpPr>
              <a:spLocks noChangeArrowheads="1"/>
            </p:cNvSpPr>
            <p:nvPr/>
          </p:nvSpPr>
          <p:spPr bwMode="auto">
            <a:xfrm>
              <a:off x="5184" y="5159"/>
              <a:ext cx="2057" cy="211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обязательны к уплате на всей территории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прибыль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Акцизы.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7345" y="5162"/>
              <a:ext cx="2279" cy="211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законами субъектов Российской Федерации и обязательных к уплате на соответствующих территориях субъектов РФ,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Транспортный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игорный бизнес.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auto">
            <a:xfrm>
              <a:off x="9729" y="5162"/>
              <a:ext cx="2381" cy="220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нормативными актами представительных органов муниципальных образований и обязательны к уплате на территориях соответствующих муниципальных образований,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Земельный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физических лиц.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7554" y="3818"/>
              <a:ext cx="2279" cy="348"/>
            </a:xfrm>
            <a:prstGeom prst="flowChartTerminator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5458" y="4883"/>
              <a:ext cx="6650" cy="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Alexis Lower Case Outline" charset="0"/>
                  <a:ea typeface="Times New Roman" panose="02020603050405020304" pitchFamily="18" charset="0"/>
                </a:rPr>
                <a:t>       Установлены       налоговым                кодексом         Российской             Федерации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>
              <a:off x="6187" y="4883"/>
              <a:ext cx="182" cy="279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AutoShape 3"/>
            <p:cNvSpPr>
              <a:spLocks noChangeArrowheads="1"/>
            </p:cNvSpPr>
            <p:nvPr/>
          </p:nvSpPr>
          <p:spPr bwMode="auto">
            <a:xfrm>
              <a:off x="8417" y="4883"/>
              <a:ext cx="184" cy="27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>
                <a:lumMod val="50000"/>
                <a:lumOff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AutoShape 2"/>
            <p:cNvSpPr>
              <a:spLocks noChangeArrowheads="1"/>
            </p:cNvSpPr>
            <p:nvPr/>
          </p:nvSpPr>
          <p:spPr bwMode="auto">
            <a:xfrm>
              <a:off x="10816" y="4883"/>
              <a:ext cx="182" cy="276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47705" y="3340382"/>
            <a:ext cx="7836037" cy="343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prstClr val="black"/>
                </a:solidFill>
                <a:latin typeface="Alexis Lower Case Outline" charset="0"/>
                <a:ea typeface="Times New Roman" panose="02020603050405020304" pitchFamily="18" charset="0"/>
              </a:rPr>
              <a:t>       </a:t>
            </a:r>
            <a:r>
              <a:rPr lang="ru-RU" alt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Alexis Lower Case Outline" charset="0"/>
                <a:ea typeface="Times New Roman" panose="02020603050405020304" pitchFamily="18" charset="0"/>
              </a:rPr>
              <a:t>Установлены       налоговым                кодексом         Российской             Федерации</a:t>
            </a:r>
            <a:endParaRPr lang="ru-RU" altLang="ru-RU" u="sng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9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51720" y="104996"/>
            <a:ext cx="5472608" cy="65970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 НАЛОГИ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7"/>
          <p:cNvSpPr>
            <a:spLocks noChangeArrowheads="1"/>
          </p:cNvSpPr>
          <p:nvPr/>
        </p:nvSpPr>
        <p:spPr bwMode="auto">
          <a:xfrm>
            <a:off x="1227684" y="849783"/>
            <a:ext cx="3384376" cy="432049"/>
          </a:xfrm>
          <a:prstGeom prst="roundRect">
            <a:avLst>
              <a:gd name="adj" fmla="val 16667"/>
            </a:avLst>
          </a:prstGeom>
          <a:solidFill>
            <a:srgbClr val="B8CCE4"/>
          </a:solidFill>
          <a:ln w="28575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8"/>
          <p:cNvSpPr>
            <a:spLocks noChangeArrowheads="1"/>
          </p:cNvSpPr>
          <p:nvPr/>
        </p:nvSpPr>
        <p:spPr bwMode="auto">
          <a:xfrm>
            <a:off x="4890244" y="824777"/>
            <a:ext cx="3543300" cy="432049"/>
          </a:xfrm>
          <a:prstGeom prst="roundRect">
            <a:avLst>
              <a:gd name="adj" fmla="val 16667"/>
            </a:avLst>
          </a:prstGeom>
          <a:solidFill>
            <a:srgbClr val="B8CCE4"/>
          </a:solidFill>
          <a:ln w="28575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3"/>
          <p:cNvSpPr>
            <a:spLocks noChangeArrowheads="1"/>
          </p:cNvSpPr>
          <p:nvPr/>
        </p:nvSpPr>
        <p:spPr bwMode="auto">
          <a:xfrm>
            <a:off x="1213001" y="1294325"/>
            <a:ext cx="3375023" cy="519846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Глава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32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Налогового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кодекса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Российской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Федерации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Скругленный прямоугольник 4"/>
          <p:cNvSpPr>
            <a:spLocks noChangeArrowheads="1"/>
          </p:cNvSpPr>
          <p:nvPr/>
        </p:nvSpPr>
        <p:spPr bwMode="auto">
          <a:xfrm>
            <a:off x="4926335" y="1283934"/>
            <a:ext cx="3543300" cy="51984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4F81BD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Глава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31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Налогового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кодекса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Российской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Федерации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228348" y="1826830"/>
            <a:ext cx="4661896" cy="426387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5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Ставка налога</a:t>
            </a:r>
            <a:endParaRPr lang="ru-RU" altLang="ru-RU" sz="105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5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Исходя из кадастровой стоимости объектов</a:t>
            </a:r>
            <a:r>
              <a:rPr kumimoji="0" lang="ru-RU" altLang="ru-RU" sz="105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налогообложения: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Tx/>
              <a:buChar char="•"/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отношении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жилых домов,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жилых помещений (комната, квартира), объектов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незавершенного строительства в случае, если проектируемым назначением таких объектов является жилой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дом; единых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недвижимых комплексов, в состав которых входит хотя бы одно жилое помещение (жилой дом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 гаражей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105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машино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-мест; хозяйственных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строений или сооружений, площадь каждого из которых не превышает 50 квадратных метров и которые расположены на земельных участках, предоставленных для ведения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ЛПХ,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огородничества, садоводства или индивидуального жилищного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строительства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0,1%</a:t>
            </a:r>
          </a:p>
          <a:p>
            <a:pPr lvl="0" algn="just"/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(может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уменьшена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нуля или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увеличена, 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более чем в три раза нормативными правовыми актами представительных органов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поселений)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Tx/>
              <a:buChar char="•"/>
            </a:pP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отношении объектов налогообложения, кадастровая стоимость каждого из которых превышает 300 миллионов рублей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.­–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,0%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Tx/>
              <a:buChar char="•"/>
            </a:pP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отношении 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прочих объектов налогообложения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,5%</a:t>
            </a:r>
          </a:p>
          <a:p>
            <a:pPr lvl="0" algn="just"/>
            <a:r>
              <a:rPr lang="ru-RU" altLang="ru-RU" sz="1050" b="1" u="sng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</a:t>
            </a:r>
            <a:r>
              <a:rPr lang="ru-RU" altLang="ru-RU" sz="1050" b="1" u="sng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величину кадастровой стоимости кв. метров общей площади: </a:t>
            </a:r>
          </a:p>
          <a:p>
            <a:pPr lvl="0" algn="just"/>
            <a:r>
              <a:rPr lang="ru-RU" altLang="ru-RU" sz="105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квартира- </a:t>
            </a:r>
            <a:r>
              <a:rPr lang="ru-RU" altLang="ru-RU" sz="105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05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кв. метров, комната- </a:t>
            </a:r>
            <a:r>
              <a:rPr lang="ru-RU" altLang="ru-RU" sz="105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05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кв. метров, жилой дом- </a:t>
            </a:r>
            <a:r>
              <a:rPr lang="ru-RU" altLang="ru-RU" sz="105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altLang="ru-RU" sz="105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кв. метров </a:t>
            </a:r>
            <a:endParaRPr lang="ru-RU" altLang="ru-RU" sz="1050" dirty="0" smtClean="0">
              <a:solidFill>
                <a:srgbClr val="365F9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kumimoji="0" lang="ru-RU" altLang="ru-RU" sz="1050" b="1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уплаты налога освобождаются: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Герои СССР, РФ, граждане, награжденные орденом «Славы» трех степеней;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и II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детства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гражданской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ВОВ,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боевых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операций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Афганцы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Tx/>
              <a:buChar char="•"/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Чернобыльцы</a:t>
            </a:r>
            <a:r>
              <a:rPr lang="ru-RU" altLang="ru-RU" sz="10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участники испытаний ядерного оружия;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Пенсионеры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altLang="ru-RU" sz="105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altLang="ru-RU" sz="105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военные;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установленные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органами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4935538" y="1826830"/>
            <a:ext cx="3524894" cy="426387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5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Ставка налога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50" b="1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кадастровой стоимости земельных участков: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Tx/>
              <a:buChar char="•"/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сельскохозяйственного назначения или в составе </a:t>
            </a:r>
            <a:r>
              <a:rPr lang="ru-RU" altLang="ru-RU" sz="1050" dirty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зон </a:t>
            </a:r>
            <a:r>
              <a:rPr lang="ru-RU" altLang="ru-RU" sz="1050" dirty="0" smtClean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сельскохозяйственного использования в населенных пунктах; </a:t>
            </a:r>
            <a:r>
              <a:rPr lang="ru-RU" altLang="ru-RU" sz="1050" dirty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занятых жилищным фондом и объектами инженерной инфраструктуры жилищно-коммунального </a:t>
            </a:r>
            <a:r>
              <a:rPr lang="ru-RU" altLang="ru-RU" sz="1050" dirty="0" smtClean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комплекса </a:t>
            </a:r>
            <a:r>
              <a:rPr lang="ru-RU" altLang="ru-RU" sz="1050" dirty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приобретенных (предоставленных) для жилищного </a:t>
            </a:r>
            <a:r>
              <a:rPr lang="ru-RU" altLang="ru-RU" sz="1050" dirty="0" smtClean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строительства; 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приобретенных (предоставленных) для личного подсобного хозяйства, садоводства, огородничества, животноводства или дачного хозяйства –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0,3%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отношении прочих земельных участков –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1,5%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50" b="1" i="0" u="sng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на не облагаемую налогом сумму в размере 10 тыс. руб. на одного налогоплательщика: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Герои СССР, РФ, полные кавалеры ордена Славы;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и II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детства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Ветераны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ВОВ,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боевых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Чернобыльцы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испытаний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ликвидаторы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аварий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ядерных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установок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лица,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ставши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kumimoji="0" lang="ru-RU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последствии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инвалидами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установленные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органами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50" b="0" i="0" u="none" strike="noStrike" cap="none" normalizeH="0" baseline="0" dirty="0" err="1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r>
              <a:rPr kumimoji="0" lang="en-US" altLang="ru-RU" sz="105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kumimoji="0" lang="en-US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оле 17"/>
          <p:cNvSpPr txBox="1">
            <a:spLocks noChangeArrowheads="1"/>
          </p:cNvSpPr>
          <p:nvPr/>
        </p:nvSpPr>
        <p:spPr bwMode="auto">
          <a:xfrm>
            <a:off x="714375" y="6092411"/>
            <a:ext cx="3657600" cy="518474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СРОК  УПЛАТЫ-  ДО 1 ОКТЯБРЯ  ГОДА, СЛЕДУЮЩЕГО ЗА ОТЧЕТНЫМ ПЕРИОДОМ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Поле 18"/>
          <p:cNvSpPr txBox="1">
            <a:spLocks noChangeArrowheads="1"/>
          </p:cNvSpPr>
          <p:nvPr/>
        </p:nvSpPr>
        <p:spPr bwMode="auto">
          <a:xfrm>
            <a:off x="4987447" y="6092412"/>
            <a:ext cx="3472985" cy="518473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СРОК  УПЛАТЫ-  ДО</a:t>
            </a:r>
            <a:r>
              <a:rPr kumimoji="0" lang="ru-RU" altLang="ru-RU" sz="1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ОКТЯБРЯ ГОДА, СЛЕДУЮЩЕГО ЗА ОТЧЕТНЫМ ПЕРИОДОМ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-396552" y="10499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16024" y="84978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00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ле 6"/>
          <p:cNvSpPr txBox="1"/>
          <p:nvPr/>
        </p:nvSpPr>
        <p:spPr>
          <a:xfrm>
            <a:off x="322527" y="1919905"/>
            <a:ext cx="3673409" cy="2712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000" b="1" dirty="0" smtClean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СТАВКА </a:t>
            </a: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НАЛОГА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13 %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отдельных </a:t>
            </a: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случаях: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в отношении доходов, получаемых физическими лицами – иностранными гражданами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по ценным бумагам (за исключением доходов в виде дивидендов), выпущенным российскими организациями;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35%</a:t>
            </a: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в отношении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стоимости любых выигрышей </a:t>
            </a: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призов, получаемых в проводимых конкурсах, играх и других мероприятиях.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ru-RU" sz="12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solidFill>
                  <a:schemeClr val="accent2">
                    <a:lumMod val="7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Поле 4"/>
          <p:cNvSpPr txBox="1"/>
          <p:nvPr/>
        </p:nvSpPr>
        <p:spPr>
          <a:xfrm>
            <a:off x="4144889" y="787728"/>
            <a:ext cx="4315544" cy="7920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prstClr val="black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со ст. 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218-221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главы 23 Налогового кодекса РФ предоставляются налоговые вычеты, </a:t>
            </a:r>
            <a:endParaRPr lang="ru-RU" sz="12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том числе</a:t>
            </a:r>
            <a:endParaRPr lang="ru-RU" sz="12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оле 7"/>
          <p:cNvSpPr txBox="1"/>
          <p:nvPr/>
        </p:nvSpPr>
        <p:spPr>
          <a:xfrm>
            <a:off x="4139953" y="1915662"/>
            <a:ext cx="4320480" cy="475369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u="sng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сумме, уплаченной: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обучение свое или ребенка </a:t>
            </a: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 более 50 тыс. рублей на каждого ребенка);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виде пожертвований (</a:t>
            </a: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более 25% суммы дохода, полученного в налоговом периоде и подлежащего налогообложению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м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едицинские услуги (включая стоимость лекарственных препаратов), пенсионных взносов в НПФ, страховых взносов добровольного пенсионного страхования, дополнительных </a:t>
            </a: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страховых взносов на накопительную часть трудовой пенсии </a:t>
            </a:r>
            <a:r>
              <a:rPr lang="ru-RU" sz="11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 более 120 тыс. рублей)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b="1" u="sng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Стандартные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том числе на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детей: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270510" algn="l"/>
              </a:tabLs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1 400 – на первого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 и  1400-на второго ребенка;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180340" algn="l"/>
                <a:tab pos="270510" algn="l"/>
                <a:tab pos="571500" algn="l"/>
              </a:tabLs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3 000 – на третьего и каждого последующего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ребенка, а так же на ребенка-инвалида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457200" algn="l"/>
                <a:tab pos="571500" algn="l"/>
              </a:tabLst>
            </a:pPr>
            <a:r>
              <a:rPr lang="ru-RU" sz="1100" b="1" u="sng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457200" algn="l"/>
                <a:tab pos="571500" algn="l"/>
              </a:tabLs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лиц, получающих авторские вознаграждения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b="1" u="sng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Имущественные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том числе на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новое строительство либо приобретение жилья, земельных участков, предоставленных для ИЖС 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одного </a:t>
            </a:r>
            <a:r>
              <a:rPr lang="ru-RU" sz="11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11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нескольких объектов </a:t>
            </a:r>
            <a:r>
              <a:rPr lang="ru-RU" sz="1100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имущества, не превышающем 2,0 млн. рублей)</a:t>
            </a:r>
            <a:endParaRPr lang="ru-RU" sz="11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457200" algn="l"/>
                <a:tab pos="571500" algn="l"/>
              </a:tabLs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5231" y="929185"/>
            <a:ext cx="3540705" cy="6276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alt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</a:t>
            </a:r>
            <a:endParaRPr lang="ru-RU" alt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7"/>
          <p:cNvSpPr txBox="1">
            <a:spLocks/>
          </p:cNvSpPr>
          <p:nvPr/>
        </p:nvSpPr>
        <p:spPr>
          <a:xfrm>
            <a:off x="1449256" y="18311"/>
            <a:ext cx="7011177" cy="6546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1835696" y="1556793"/>
            <a:ext cx="555709" cy="358869"/>
          </a:xfrm>
          <a:prstGeom prst="downArrow">
            <a:avLst>
              <a:gd name="adj1" fmla="val 50000"/>
              <a:gd name="adj2" fmla="val 46313"/>
            </a:avLst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595152" y="1613804"/>
            <a:ext cx="467360" cy="301858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026" name="Picture 2" descr="http://bbcont.ru/uploads/images/default/raschet_i_uderzhanie_ndfl_s_zarplat_rabotnikov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675" y="5085184"/>
            <a:ext cx="1426029" cy="135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9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5527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НАПРАВЛЕНИЯ  НАЛОГОВОЙ ПОЛИТИКИ  РАМОНСКОГО  МУНИЦИПАЛЬНОГО РАЙОНА  НА 2016 ГОД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Расширение налогооблагаемой базы на основе роста предпринимательской активности и создания благоприятных условий для расширения производственной сферы и обеспечения справедливой налоговой нагрузки 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плательщиков.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Развитие инвестиционного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Совершенствование системы предоставления налоговых льгот и пониженных ставок по местным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Усиление мер по укреплению налоговой дисциплины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налогоплательщиков.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Переход на исчисление налога на имущество физических лиц от кадастровой стоимости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имущества.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	Повышение эффективности управления  муниципальным имуществом.</a:t>
            </a:r>
          </a:p>
          <a:p>
            <a:endParaRPr lang="ru-RU" dirty="0"/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3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49256" y="18311"/>
            <a:ext cx="7011176" cy="15240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ПОКАЗАТЕЛИ  СОЦИАЛЬНО-ЭКОНОМИЧЕСКОГО  РАЗВИТИЯ  РАМОНСКОГО МУНИЦИПАЛЬНОГО  РАЙОНА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263929"/>
              </p:ext>
            </p:extLst>
          </p:nvPr>
        </p:nvGraphicFramePr>
        <p:xfrm>
          <a:off x="323528" y="1700808"/>
          <a:ext cx="8136903" cy="48416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2301"/>
                <a:gridCol w="1185816"/>
                <a:gridCol w="1415150"/>
                <a:gridCol w="1411818"/>
                <a:gridCol w="1411818"/>
              </a:tblGrid>
              <a:tr h="780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 % к предыдущему году)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 в % к предыдущему году)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 в % к предыдущему году)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 в % к предыдущему году)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Темп роста (снижения)  промышленного производства, в %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сопоставимых ценах)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2.Продукция сельского хозяйства, в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Объем инвестиций, в %. (в сопоставимых ценах)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Оборот розничной торговли, в %.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 сопоставимых ценах)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Объем платных услуг, в %.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сопоставимых ценах)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Численность работников,  всего в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Среднемесячная заработная плата, в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Реальные денежные доходы населения, в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943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116632"/>
            <a:ext cx="7031682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ЗАЧИСЛЕНИЯ НАЛОГОВ ПО УРОВНЯМ БЮДЖЕТА НА ТЕРРИТОРИИ РАМОНСКОГО МУНИЦИПАЛЬНОГО  РАЙОНА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235054"/>
              </p:ext>
            </p:extLst>
          </p:nvPr>
        </p:nvGraphicFramePr>
        <p:xfrm>
          <a:off x="714375" y="1268761"/>
          <a:ext cx="7746057" cy="50507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15824"/>
                <a:gridCol w="1593116"/>
                <a:gridCol w="1379865"/>
                <a:gridCol w="2057252"/>
              </a:tblGrid>
              <a:tr h="648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Налоги и сборы, установленные законодательством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Бюджет муниципального района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сельских поселений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городского поселения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Налог на доходы физических лиц: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с территории сельских поселений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с территории городского поселения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ru-RU" sz="1200" kern="1200" dirty="0" smtClean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39%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457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Акцизы на нефтепродукты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5077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475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Патенты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633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Единый сельскохозяйственный доход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5077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Государственная пошлина (по видам)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376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  <a:tr h="5077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3477B2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910" marR="38910" marT="758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D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8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2885" y="188640"/>
            <a:ext cx="6717547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357422" y="1357298"/>
            <a:ext cx="632937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	</a:t>
            </a:r>
          </a:p>
        </p:txBody>
      </p:sp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www.admoblkaluga.ru/upload/minfin/finances/open_budget/C2KnfGIu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5" y="1628800"/>
            <a:ext cx="283980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19872" y="1628800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«Бюджет для граждан» познакомит Вас с положениями проекта основного финансового документа Рамонского муниципального района Воронежской области – решения Совета народных депутатов Рамонского муниципального района Воронежской области о районном бюджете на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2016 год.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208626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пенсионерам и другим категориям населения, так как районный бюджет затрагивает интересы каждого жителя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7200" algn="just">
              <a:spcAft>
                <a:spcPts val="0"/>
              </a:spcAft>
            </a:pP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постарались в доступной и понятной для граждан форме показать основные параметры районного бюджета.</a:t>
            </a:r>
            <a:endParaRPr lang="ru-RU" sz="1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116632"/>
            <a:ext cx="6851104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РАЙОННОГО  БЮДЖЕТА </a:t>
            </a:r>
            <a:b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2016 ГОД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24328" y="1268760"/>
            <a:ext cx="864096" cy="3246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230963"/>
              </p:ext>
            </p:extLst>
          </p:nvPr>
        </p:nvGraphicFramePr>
        <p:xfrm>
          <a:off x="395537" y="1124744"/>
          <a:ext cx="8064894" cy="5400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0436"/>
                <a:gridCol w="1175194"/>
                <a:gridCol w="1926689"/>
                <a:gridCol w="841940"/>
                <a:gridCol w="1570635"/>
              </a:tblGrid>
              <a:tr h="5401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2015 год оценка, тыс. рублей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2016 год проект, тыс. рублей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Отклонение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9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в %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в абсолютном выражении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Доходы</a:t>
                      </a:r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, всего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650310,8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619630,6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95,3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-30680,2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из них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696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Налоговые +  неналоговые 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330010,7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320620,0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97,2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-9390,7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из них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696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217000,7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238400,0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109,9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21399,3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696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36000,0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36500,0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101,4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500,0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аренда земли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29804,0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24200,0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81,2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-5604,0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666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Безвозмездные перечисления - всего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320300,1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299010,6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93,4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-21289,5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75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из них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66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Безвозмездные перечисления из областного бюджета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289820,1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276642,1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95,5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-13178,0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Субвенции по передаче полномочий от поселений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27110,0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21518,5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79,4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-5591,5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00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615621640"/>
              </p:ext>
            </p:extLst>
          </p:nvPr>
        </p:nvGraphicFramePr>
        <p:xfrm>
          <a:off x="395536" y="1052736"/>
          <a:ext cx="7992888" cy="5472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-14259"/>
            <a:ext cx="6959674" cy="100811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 ДОХОДОВ  РАЙОННОГО  БЮДЖЕТА</a:t>
            </a:r>
            <a:b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2016 ГОД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77548"/>
              </p:ext>
            </p:extLst>
          </p:nvPr>
        </p:nvGraphicFramePr>
        <p:xfrm>
          <a:off x="395536" y="4509121"/>
          <a:ext cx="3330269" cy="1794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5899"/>
                <a:gridCol w="1104370"/>
              </a:tblGrid>
              <a:tr h="24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тыс. руб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24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283970" algn="ctr"/>
                        </a:tabLs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Субвенции	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230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308,3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230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283970" algn="ctr"/>
                        </a:tabLs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Субсидии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46</a:t>
                      </a:r>
                      <a:r>
                        <a:rPr lang="ru-RU" sz="11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243,9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460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Иные межбюджетные трансферты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608,4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460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850,0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3419872" y="4009255"/>
            <a:ext cx="720080" cy="427857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73859" y="1314291"/>
            <a:ext cx="12961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1547664" y="1782343"/>
            <a:ext cx="1440160" cy="234026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948264" y="3429000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5168352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6444208" y="2420888"/>
            <a:ext cx="1116124" cy="1080120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364088" y="5594109"/>
            <a:ext cx="1224136" cy="139147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330335" y="1500790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30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51747"/>
            <a:ext cx="6912768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БЮДЖЕТА РАЙОНА В 2016 ГОДУ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323835"/>
              </p:ext>
            </p:extLst>
          </p:nvPr>
        </p:nvGraphicFramePr>
        <p:xfrm>
          <a:off x="395537" y="1412776"/>
          <a:ext cx="8064896" cy="4869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4171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768752" cy="720080"/>
          </a:xfrm>
        </p:spPr>
        <p:txBody>
          <a:bodyPr>
            <a:noAutofit/>
          </a:bodyPr>
          <a:lstStyle/>
          <a:p>
            <a:pPr algn="ctr"/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 БЮДЖЕТА РАЙОНА В 2014-2016 ГОДАХ</a:t>
            </a:r>
            <a:endParaRPr lang="ru-RU" sz="22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180729"/>
              </p:ext>
            </p:extLst>
          </p:nvPr>
        </p:nvGraphicFramePr>
        <p:xfrm>
          <a:off x="539552" y="980722"/>
          <a:ext cx="7920880" cy="57237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4732"/>
                <a:gridCol w="951073"/>
                <a:gridCol w="1030196"/>
                <a:gridCol w="978415"/>
                <a:gridCol w="881270"/>
                <a:gridCol w="1134437"/>
                <a:gridCol w="1000757"/>
              </a:tblGrid>
              <a:tr h="21230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2014 г (факт)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2015 г. (оценка)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2016 г. (прогноз)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2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Уд.вес</a:t>
                      </a:r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. %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Уд.вес. %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257 453,6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330 010,7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320 620,0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208 124,7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80,8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257 287,7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78,0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279 420,0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87,1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170761,8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66,3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217 000,7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65,8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238 400,0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74,4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ЕНВД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33298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12,9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36 000,0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10,9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36 500,0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171,6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187,0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220,0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патент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135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609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3758,3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3 900,0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4 000,0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49 328,9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19,2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72 723,0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22,0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41 200,0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12,9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397,3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350,0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Аренда земли 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9606,2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29 804,0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24 200,0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4871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Доход от перечисления части прибыли МУП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196,5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93,5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743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1171,4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1 400,0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Платные услуги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3305,7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3 400,0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5 000,0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743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Доходы от реализации имущества, находящегося в собственности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410,4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4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Доходы от продажи земельных участков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25149,5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9,8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27 321,0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8,3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1 500,0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4871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2094,5</a:t>
                      </a: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1 975,9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2 050,0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Прочие неналоговые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6997,4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8 200,0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7 700,0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0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%%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224,6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7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59730468"/>
              </p:ext>
            </p:extLst>
          </p:nvPr>
        </p:nvGraphicFramePr>
        <p:xfrm>
          <a:off x="-108520" y="1242988"/>
          <a:ext cx="8568952" cy="5048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162869"/>
            <a:ext cx="6851104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КОНСОЛИДИРОВАННОГО БЮДЖЕТА </a:t>
            </a:r>
            <a:b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2016 ГОД</a:t>
            </a:r>
            <a:endParaRPr lang="ru-RU" sz="2400" b="1" cap="none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9502" y="1438547"/>
            <a:ext cx="1368152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64288" y="2168860"/>
            <a:ext cx="1584176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5229200"/>
            <a:ext cx="1512168" cy="10081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74726" y="5553236"/>
            <a:ext cx="1368152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02718" y="1124744"/>
            <a:ext cx="1440160" cy="627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1691680" y="1988840"/>
            <a:ext cx="504056" cy="360040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660232" y="2852936"/>
            <a:ext cx="1296144" cy="792088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331640" y="5049180"/>
            <a:ext cx="1656184" cy="504056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5133815"/>
            <a:ext cx="2520280" cy="599441"/>
          </a:xfrm>
          <a:prstGeom prst="straightConnector1">
            <a:avLst/>
          </a:prstGeom>
          <a:ln>
            <a:solidFill>
              <a:schemeClr val="tx2">
                <a:lumMod val="5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46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203032" cy="7405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 </a:t>
            </a:r>
            <a:r>
              <a:rPr lang="ru-RU" sz="22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lang="ru-RU" sz="22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 НЕНАЛОГОВЫХ ДОХОДОВ  КОНСОЛИДИРОВАННОГО  БЮДЖЕТА  В </a:t>
            </a:r>
            <a:r>
              <a:rPr lang="ru-RU" sz="22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2014-2016 ГОДАХ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94412"/>
              </p:ext>
            </p:extLst>
          </p:nvPr>
        </p:nvGraphicFramePr>
        <p:xfrm>
          <a:off x="467545" y="1125537"/>
          <a:ext cx="7992886" cy="52313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6496"/>
                <a:gridCol w="958397"/>
                <a:gridCol w="973374"/>
                <a:gridCol w="977115"/>
                <a:gridCol w="1033271"/>
                <a:gridCol w="1033271"/>
                <a:gridCol w="920962"/>
              </a:tblGrid>
              <a:tr h="18445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  (факт)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г. оценка 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 прогноз 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Удел.вес</a:t>
                      </a:r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,%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Удел.вес,%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Удел.вес,%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 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490 340,9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521 479,1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520 128,0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доходы- всего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391 285,2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437 159,7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469 738,0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90,3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12471,3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13678,0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214546,9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251170,7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277545,0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ЕНВД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33298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ЕСХН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317,2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70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физ. лиц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9 298,6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9899,0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117164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123020,0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126700,0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41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4054,2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endParaRPr lang="ru-RU" sz="1200" b="1" u="none" strike="noStrike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доходы- всего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99 055,7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84 319,4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50390,0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имущества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3065,6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3131,0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4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земли 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19212,5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31904,0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200" b="1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41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прибыли МУП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2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окр.среду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1171,4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2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3354,5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2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6440,5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41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земли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51736,4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31321,0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3000,0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2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возм. ущерба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2174,5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2025,9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41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i="0" u="none" strike="noStrike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11703,8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11480,0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20" marR="6720" marT="672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07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:\ЕФРЕМОВА\к бюджету на 2016 год\Бюджет для граждан\vklad_ma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40" y="1179185"/>
            <a:ext cx="802138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48" y="260648"/>
            <a:ext cx="6696744" cy="6685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КОНСОЛИДИРОВАННОГО  БЮДЖЕТА  НА ДУШУ  НАСЕЛЕНИЯ  В  2016  ГОДУ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971600" y="1704896"/>
            <a:ext cx="2664296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24,6 тыс. рублей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719034" y="1700808"/>
            <a:ext cx="4669390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консолидированного бюджета на 1 жителя Рамонского района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71600" y="3212976"/>
            <a:ext cx="2664296" cy="100811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16,0 тыс. рублей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07904" y="3212976"/>
            <a:ext cx="4680520" cy="100811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 на 1 жителя Рамонского района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71600" y="5013176"/>
            <a:ext cx="2664296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17,5 тыс. рублей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07904" y="5013176"/>
            <a:ext cx="4680520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НДФЛ, уплаченный в среднем на 1 работающего в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3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636"/>
            <a:ext cx="6537120" cy="101122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 ПОСТУПЛЕНИЯ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5" y="943314"/>
            <a:ext cx="8049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u="sng" dirty="0" smtClean="0">
                <a:solidFill>
                  <a:schemeClr val="accent1">
                    <a:lumMod val="75000"/>
                  </a:schemeClr>
                </a:solidFill>
              </a:rPr>
              <a:t>Безвозмездные поступления (межбюджетные трансферты)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–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это передача денежных средств из одного уровня бюджета в другой. 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10621" y="1988840"/>
            <a:ext cx="463420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позднелат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пожертвование, 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doto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одаряю,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наделяю)-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70557" y="3313587"/>
            <a:ext cx="457426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subsidium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помощь, поддержка) — денежные средства, предоставляемые на решение приоритетных задач  района при условии обязательного участия средств других уровней бюджета.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10620" y="4403720"/>
            <a:ext cx="463420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subvenire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приходить на помощь) — денежные средства, предоставляемые местным бюджетам на выполнение переданных полномочий государственных органов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913" y="5626539"/>
            <a:ext cx="820891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sz="14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денежные средства, предоставляемые в течение года муниципальным районам в целях компенсации выпадающих доходов и дополнительных расходов, а также на выделение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грантов.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://nord-news.ru/img/newsimages/20120402/1_ace3b4cebd9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2426"/>
            <a:ext cx="3418012" cy="327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20285" y="1543872"/>
            <a:ext cx="51287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межбюджетных трансфертов: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:\ЕФРЕМОВА\к бюджету на 2016 год\Бюджет для граждан\600px-1f79fb4b9445756f666a6119d8b3bc8f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2426"/>
            <a:ext cx="3418011" cy="349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31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23"/>
          <p:cNvSpPr>
            <a:spLocks noChangeArrowheads="1"/>
          </p:cNvSpPr>
          <p:nvPr/>
        </p:nvSpPr>
        <p:spPr bwMode="auto">
          <a:xfrm>
            <a:off x="309563" y="3429000"/>
            <a:ext cx="1814165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ТИПАМ РАСХОДНЫХ ОБЯЗАТЕЛЬСТВ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альтернативный процесс 31"/>
          <p:cNvSpPr>
            <a:spLocks noChangeArrowheads="1"/>
          </p:cNvSpPr>
          <p:nvPr/>
        </p:nvSpPr>
        <p:spPr bwMode="auto">
          <a:xfrm>
            <a:off x="2237621" y="3431450"/>
            <a:ext cx="2304256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МУНИЦИПАЛЬНЫМ ПРОГРАММАМ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Блок-схема: альтернативный процесс 32"/>
          <p:cNvSpPr>
            <a:spLocks noChangeArrowheads="1"/>
          </p:cNvSpPr>
          <p:nvPr/>
        </p:nvSpPr>
        <p:spPr bwMode="auto">
          <a:xfrm>
            <a:off x="4589438" y="3429000"/>
            <a:ext cx="1854897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ФУНКЦИЯМ ГОСУДАРСТВА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Блок-схема: альтернативный процесс 22"/>
          <p:cNvSpPr>
            <a:spLocks noChangeArrowheads="1"/>
          </p:cNvSpPr>
          <p:nvPr/>
        </p:nvSpPr>
        <p:spPr bwMode="auto">
          <a:xfrm>
            <a:off x="6555789" y="3431450"/>
            <a:ext cx="1872208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ВЕДОМСТВАМ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10881" y="1196752"/>
            <a:ext cx="2880320" cy="1080120"/>
          </a:xfrm>
          <a:prstGeom prst="roundRect">
            <a:avLst/>
          </a:prstGeom>
          <a:solidFill>
            <a:srgbClr val="C44F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11" idx="2"/>
          </p:cNvCxnSpPr>
          <p:nvPr/>
        </p:nvCxnSpPr>
        <p:spPr>
          <a:xfrm>
            <a:off x="4751041" y="2276872"/>
            <a:ext cx="0" cy="576064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56666" y="2855386"/>
            <a:ext cx="6246613" cy="0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56666" y="2855386"/>
            <a:ext cx="0" cy="576064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8" idx="0"/>
          </p:cNvCxnSpPr>
          <p:nvPr/>
        </p:nvCxnSpPr>
        <p:spPr>
          <a:xfrm>
            <a:off x="3389749" y="2855386"/>
            <a:ext cx="0" cy="576064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9" idx="0"/>
          </p:cNvCxnSpPr>
          <p:nvPr/>
        </p:nvCxnSpPr>
        <p:spPr>
          <a:xfrm>
            <a:off x="5516886" y="2852936"/>
            <a:ext cx="1" cy="576064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803279" y="2852936"/>
            <a:ext cx="0" cy="576064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Заголовок 1"/>
          <p:cNvSpPr txBox="1">
            <a:spLocks/>
          </p:cNvSpPr>
          <p:nvPr/>
        </p:nvSpPr>
        <p:spPr>
          <a:xfrm>
            <a:off x="1547664" y="51747"/>
            <a:ext cx="6880333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79512" y="5157192"/>
            <a:ext cx="8248485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–это выплачиваемые из бюджета денежные средства</a:t>
            </a:r>
            <a:endParaRPr lang="ru-RU" sz="20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88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ages.myshared.ru/604081/slide_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-23900"/>
            <a:ext cx="4355975" cy="323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47664" y="0"/>
            <a:ext cx="3240361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Расходные</a:t>
            </a:r>
          </a:p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 descr="http://images.myshared.ru/362560/slide_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435597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fedpress.ru/sites/fedpress/files/oksjumoron/news/19ef3b53c3a6af1830fed2f7018fc31c_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432048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M:\ЕФРЕМОВА\к бюджету на 2016 год\Бюджет для граждан\rasho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46449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5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619672" y="962"/>
            <a:ext cx="6840760" cy="122553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ПРОЗРАЧНОСТИ (ОТКРЫТОСТИ) БЮДЖЕТНОЙ СИСТЕМЫ РОССИЙСКОЙ ФЕДЕРАЦИИ ОЗНАЧАЕТ: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95936" y="1268760"/>
            <a:ext cx="4464496" cy="5184576"/>
          </a:xfrm>
        </p:spPr>
        <p:txBody>
          <a:bodyPr>
            <a:noAutofit/>
          </a:bodyPr>
          <a:lstStyle/>
          <a:p>
            <a:pPr lvl="0" algn="just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в средствах массовой информации утвержденных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отчетов об их исполнении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иных сведений о бюджетах;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179512" y="2420888"/>
            <a:ext cx="2606537" cy="23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http://teensgotcents.com/wp-content/uploads/2013/01/Depositphotos_2768088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484784"/>
            <a:ext cx="3240360" cy="487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WordArt 7"/>
          <p:cNvSpPr>
            <a:spLocks noChangeArrowheads="1" noChangeShapeType="1" noTextEdit="1"/>
          </p:cNvSpPr>
          <p:nvPr/>
        </p:nvSpPr>
        <p:spPr bwMode="auto">
          <a:xfrm>
            <a:off x="2843808" y="28575"/>
            <a:ext cx="5688632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M:\ЕФРЕМОВА\к бюджету на 2016 год\Бюджет для граждан\RT-27s_op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3"/>
            <a:ext cx="4104456" cy="487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myshared.ru/801694/slide_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/>
          <a:stretch/>
        </p:blipFill>
        <p:spPr bwMode="auto">
          <a:xfrm>
            <a:off x="-1368" y="929185"/>
            <a:ext cx="9144000" cy="592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-82037"/>
            <a:ext cx="7594968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основным </a:t>
            </a:r>
          </a:p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функциям государства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3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-174510"/>
            <a:ext cx="7056784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 структура  расходов бюджета  и  бюджетная  классификация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9" y="836712"/>
            <a:ext cx="9135275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47664" y="51747"/>
            <a:ext cx="6912768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ЗАЩИЩЕННЫЕ СТАТЬИ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76" name="Picture 20" descr="http://open-budget.ru/images/bdg/bdg_2014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8427"/>
            <a:ext cx="7848872" cy="514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8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12889" y="0"/>
            <a:ext cx="7047543" cy="63746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3"/>
          <p:cNvSpPr>
            <a:spLocks noChangeArrowheads="1"/>
          </p:cNvSpPr>
          <p:nvPr/>
        </p:nvSpPr>
        <p:spPr bwMode="auto">
          <a:xfrm>
            <a:off x="1838633" y="1266825"/>
            <a:ext cx="4981575" cy="560988"/>
          </a:xfrm>
          <a:prstGeom prst="roundRect">
            <a:avLst>
              <a:gd name="adj" fmla="val 16667"/>
            </a:avLst>
          </a:prstGeom>
          <a:solidFill>
            <a:srgbClr val="A8E7FE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долгосрочного развития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4"/>
          <p:cNvSpPr>
            <a:spLocks noChangeArrowheads="1"/>
          </p:cNvSpPr>
          <p:nvPr/>
        </p:nvSpPr>
        <p:spPr bwMode="auto">
          <a:xfrm>
            <a:off x="234774" y="2307994"/>
            <a:ext cx="3822408" cy="893279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«Развитие образования»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Блок-схема: альтернативный процесс 5"/>
          <p:cNvSpPr>
            <a:spLocks noChangeArrowheads="1"/>
          </p:cNvSpPr>
          <p:nvPr/>
        </p:nvSpPr>
        <p:spPr bwMode="auto">
          <a:xfrm>
            <a:off x="4171799" y="2307994"/>
            <a:ext cx="4288633" cy="952312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 Отдел по образованию, спорту и молодежной политики администрации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Блок-схема: альтернативный процесс 6"/>
          <p:cNvSpPr>
            <a:spLocks noChangeArrowheads="1"/>
          </p:cNvSpPr>
          <p:nvPr/>
        </p:nvSpPr>
        <p:spPr bwMode="auto">
          <a:xfrm>
            <a:off x="190231" y="3600933"/>
            <a:ext cx="8270202" cy="390525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Цель: Обеспечение высокого качества образования 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Рамонском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муниципальном районе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альтернативный процесс 7"/>
          <p:cNvSpPr>
            <a:spLocks noChangeArrowheads="1"/>
          </p:cNvSpPr>
          <p:nvPr/>
        </p:nvSpPr>
        <p:spPr bwMode="auto">
          <a:xfrm>
            <a:off x="210799" y="4084818"/>
            <a:ext cx="3846383" cy="342900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ожидаемые результаты: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Блок-схема: альтернативный процесс 9"/>
          <p:cNvSpPr>
            <a:spLocks noChangeArrowheads="1"/>
          </p:cNvSpPr>
          <p:nvPr/>
        </p:nvSpPr>
        <p:spPr bwMode="auto">
          <a:xfrm>
            <a:off x="201631" y="4455649"/>
            <a:ext cx="3855552" cy="22479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Блок-схема: альтернативный процесс 11"/>
          <p:cNvSpPr>
            <a:spLocks noChangeArrowheads="1"/>
          </p:cNvSpPr>
          <p:nvPr/>
        </p:nvSpPr>
        <p:spPr bwMode="auto">
          <a:xfrm>
            <a:off x="4363737" y="4079918"/>
            <a:ext cx="3988249" cy="333375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индикаторы: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Блок-схема: альтернативный процесс 12"/>
          <p:cNvSpPr>
            <a:spLocks noChangeArrowheads="1"/>
          </p:cNvSpPr>
          <p:nvPr/>
        </p:nvSpPr>
        <p:spPr bwMode="auto">
          <a:xfrm>
            <a:off x="4234266" y="4508483"/>
            <a:ext cx="4247192" cy="22098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альтернативный процесс 13"/>
          <p:cNvSpPr>
            <a:spLocks noChangeArrowheads="1"/>
          </p:cNvSpPr>
          <p:nvPr/>
        </p:nvSpPr>
        <p:spPr bwMode="auto">
          <a:xfrm>
            <a:off x="298393" y="5311047"/>
            <a:ext cx="3662027" cy="71437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потребности экономики района в кадрах высокой квалификации по приоритетным направлениям модернизации и технологического развития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Блок-схема: альтернативный процесс 14"/>
          <p:cNvSpPr>
            <a:spLocks noChangeArrowheads="1"/>
          </p:cNvSpPr>
          <p:nvPr/>
        </p:nvSpPr>
        <p:spPr bwMode="auto">
          <a:xfrm>
            <a:off x="309396" y="6033113"/>
            <a:ext cx="3640022" cy="5048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Повышение удовлетворенности населения качеством образовательных услуг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Блок-схема: альтернативный процесс 15"/>
          <p:cNvSpPr>
            <a:spLocks noChangeArrowheads="1"/>
          </p:cNvSpPr>
          <p:nvPr/>
        </p:nvSpPr>
        <p:spPr bwMode="auto">
          <a:xfrm>
            <a:off x="4502873" y="4981372"/>
            <a:ext cx="3813543" cy="5524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Удельный вес детей в возрасте 5-18 лет, охваченных образованием в общей численности детей в возрасте  5-18 лет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Блок-схема: альтернативный процесс 16"/>
          <p:cNvSpPr>
            <a:spLocks noChangeArrowheads="1"/>
          </p:cNvSpPr>
          <p:nvPr/>
        </p:nvSpPr>
        <p:spPr bwMode="auto">
          <a:xfrm>
            <a:off x="4518361" y="5613383"/>
            <a:ext cx="3798055" cy="9715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Отношение среднего балла ЕГЭ (в расчете на 1 предмет) в 10% школ с лучшими результатами ЕГЭ к среднему баллу ЕГЭ (в расчете на 1 предмет) в 10% школ с худшими результатами ЕГЭ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Блок-схема: альтернативный процесс 17"/>
          <p:cNvSpPr>
            <a:spLocks noChangeArrowheads="1"/>
          </p:cNvSpPr>
          <p:nvPr/>
        </p:nvSpPr>
        <p:spPr bwMode="auto">
          <a:xfrm>
            <a:off x="4454296" y="4587148"/>
            <a:ext cx="3862119" cy="3143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Доступность дошкольного образования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Блок-схема: альтернативный процесс 2"/>
          <p:cNvSpPr>
            <a:spLocks noChangeArrowheads="1"/>
          </p:cNvSpPr>
          <p:nvPr/>
        </p:nvSpPr>
        <p:spPr bwMode="auto">
          <a:xfrm>
            <a:off x="275737" y="4587148"/>
            <a:ext cx="3707340" cy="72390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доступности качественного образования, создание условий для успешной социализации и эффективной самореализации молодежи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457200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47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1979712" y="2028684"/>
            <a:ext cx="4464496" cy="37247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979712" y="2045486"/>
            <a:ext cx="0" cy="223049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281761" y="1848966"/>
            <a:ext cx="1" cy="165274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097173" y="3429879"/>
            <a:ext cx="4464496" cy="0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561669" y="3176801"/>
            <a:ext cx="0" cy="224662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068778" y="3223429"/>
            <a:ext cx="8965" cy="198580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331454" y="3429879"/>
            <a:ext cx="0" cy="225516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1"/>
          <p:cNvSpPr txBox="1">
            <a:spLocks/>
          </p:cNvSpPr>
          <p:nvPr/>
        </p:nvSpPr>
        <p:spPr>
          <a:xfrm>
            <a:off x="539553" y="1686128"/>
            <a:ext cx="1080120" cy="61019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</a:pPr>
            <a:r>
              <a:rPr lang="ru-RU" sz="1700" i="1" u="sng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700" i="1" u="sng" cap="none" dirty="0" err="1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Пример</a:t>
            </a:r>
            <a:endParaRPr lang="ru-RU" sz="1700" i="1" u="sng" cap="none" dirty="0">
              <a:ln>
                <a:noFill/>
              </a:ln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r>
              <a:rPr lang="ru-RU" sz="1800" i="1" u="sng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1800" i="1" u="sng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6444208" y="2028684"/>
            <a:ext cx="0" cy="167389"/>
          </a:xfrm>
          <a:prstGeom prst="line">
            <a:avLst/>
          </a:prstGeom>
          <a:ln w="28575">
            <a:solidFill>
              <a:schemeClr val="accent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е 19"/>
          <p:cNvSpPr txBox="1">
            <a:spLocks noChangeArrowheads="1"/>
          </p:cNvSpPr>
          <p:nvPr/>
        </p:nvSpPr>
        <p:spPr bwMode="auto">
          <a:xfrm>
            <a:off x="1536499" y="545336"/>
            <a:ext cx="6440733" cy="651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– это документ определяющий: </a:t>
            </a:r>
            <a:r>
              <a:rPr lang="ru-RU" alt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alt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 </a:t>
            </a:r>
            <a:r>
              <a:rPr lang="ru-RU" alt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 муниципальной политики в определенной сфере; </a:t>
            </a:r>
            <a:r>
              <a:rPr lang="ru-RU" alt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alt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достижения; </a:t>
            </a:r>
            <a:r>
              <a:rPr lang="ru-RU" alt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</a:t>
            </a:r>
            <a:r>
              <a:rPr lang="ru-RU" alt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используемых финансовых </a:t>
            </a:r>
            <a:r>
              <a:rPr lang="ru-RU" alt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ресурсов.</a:t>
            </a:r>
            <a:endParaRPr lang="ru-RU" alt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46251" y="1474180"/>
            <a:ext cx="47525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Рамонского муниципального района Воронежской области </a:t>
            </a: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 образования Рамонского муниципального района Воронежской области»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формирование открытой, саморазвивающейся, информационно и технически оснащенной образовательной системы, способной в полной мере удовлетворять образовательные запросы личности и социума, обеспечивать доступность качественного образования;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развитие муниципальной системы воспитания и дополнительного образования детей 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создание условий для успешной социализации и эффективной самореализации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эффективного оздоровления, отдыха и занятости, развития творческого, интеллектуального потенциала и личности развития детей и молодежи;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условий для успешной социализации и эффективной самореализации детей-сирот и детей, оставшихся без попечения родителей, а также лиц из их числа</a:t>
            </a:r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929185"/>
            <a:ext cx="7006276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 ОБРАЗОВАНИЯ РАМОНСКОГО МУНИЦИПАЛЬНОГО РАЙОНА ВОРОНЕЖСКОЙ ОБЛАСТИ»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M:\ЕФРЕМОВА\к бюджету на 2016 год\Бюджет для граждан\global_education_reading_1600_clr-380x3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44824"/>
            <a:ext cx="42119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836712"/>
            <a:ext cx="7006276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В РАМОНСКОМ МУНИЦИПАЛЬНОМ РАЙОНЕ ВОРОНЕЖСКОЙ ОБЛАСТИ»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508424"/>
            <a:ext cx="352839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1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</a:t>
            </a:r>
            <a:r>
              <a:rPr lang="ru-RU" sz="16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 культуры и туризма в </a:t>
            </a:r>
            <a:r>
              <a:rPr lang="ru-RU" sz="1600" b="1" dirty="0" err="1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Рамонском</a:t>
            </a:r>
            <a:r>
              <a:rPr lang="ru-RU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муниципальном районе Воронежской области»</a:t>
            </a:r>
            <a:r>
              <a:rPr lang="ru-RU" sz="16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реализация стратегической роли культуры как духовно-нравственного основания развития личности и общества, а также развития личности и общества, а также развития туризма для приобщения граждан к отечественному культурному и природному наследию.</a:t>
            </a:r>
            <a:endParaRPr lang="ru-RU" sz="16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6" descr="data:image/jpeg;base64,/9j/4AAQSkZJRgABAQAAAQABAAD/2wCEAAkGBxQTEhUUExQVFhUXGR4bGBYYGB0aHxkhHR8aHh0dHB8cISkgHBsmHR0eIjIiJyorLi4vGx8zODMvNygtLisBCgoKDg0OGxAQGy8mICQsLy8wLSw0LCwsLi0uNCw3NSwsLy0sLCwsLC8sLCwtNCwsLCwvLDIsLCwsLDQsLCwsLP/AABEIALkBEAMBIgACEQEDEQH/xAAcAAACAwADAQAAAAAAAAAAAAAABgQFBwECAwj/xABDEAACAQIEBAQEAwYFAQcFAAABAhEAAwQSITEFBiJBE1FhcQcygZFCobEUI1JiwdFygrLh8DMVJHOSosLxJTQ1RMP/xAAaAQACAwEBAAAAAAAAAAAAAAAABAIDBQEG/8QAMREAAgECBAMGBQUBAQAAAAAAAQIAAxEEEiExIkFRE2GBkcHwBXGhsdEUMkLh8SMk/9oADAMBAAIRAxEAPwDcaKKKIQoooohCiurOBuajPxG2PxA+g1/SiSCsdhJdFVF7mG0phg49cjR+ld7PH7DNlFxZ/wAQ/vNV9ql7Xln6ara+Uy0orpbug7GY3Hl7jtXerAbym1oUUUUQhRRRRCFFFFEIUUUUQhRRRRCFFFFEIUUUUQhRRRRCFFFFEIUUUUQhRRRRCFFFFEIUUUUQnV2AEkwB3qh4vzCLaZgCZMIo0L+voux+tReZ+IZrow4YKoXPdMwco7D17x6GkfH80r4idKBEPSP4RuSSP6aeVLVa1tBNPC4QFe0caDXw5ef2jnb/AGi6me8VtpvlA2+nffuaqeLcesWl+bL6lt/oKqsRx+9ctsUBSy/y3bmkzuUX5mHeY+orx5c4bhDeVg64i738cfc2wCVBG+oJ9RWZVzP+4m3vyl4qi+3yA0H9zovHWczmW0hEh7umYedtd399vWotzitm5cfIxaFEEmc0ZpI7D2HlUz4kYc5g6w8qf3UKToB2P4SIHmDoPm0WeZeFvaQ4lN7bi26qpAVQNDqBOu8bAjyqhEF+HS/3+/pL1qbMTGjA81ugUKZVdgdx7NvH5VoHL/MiX1BJgzGsaHyP9DWC4a/rMyraj0namHhfF2sn+RtG+xAbTWRJ0pyjVZDa8lUwy11Itxcj1m8UVV8v4/xbepll0J8/I/UVaVqqwYXE86wsbQoooqU5CiiiiEKKKKIQoooohCiiiiEKKKKIQriuaK5CFFFFdhCiiiiEKKKKIQoooohCiiiiEQuI4pL2JvW1IkW4dtQEMkN26mCkkToeryrOThmd8qA3UQhsq6G4TGgBjTKASPem/EQuLxayF8RXg69wfsIYsZ2y1E5OwDkYhSFnpBW4DBGo7bjSCNjp5Vk1ibXnpadPs8MbHThPn/chcw4O/iMrYhULLbBSyrlYZgCZ1KGNgNB796PlDgd63ew5YAMC5uHqGgIiQ3voRAj2q+4hwfK6opnIoXbeDMQNAu8DtpFe+DsXXW5b8QFhAI0lZAOn6/XelxijkK6Sl8Aq2qAy3xuCS7iA2Y5lXsSCsnsR7fpVVzZzFZQjDs+65WVusMCIhsxzGfQj9K7eAbZV0Vs+aGkMRPcgfw9RO428qWOa+BjEPms+Gc1wPcJ3OWRlGwiN9ZO9V0UXPZzYSFYsVBQXtFuy3g3TbYgpPQd+ltv/ACnf60xEA2+ox1DUCYn/AHqHgeXDilv2xINuWtOwIgj8JnWCND7A9qh8LxLunhFWNwHbfamHQM113G/5jODq8QVptPImJBuMmY6IsLA1A0DSPb8/Snes45DQpfCkA5bSBmHnqsb66zttHrWj1pYY8Mw8WLVTCiiimItCio9/HW0MM6g+U6/beo7cZsgTm084MfeKiXUc5MU3OwMsKKj4fG23+V1J8gdftvUiugg7SJBG8KKKK7OQoooohCiiiiEKKKKIQoooohCiiiiEKKKKIQoooohCuDXNcMdKITJOOKP20qxktc1PSACQQvzSIBOpNej4/wDZeIG4f+hfVRm8tBB+h/Iml/jmIZrjsT1Zzr9dKs0xLYzCXflN4ZulTvAty2X8LMS5kbktpWWwutp7AUsqJm2K5T3d/hHd8GpbNSvzxgmFtXtKMyE67E+hIg5Tr33ymqjlPnY2ow+JBKjRX3Kx2YdwPPcU44vJftgo4ZTsymazSrUje0UelUoVQH268jFXlkYu8Ha67IhGmgJ/ymNvXX38ueI8IgkjUk6E6xt9dxTfh0yoB5CvO9bWJMfWq3clrjSC4izGw0lHg7Ny2hgqFytmYzK6HKRvMHeaz6ypN9PCJkvIYCDE6nzAiabeZeZFytaw4Nx9mdZhAfbc/l5+VVHDrDYfDNcuK0sCQkgMVWJmdQpJAMaidKaw6MOIy+mpUGo252EYvhjj2ONvL8yPBDSDGWAIIAkagekGtfrAPhViyeIWyWJa4zhgBvAzSY9STW/1r4YWBmH8RTLUF+nqROruACTsKSOPc1EkrbcKvdhqT6D+9efxX441m0lm2Ya6eozqFG8e5gTWc4PFeDdtkwToSsf82EUvi8TlORZfg8GMnatz2jJjbJcBrpbITA8QsSSZIECAAYOvpXiuDtpoRAO2ViP612xuNbEpat3Bk8c5gdJykMLW/wCI5Z086p+IYTEYO0l2fGsPoe7qToBBPWp7Ea/rWbUZnPCdR9Y7Tqso4joZcW79y0ZDNdtgGbZPUP8ACdwfUR7GrjlvnhgOs+Ii/MDo6jz8mHr+lJNvi6lFuhoViV32ZYkRvpI0NQBxBbeJDz0tIMba6EHyB3q7C1aobK+8sqUqdVTcXPv3efRODxaXUDoQynY171k3wt48y3jhnmG0gnZh/f8AtWs1tU3zCeexFHsny8uUKKKKnKIUUUUQhRRRRCFFFFEIUUUUQhRRRRCFFFFEIV54kwjH0P6V6VB45iPDw91/4UZvsJrh2nV3F5j37lSzYl/DRyYYqT3HlqPeqnAc2WreIWxYW49lmE3A2Rs5IHiKCCDC5hlYQcxkaCpvFr7cQJQ2QjeGWsoGyhIIClpHVmOfy2U7a1A5f4TZuWMOz2zbxFm7dDG3bLNdCG2ozKszld4Ldgj61X2KU0N9Wt/ker/Eald8oNl6TQeIcvrcCkqua5b6joGhlMkQPMjuO9I1zli/h36MSLakxMlSZ0AiYJ7VoN26FbCX8mZShtMYkiQNS09FsFdfpUW5fZjcw964qXS5yOUXJcT52UT88L0sdN6yw0eo4mrTFgdOfn47RHxi8RViLdy46HVWDDb1mvVODX79vLexD+IDJWSwAOUAMAdDO0xM96c1xL2gPG8F2ZYW1YBL3Xyg9MkCAAdO4jXse11HGSwDluXTnuMkhbSgjMqmAQZ0GuYFidYqN1HKX/q3sLADvETm4Tb4fba9cugAblg0sxDZAoXUay3cHLB9KTm7izXrdsqmWzcAdWPUW+YgEkdJXMRA+tTvirjUZiHzlcyooWJkSe+m/wB6obvHfDwLGzCsXVcuUZdFYu4UggTInyIpulSNSmH74k2PZK2Z9dPlJfwyPh8TsBtg3tGYQCfvFfS9fMXL2Otm7aNxnt4lSAVyki6UJgyNAenWfpX01ZuhlDDYgEfWmKNwxUyjHVBVCuu23y7vrMY+LF4HiKhtltoPzJP60h4fGi7dLMypbB1ZtjJ23G4Ee00z/F458fcExCge5CjT7EVEucs23AyK6WlVcp7kqASYPYnTWTPakamQVCzGaTmp2NNUH8RHPjNlcRh1uKwylUJhQQMvdBuCBoB6Co3PuLf9lV7ADFdiNWiPw/bt6VG4Tma0uHtiFSNTtE7QO39varnEYLKjnxPDL5QqjYEGFAnz0pJCA19wDKnptojaGZxwTNcdBjLCsrxDXLbIwOkiSJBB9dRr6VXcY4WLN5lRHVWJKh9WEGCZk9J7GnTE8JuPKEZtiQ2x1BIPvET60tcyWz+1CBDAKoXOXjaBP201337BilWzvcad0aoYY06igG+l7y75Ouzj7eU6goCfUAA/mIrfq+d/htb/APqdtRtmP5Ga+iK0sOb3mf8AF0COgHSFFJPH+egjm1hsrMvzOx6V9hu1K+O5qxkhs5CH8UlAYiYA9x96KmJVe+KJgnYAtpfzmvUVjuM5txdgqM5AIzDNuZJ1g6xod6YOW/iOrwuICqZADLOs949P+eVcTFI3dB8E4F11mhUV1tuGAIIIOoI712pqJwoooohCiiiiEKKKKIQoooohCqTnLFrbwrlhIJA7bn5ZncZo0q7qi50wviYZkyhiT0g7EhWIn3iPSRXCQNTCZ2Ww+aw1pYd12USXFsDsN2hvr9KU24jdvPcw9y7dwjv12VVLoIJuuWzra6i4UEgHpBLEwTNaLy/w0tgsNkRSqWhczMSCGZJGWBuXMmdOmqizirOJXE3nwz+LatlW6D4zZSCyMJgnT5falx/zLEamWrhrKWB1tcjunpwDma3d8bD4q3kV3aVaCcpMg6EgyCJjY/SrfEWrqWyHtrirOQjNoXClWLEgABmYwoVfOkTFYjC4uwngi7hjbxABZgFbpE3NBMKFMakdTKDvVXiedsRhiTbtstlmIlbqXBoTlBK5gGy9iZ38qTbDVDsPDp5xiliBbi/r56agzTcKXHXh8GLRbwSWuHKQpBUiN8yLpB86i8T4pawNty9wXL7/APUu6DNEhZA0BAMQN/Ks/b4gYi8uct4aExLMZcjUhVtrLQIk6ATUHiHH7d7D4gaFmsoAV+XPbckkSAwYrB1H4WgmK4uEqsdRYSx8SgHXz+pOsk8Ww1wh76FLhIBNm7bzDpkhlMznEsfWSKjct8Cvxbv37OayVY6sJzNIVioM5YIG3lTt8N+BLcwKX8RLO6mDsQoJC7bkxMnzFRMbi8Rhgtu+logKoYTM2y/SQBCyIggRG4kVcrOqmlpppKadI1SSx1PvWJfHeEm3jbjqCYy3LYHUZRVJAE7Z5X/LFfSHKmKNzDIxj0jy3H5GKwLil02MayIo8N0FxHYNGUKGZCdRlBGpAJy6bkGtq+Gzg4Ncs5ZGUkzmGRIaYEg71bSLZhm6TmX/AJN3ETJufR4mNx/fKwIHoAqsR+VXnJiJfs5iwZwFRhEEBZiZJzTJ1/saSOPcTY4y9dQ6tccj1BY9juIq3wmFv9N3DkC8qDxbYIBEzBK7QR2PlSVZO0E9PUpKqqpIB0se+2x/MfsPy+uU6kPrlcEgifYjTb7VE5e4PdtXnN66bmkLPbb7nSJ09qqjzlirKKbtlHDD5kJgEEggkSJ0ofmbGXUL2bCqfu0fxQY03ExSq0qijLKewrNcsRY6XuP9ltzRxhMNbLGC50VfM/2FZk+JdU8UgF7jNDka9tR9SauMRgL7Tcur4l6QWttr0axptv5eVUHFL924wLoVA0VYICjyE0xRphBGaFNFGUEHqfQd33jF8KP/AMlZ9m/0mtZ+JPHThcJ0nrukqv0Usf0j61j/AMLrkcTw3qWH/oanX43uc2HXyS4w981oT75ZpymbU2iWOpirj6ana32vM74dg8R4gvXgqWlcgs7fORv8u4+o2itEweNsXLYu2wruikqGMqO2ZANBBAkb+vnAxNi1cw6QgK3EVSRIOWNRptpXPCrKYWwwtW3csIJKsSFCqqjQGRC6+w8xWe9YMlufSLVKVQvnbaVHPfDQbdu8GZiXKO8/xHoJ8hIjTz+lKmCclGHddD6jsde9OHOfFAcOiiyzq85soPTtDaeuo9qzy3ea2xJ1Vh0sNnG2nr6VOgrtSkg4Wpabz8J+OG7bNlmzFVzKfqQR/pP1NaDWP/B1IvCCCSjkx2HQBPrIP2rYK1MObrMzH0wlY2hRRRV8ShRRRRCFFFFEIUUUUQhVPzPYZ7ahGCtnlSdswVoB9Dt9auKpuax+4LfwmfYQZI/miY9YqFQ2UwiNxfGM1vwrClGtXPDhOhSknoOwmPuPzhXVxD52S2FzdVxh3CgaaEmAANhJj6VT4nity9fyXbnhtnL2xcBXPbcjIywus7dUaZfIgXmPwt6y9y4Hm0ozymrnKQGhJzDqkz8o3JpcqRvN6lXTswy2/Hvf7RA49w6/jbpNouwcg5mtlUAyj5S0GWaTAEwRJEECi5jxlubqr4guXAitbOXJZCQcqwerUaaLAJnWac8Tzvft2Xu2xg3eSCVNwXLQaQOh8s7gZ1EegpUtcGGPHj2zatZWRcSpcky7hTdVSNF6g0ZvP6s0MxF3tbu9ZgXzG8OW3R7VpHth7lm54lnJdQEyQSroZJWRPTrE7b1aHk1XRBYZ11Iu+JlkjMATbVddRJAJ10ECag4XgK4a+rMpuZMzeF4yJeJUsyOtsHMvSFlDLfMY0ir7AYe/fsBb+IgsAVyJLLrI1nsY31qnEsUIZW0k1YA8Qjzy3xDDYfCiz4hUICAHaT7TEjX0pIxT3ruILXVu3bcsLbbq2U6ZoJKL3kgA/WouGxrLiXs3ksm+q5lfX94dDOVmyq8dWWN5+vTG8Vezma+xVbnyNIcsSQSYBJygDU+oqoIQfn6zbpPRVM6NpfY+9p341g3OXxXByzchTI30UkdukEj0WtJ+G+PycId9FJBKmdi5KoPOB0jXyrJ+IhiqXkJYrBA/jLEHqgxEAQJPnvpTbwXiQ/7IvqsDIcMNDAk3XkjvEiuAm2nf4aGJiotSqx5Ej7iJvF+YBg7z2bSJdygRcYahiJJ9RtpVn8I+Js2MuPcaXciWI11DL27AkbedUHEba3MUwZAviHKGOwOVVLAfi1J0kaqNRrN/y/yc9m4j28UmdboW6uWItv8AK/zag/SDOsrrcwTsSg3IB8v7lFSuXrlnN9T9Zp3D8OctywAi3kuT1BZuKxlTlX5QwlZ36Zrre4cqMb19bNpU6iyjMzlQDBY6hQQ2g3Ee1U+D5qw2IyLiFcXYOW4JVzmUrKjRtQTBAOu1euM5gwVhSzZnYHMPFJ6GAy6ZjI07AedZTXBsd+keFTQkc+n5v/k68Zx3hYa9iX6XuwEU65bY+XuQT8zT/NB2FY43NF57qvdbOinqQAKCNjsBJjaadOYuM3MZh2u+A14NeCIp8RUAjMW6CpIkRJIGhJpUx1jDfs5gAZgGtdJZlM3A9stpmXOmjHZSe5108JTyoSw1P0iNerdwVO3T3yjTypcsri8Pfw7s6i6JBEZZ3BnvBP2py+MF1f27CKx0yGfTM0SfTSsw5eRLQv5LkqChUz5zuRs2m3bSm74ycYtpj5OW4baJaNvNB2Lk6ajRxB86j2Z4kXumnTxas1OrVOysD78ZZci3ybb2Lg67LHQ+Rn+s/lVk+PuWbi2PCuXFYytwa7kkhjssTPtWXtzBfwt8E23tjLrba5mJEkTm2BBUxp5jUGm2x8RsI4VnZkYDUFW/9oYR9aVq4GopzKMwMgcfSqOSdB39fCWeMwLNcLFQCxjpM6bAn1jf/hqBzUqpaS0uXxHYxtsQQxPlM7/2qsx/xKsqD4QLn2IH3YafY1FTEeLbGJRWuXHBBbNIttGum8gHSfSqUwVVeNxYRijjKTuFJ2+/zMefg4gGIuqpDeHaALDUElpMHuNYn0rUOJ8St2Ez3Ggdh3PoKyf4GCL+IU7+GD/6oq25xL4jGXEL5LVgKGbylQxyzpmJMT6U4apo0SRve0XxlIVcWQToACffzMtMfzq8jw10nUKMxCwTO2p7xGwNeSc13fmVwQdRmhgftBrrwC7ba3b8HJlRjtqYOnU0nM2muvf2pe5yuYazeVm8ZWfQraU5TMdZAWGYe470gz12YBXOb3ylaGiouVFo/wDAubbd9/Cf93d7CdG/wn+lMdfPfFDctNbbNIzDw3iCRruPwkQPv9t54TiDcs2nO7IpPuRrWnhK7VFs+8qxuGRAtSnsfvJdFFFOTOhRRRRCFUfOJjDMZj/cED8yKvKqObLIfCXVOgKxPlJAmosLi0Iq8MxNrFLdRBb8VBkVmTMVKxqQdYBY9M7eU1X8R4eMPjLd63cdiri1eV2mBklWHkuUQR6g+ZNPwu0MCblxy1xWcZGRioUKAF1jeJHkQFqU9+3iLjlndfGUMVJ7TlEkRvl7diPOlTYHh2mtgqJK5ybC3v6SLi8fw5fDf9kQvduZFe4ei2SJzREnQ/KNdhO1dLnw6tYa29/AXmuMIW4rkSArqzZSoBVwVGh1EedSeLcMt4qxcw1vDK1y0jlCNHRxGzT+JgAZMH6VN4UL3hC5irb2b7DKTKl23EXMoAuSuozLIj5j35+xbobdR1ilWh/1IQacpmXA8PevWUuJaRbis5R84RZaetrYXqdRoNdokRvfcoPiDcS0+HbwVMXL/Y5FJbYbGI0I318qseGcIfC27ltFN/wmIAtsviOBG6sREbQJmNJqNy9xy5eyXcPbJKyGRGzFepiJXeCpHVsddooqM1Qm4GXl7vI0MMWqZX056xv505XXGWBatLbF1GVhcYQFA1I0BmRpG2vpSjxThy4hEwt0pbLlbihBmUZBlcKekgtprH4u5mrXinNV0LkRHUyVO4KiJ2iWA1Ej0GsVSWr9u3+8zzdVWCGJVZ7nXUSBp3iq1zAW8ppDCWRiefL8ypbhtslrakrk6haLsFGU/MonUHMNNRIqRwAMMFxFRofGwkeWr3G0nt3qBxvGvdWxfvIiMJhLYmX0CnU7gZnyzp0g71ecKZRw3iF4AADEYZNNhkKiPpnj6VfTRlU5tT6zIQ5TFfhWRhcS8p63fw3IOhk/K3YZpkd9aYrnKVxjZv3MSlsG0qt0FisHMo0MOM+p2jKN5paw7tib9pFbw08QqxTQgXWnUlQuYmAN9Y9SdexHCLKYbOADkGguQZGkrqILEjc96HBpvm6yzD00d7N1ETeXOB4nD4gs5tN4aMbLBiRfc5CG1JylgoU/KZafWuPiP+zviRcUAX3w6dOxDMzAZv5gProPSrPEZXCCYUE6A6xsBr/zSq3D4O1buM4WTcYlswzT6SRJWI0PrUC2ZixjtT4cdFU/O8ipy9fu4FcPZuLGeW6iAQAQVETMk7HTSl+3gb65ruItMqL0gQDGuoAnux3NadgMdZwwuELCwvhKo0+TVdB09QI9NKWeL33awTf6yLXiXSugBBIVRG8kgme8baUU2OUr/usobCZV1B235RKTGdbgqVUrLAejnaPRtT6VbYPja/tRx9wAvdxPVm28O4HBGu0LsfSO5qvxLWxafKhHiQIOjROvtP8ASe9S+DcPtYuwc2clSiplIHURoNdCSNJO2/Y1YCeYt1i6qzhVE9bPDruPDhFt3LnUCFCC4HGUKSdGIZs2rdAVdI0FVXEeXFsBTccK6D99adlzhxMoLfzxoIaCpDZp7U6cB4MuEvi9bzggoMrNBTry31bzGUhgT3U+ldObOI4fFYjFXLCrevkpYRiJAVV67yjuc0qD6A+9pxFibDSRq0WpaOIhpwE/s1u94d1y7urBBpayBT19J1IYnUgQvvHpZwTW7L3bN10dSodQ2XMrgFX7GTnELr8rmdKc+NcIxNzB2rNoMWT5yrQzIB8n83mAdJHrS3fsXrtxsRct+FYJDINAqyFVNN5yACYqCV86ZvpOZGtexjd8DeM5cZbsupzXLbw8g5hJYT3nf8qav2+1exfEbFwBv3pOU/iVVCkD2K/nSN8McQtzjdghcoRX1J3C22Ex2/8AjaoC3nv4l7luc9y67rGh6izaesdqXxAzJ01v4zY+F4f9QzhjoF9f6ml8IxlqzayLbKIDMLJ9ZPpp/Sq7inFhfTJYlgsFnmY8hOsneqjB83PZRjdsgoo6n+WfTXQsdo0rwwHM4xqXLeFC4e7M5Ceq4vmp7GZ018+9Z4w1VgWIv3xl+xoVwmg8dPHpInH8aS9q0TPh6t7k7fQfrW/cvf8A21n/AMNf0r5ovYS4jEXFYEHUkf1719E8Ax4HDrV3eLQgeZ2A+8U7hAEa3QfiWfGKX/np5ebfUy5xGJVPmYCoycXskgZwCdp0ms/4bjnxF7ELdNw5GgfhDAATEagEnQ5ux0qu4ha8DJcDEMWKtJJ0aIgnWAQPufKl6nxCsraAW6c5lJgqZ0LePKbADRSb8P8AjLXfEtOZygMvoCSCPbY/WnKtShWFamHHOJV6JpOUMKi8TtZrVxfNTUqgirTKZjZtqb4tXJ8MKWOujjQAH+Xv7jTaq3iXDrhvkWRcuHKpi0izliFyyyrEKREyCNoIr04nhSuLv29MwMAHZhrod5H0O49j05e4hcw2Ju3L5LKFLnQZgFEZQq6dsojSZ13pdkI4l8pOliKlK4U6GS/hzxe5ev4/xA6tmUi0wIyDM8g6TmHTM/Ya03cRwODNy9cxLnOcsA3GQKEEplCkAnUmdTJpYwPOBuNKOBfVQ15EAIJYAkgjR8ghD5QK68w4k4m2GeLZkZSBqwJ16Sfl9oG9V1Cc21pp4XDCqoLHQ9N5FtnwcQj2ScrIGKsxPhkSCSx1yRBkknca6VV37WGwtsmy7Kb10sM2y6GF6RKrB0mYynWpi4UgfvLrPbJlQoVIIiQTqW8x71a2cHZu2c624NtoDKSWE7t/i3APbqHc1FmCjXaM4hhTXtV/cNr9Io4HiObPlYPdJBCoc5AEySVkSTGgMxM1OXFWnUpfARvDZmE5DAjV2VSyzrG0676VcWeOWUZcQyLaW7h1F9yoE3VLDIUABdoJHTr8v0VsVZtXWuOpy280i2YDXGAkF5JYrGoEHzmakBmOxA6zPqY13QqecXWvK6P/ACAi2plmVd2die7aaxOgE0+cs8HnlPFRvduG7P8A4b2x/wDzP51lGPxzwbQIyzrA1aPM7kA19NcucFycATDsNWwjEg9muKX+4Zvyp0iwiEwLC4VCiw5s31kSGBBIiJ00EifQmfStVt8UDYe2t1RcuELMCAWIEkDtPoayRHtvFxJzNAOxVDp8yldf8Qb1gxTG5UhFw9x7Qdgistxt7jBdBPeSTEfrStUHMA3OXYesKTXIvGLiTradlVEcZpMoJM77CYGw9AKqMFxVS9+2WRhbfoEDVfPWczA6E+mka1Px4RHtYIguBCsznqCL8xZtwoA9u1SeVOCWhbxWIw6q1wXmCrJEWwFbIsbEhiR/lmQKpWopU++cd/XAupUaDcHnK67dN1CykIQ6xHytoZEHTYdhpIqBzJedbFy2VHUQenWdRBJkmBvHpU3EsMRevuC5VIQqNJZS3UgOiSmU5YAzTpVNf4skPZl/EEgEAwQdZJ3kTB9dt4qakg8Iva3pOV8aroQBqZA5e4abuLVNWVRefVg2iWnaTH8TKPvTFyRjLKYBC1lb7WmeUOjDMdx3EELtrse1SPhVgQxxrgaWsHcURrBuAwD/ADZVJPvStw3iQtWmMlQ8Sw0DaDQx30P/ACavqa6SnBZDVAfbv0jXiMQbq2nJIYjrnTaBPrtUPh3LGE8QF84k/MHIy+2uo9/OvHiOMHhEsYIWZ7zGkHzOn3qLyriJtszk3DmiCTA0Eba9/wAqgAwQsDNqqKb1RRZdwbbaTR14pbtlLTXRbyrqVGjGT38j20pL5quubd4Mxa2qpcnQAdeixAk7a/7zIvutwqcsXACAATlHlM+Xv51R8xY4+BcsuwJuFQEETIYHz0+ulVot2lGJoqtMsOh5/OeXKBHj3nRwSMHiWzAxlm0VE+RlvyqNj+Z7BRBhbL2rpAzuW0WI/wCkBtJG5iJgedTOSsN+74mV+W1gLy7kglyokTt8p7Daag8pcvk460MyOqFbjEmBAOx31n6eopmmlMHi5THp1qqjJTJF+k68R4VxHEtbOJ8bI+zXCDlETJWdDG0xNRuYOWTh0t3bDO6ktmOWDbKZTJKkwDMg9oraMLh7fjXP2sqF/ArfK3eSdvpSutq1ZxbXrWloux8OSQVKosbxEhiB/PGwqIxJv3feN/pFK5QCT15fKIHBOY2DG3i3uPZcZcxJZrZBkMs7idx3HtFbRhOKgcvq9p8wzZEaCJy3Y2Ov4TWCcw4Xwr7qIC5iVA7KTKj6AgfSn/D8z2cPwbAWLiNddjdui2Gyg/vbiKXbcL8+g1Mbjep1aAY5kGpHpOYTFGm606x4FYMRvty8do6YDPdTxbLaMwLrIkRJI1B7wPaYpc4irXsStx7nhooyMCYXKCSTr3MwfMAUi4jm/EG4txCiAT+6trltxtBUGW9ySfWpeHxCYrW2Yu97TGSfVCfm9t6zm+G1KPED7M0ExuFxNRlfQHa/raa78MMTbfGYjwSTbRAqE9xmk/SdB6AVp1Y18D3y4i8p0JT9CK2WmsIoVLDrEPiq5cRYdBCiiuG2pqZswr4ncStnGO9hwHQ5WHqBB9xSrwPEC9dJuHrEHRmDECQcsGSV0OUbrIqRzBwR7mMaAVtzq59zm/zlpEe1J+Etu9xESc7MAAJmT7eVWonDoZAmPvFBbtsjKyXWJ6fwOkTJNy3BEbbEmT2ALe1y5ddFfwbhEAZhfVpAkglmUEwI31gr6wgNj7xaS5JQ6EnuP1+tX13mXKqZrFy2zJmXw7sIwJIzBSDl6gTp3E761W9K4AIl1Cu9FsyG0uk4qkIgS5nQvKPcQAtpmzdLbRHkMpkjU1OxPG7+GVmtC1buPAygFyyrr+LpEA7ZPxgiRMoOE41lzBsOHUdQysVZB6MBt9K4xXE/EtM1pDbFsr+JnJzEx1QAokbbntsaiaIvtBqrvuYyNjRcD3WF25iDPVdRYtxGugCqI7CRp8qzS3d426oUQqBGXOB1keWbyqDjuK4lkC3LjlSAQJ0IO3v9ajYfBvdVioLZfL8/rUwgUSEiI2VgYBgzB2MedfVXws5vHEcGC+UXbfRcUaA6aEDyIr5htYGF/eSmYwpI8pmRvHb7Vo3w18W0lw2yYJAj0A/qZquowXWdUXlNYs28Pi8TgrigBbjKs65oJ117lY+kjXvV8S4KyMDbbaMonLrv0Ewe2kwdNJqf8Q7JOKN11IzBcx21Gm/tGtReWeNW0JS9OUtKueqNIyvp1DbWNCNooUm2YThE9MPjMRisVat4lyGdltsxXKSszBgAEk6Se8U14/ijYK6y2h4TEAIdQrQZIckEZtNGYGMx2mRT4i7ZuOEsX0Qn5FUkKSNhMZV020mftUriGDcKWZ7qwJJuOBG25WNtTv6ayMtLopcG1u6dEruFcWv2bt1nUOt0ywdmOupGQiWaAY0ntr3qM94HPdcQsmSW/KJO3ZZP3rztY2wqlheWDuGQlzvp5Nv3Bqlvr495QgJmNNNJMmSCR3kn1jtVpUXJtaE2/wCDllVwN5yIOJZj/lAKr/Wsq4Pdt23s2sSVyi5B3gFdRm03DZQRtBPatJ4Rfa1bRFEKqgAegFZVzfby4u4DJXMXCz/H1MB5a1WgFQ2gwj7icK2Mlbt2wtlSZk5rihZ+UAQpMee3avTDcDQYbD/s0A5B4ziOoOuYXtf4H6SP4T6CFPlTGYezcLs7Qw6A09JBGYE7EkHTTz7148Ve5dvXBhXIR7vhi2jQv7yACIMZLhJntO+4qCUXDdmDoNe6cVipuJb4DCYnwQxKO9zUScpmJCkxExtsKWuYrlplz7u2sg/rVvxjiF+3h9LlhxnCM9p2JVxJB1CkHpOokb0k3tatpU3JzNpryk3rVHAVjNX+FXDy3CeL3jJZ7LIJ75Lbt+ppf5axmIdc9pbZFvpLMQpPfKunqDrFaZyEi4fAJhzEupNz3ca/lp9KyO1jWsM1vIbi2tLhKmMwLL1R2y5VBO+WoMCwJAuRI5mQhl3Ee/8AtoNhw13qPdCfliQRp3FVFzjNoKCVlm2hjB+naoVzDW3wv7U3iKhlVtW4GYhiCSSDudNu1XnL+BwljEX0BUuEEoxkqIbOELa7FGjUgmJOWapzAKTY3HKaR+JcIsNfWLnEUsXMOz5Jd/xdJKkawNMwIjaf1pp4DwewRZGIsi4q4GwNROTxXv3C49QxX7x3pAv/APesatqzDFmW2LoJDN1QG7S0EA6H5a1nm/GnDY82bQY5bFs6D8IGWDrt/vV9io3PX5RXClWq3qEW13+U787cLs4lWtpEXDbyFY/drbiSP4Z1H1rDeI4Dwr1y3mnI5WR6HQ1qGC4qi9JLS0lS34J2nT5QI3qk4ryUioHGIzXHIgkAq7Me0AEAk7yalTrKnCxl2OVQFI1vz7oz/AjGvcxLLcOci2SrHcRpBP4t9zrW61jnwM4aEv4llJZVRVBIymWgmR22OlbHVmlzaI3JAvCuDXNFdnJj/wAQ+S773Dew4LENmyjcEbEA6E1neK41csPIw1uzfkZnKlS0RICttOxjsa+o4qNjOHWboi7at3B5Oob9RXELrpoZywnzCycPcm6zYlCdWsKqkE7kK/8ADO0wa9MdicLjQniN+yPaGS2QhuI1uSVBy6q6yZOxnzrd8X8NeGXN8JbU/wAkp/pIqsufB3hh2S8Pa8/9TVna9QfMevrDLMU8bDYVYsRirjaPcdTbUJ3RFPVJ7sfpUSy2FTMVF6GUg2yEI11jOdY0+aJrc1+DXDf4bx97zVNw/wAKeFr/APrZv8bs36muGr0U+YgF7587txNG6blm26g9CglCo8pElh7+ZqZh+E4vFFRh8M6IvyhQygH+IsdS3rX0xgOUsFZ/6WFsr7IKt0tKNAAPYRVbPUOwA8zJALMD4H8J8Q7C5imJPlJJ+pOprTOB8nrZWIinKKIpZqDseIyee2wifiuU1cnMoIPnrVFjPhHg7mpt5D5oxX8hp+VaZFcxXFw7DYwL35THL/wNsH5b94ehyH/2143PggCADi7zAbAgae07VtMVxFWZag/lI3HSY1Y+Cdhfme4/uY/0gVeYH4b2rQhEA9q0mKIqtqbtuZINblF3BctoqgEVR8Y+GWGxJJuKQT+JTBFP4oqQo2tYzmeYfxH4GXRJw+KQjst1CD/5ln/TXs/w4xXgLafCWGe2qIty1ejMFN0sXDqOol1M7jKYImtqrmmOIixaRnzZivhZxVxBs2lEzAuSJO5O7MfUk13wPwkxCkG8R7L/AHr6QrqUqD9qRoZ0EdJmVnlq6FEE7VnXNnK+ITEPeWzcuW2+cW/m+UqSBB3BI2O/bevpHJXj+xr5VWodDA2M+VsLxogPhmz27TsMqnLNo6DNqoI2BIBXad9ai2uJ2lS2Y8O/bDDxAMwcHNDQSIuDMYPopnSvqrF8FsXRFy1bcfzKG/UVVPyNgZlcNZU+ltR+gqztiP4zmUdZiHw3fxcd+13epragKW1LGMoYnuY7+ZFNvNGKFzG3lLBHv4VPCYkKGa012Uk6BiHBHtWj4blOwhkIB7CKoOdvhmmNClLptOgIWVzKZ7MND9RVYOc8WgOkGGloq8C45ZxJe1blL6mQGhS4EgqDOpG8fzH1pQ4txT/vRt28yGVA8NukXc2pCaqCe4HfXzqZxT4TcRtk5bKXh2Nu4uv0uZSD9668G5A4or9GGe0SCpZmtgAHfWTHuNfKrRQpUyWB8DIAGat8IsJGFe8URDeuE9EwcukiSdC2Y+VPVQeB8PGHw9qyoEW0C6eYGp+pk1OqS7XkoUUUVKEKKKKIQoooohCiiiiEKKKKIQoooohCiiiiEKKKKITiKIrmiuWEJxFEVzRRYQnEUVzRRaE4rmiiiEK4mua4oMIE1xXNFQnYVzXAoFSE5OaKKKlCFFFFE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://72kroshkaru.ru/sites/default/files/739365_original_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259"/>
          <a:stretch/>
        </p:blipFill>
        <p:spPr bwMode="auto">
          <a:xfrm>
            <a:off x="0" y="1916832"/>
            <a:ext cx="4583886" cy="387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:\ЕФРЕМОВА\к бюджету на 2016 год\Бюджет для граждан\131023001_znaniya-vse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28800"/>
            <a:ext cx="463244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-23315"/>
            <a:ext cx="7031682" cy="14974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b="1" i="1" cap="none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cap="none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cap="none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СЕЛЬСКОГО ХОЗЯЙСТВА НА ТЕРРИТОРИИ РАМОНСКОГО МУНИЦИПАЛЬНОГО РАЙОНА ВОРОНЕЖСКОЙ ОБЛАСТИ»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204864"/>
            <a:ext cx="3672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сельского хозяйства на территории Рамонского муниципального района Воронежской области»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являются: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устойчивое развитие сельских территорий, воспроизводство и повышение эффективности использования в сельском хозяйстве земельных и других ресурсов.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10" descr="data:image/jpeg;base64,/9j/4AAQSkZJRgABAQAAAQABAAD/2wCEAAkGBhQSEBUUEhQVFRUVFh0YFxYWFRYWFRkYFRgWGBUYFhcYHCYeFxkjGRcVIC8gJycpLCwsGCAxNTAqNSYrLCoBCQoKDgwOGg8PGikcHCQsLCksKSktLCwsLCkpLCwpLCwpLCkqLC0sLCwsKSwsLCwsLCwpLCwsKSwsLCwpLCwpKf/AABEIAOUA3AMBIgACEQEDEQH/xAAcAAEAAgIDAQAAAAAAAAAAAAAABgcFCAEDBAL/xABKEAACAQMCAwUEBgUJBgYDAAABAgMABBESIQUGMQcTQVFhIjJxgQgUQlKRoSNicoKxJDNDkqKywdHwFSVTY3OzVHSDo8LxFzQ1/8QAGQEBAQEBAQEAAAAAAAAAAAAAAAECAwQF/8QAIxEBAQACAgICAgMBAAAAAAAAAAECEQMhEjEEQRORUYHwMv/aAAwDAQACEQMRAD8AvGlKUClKUClKUClKUClKUClKUClKUClKUCvmSQKCzEAAZJJwABuSSegrog4lE8kkSSI0kWnvEDAsmsEpqHVcgEjNVn9ITmF4LCOCMkfWXIcj7kYDFfmxT5AjxoPfzJ25cPgjkEEn1iZQdCor92W6DMhAXT4kgnbpVGcT5+4lLL3z3c6Ft1CSvGoHhoRSAB8vjmsdYXHs4EIdMgNtlsnx9f8A6rJXnDw2o6csRtn8Bjy3oiQcP7cuKRSRtK6TIMZQxxrrA6+2gyG9fPwPSpXwb6R4y4u7Uj7ncHJ+DiQj+sPwqqIbR43jX3wQTjGAMb7N8aLZLLrY5jYMQ2DkZA+W3jQbM8ldpVpxMMISySJ70UulXwejLgkOvwO3iBkZrHmHiMnDOJ3klu7mRJkfBYlZVudD9zKDs2CzhT7yjTg7VTxiATVn2idvVfvem9TPhFwzWcjyOxdsancmR2CjTHjO/sqowPh8K4c+XjjLP5j3fC4vycll9av+/bZngnF0uraK4j9yVA4z1Gobg+oOQfUGvdUF7FZCeERqQRoklQA7kASsQM+OMkfKp1Xd47NXRSlKIUpSgUpSgUpSgUpSgUpSgUpSgUpSgV13M4RGc9FUsfgoya7K+ZIwwIIyCMEeYPWgo/sy48U4lHLKSBxCNldjsDclzMgJPicyIo/ZHlUO535iluuL3AuWOiCSSOKM50IEfQML01EDJPj8AMZh+GCJ5rO496Jiikv3bBF/mJeu/s6GDD+INRvnK0vLidRIhnkjiBZ44gZWTUVRpzHnWdguvrjGa83Dyd3DL3H0fl/HkxnNh/zZP6unl4faoCXjZiD4Z9n8Mede7P8Ar4VGRC8MmidZIsYYxsrKd8FcqdwMYPSs/wAvcu3F9I8kDLFHqSPvJdfdmWVlRI10o3tHVnpgDqRkV6nzdOq8vwqkqQdJAYZwcHY49a844xHkqyldyDkDGehzjzqRcT7MxGmr68r3gmeI2ywyPK0iE/zYXLkFcMGKgaWByOlT7sk5Fs4zMLkGW8KDvIbmDQY42PVUfIkDMN5ASNgNs7tmlHxWjSuyRAuNsE+HtADc9Bk49anUsUMFsiu/duq4Y9WzgYIydI88YJ6bed63VjDZQlbaxLBicpapDGQQDhiWdMHyIJIqDcPu+FW8uq6s3gkJzrvkeQ565WaQunXyIrz8vFeSzvUe743y58eXU3lfvZ2adofD7XhsEMk5EmXZgIZ3wZJHfBYRkEhSATk9KszhXGoLlNdvLHKnnGwYD0OOh9DUTm7WuGqQqSd6R0WBHkIzttoXH51iLq/s7mfvxw/iMMo6XUFtLFJvtlu73f4MrA9MGu7xW7WhSoXNzXPZITdKtzGpAEsRSKdi3uq1vIVV5D/y23PRB0rO2HMBlQP9Vukz4SRojfNS+R86DL0pSgUpSgUpSgUpSgUpSgUpSgUpSgUpXk4rxJLeCSaQ4SJGdvgoJOPXaghvafwS0mEZkcx3ZBWDuozLNKvVozCu8ked85GknOpcnNLWHELmy4ihmTu7q1SNUifP6XHsCPK5wXjlJDZwNPWrc4VxT6nbi9ulaW/4iQUiRdUgQjVFBENtMaIVLE4GTuc1CO2Yzm3tJ5o1SQySDYiUAaVKKzlR+tsBjIJGaTGW7q3ky14b6Tq7u4Ll4P8Aa/DY4xKQkU5kiuItR6RtLHgxknpn2Sc71M7jlqBrU2qoIoiMBYgI9BBDKyaR7LhgGB8wDVP8iT/WOA8ShlGESAyqD0RtEjAr5e3Er1dPCLkyW8Tnq8aMfiygn+Nb5MfHLTM7a3dqM01txciaTv2SKMCXQsTshGct3excZI1elWDy/wAfea2tLiQlprW+jt+8O7PDdaY2Vj4n9Ip+ManrWQ7V+zw3csN3GjO0amOVUVXkMe7I6IzKHZWLezkEhtumD2cr8vBvq8MUc4t7eb6zLNcRNA804UrEkcbgMFXZiSMewoySSa6eWP4vG+99Gu034zwj6xGEMs0QzkmCQxOcZ9ksBnG/hiojxjkK9QFrDiM+c5MN4wuIW6bamUso+R+VT6lcFVSnNHFrEH6zwiKRACWktWCrgdWIGrHnuB8qkcXH+Jz7RcNS32/nLudcD/0oQXP4is/zTb95Y3KYzqt5V/GNhX3y7emazt5T1khjc/F0Vj/Gg8XB+WCkguLqT6xc4IDldMcQbqtvHuIwRsWyWbxONqz1KUClKUClKwvGOKSd6ttb6RIyd5JKw1LDHnSraftSO2oKpIHsOT7ulgzWaVDbjlJJDlr3iQcn31umj/CNAI1HoEFfP1674dhriQ3ln9qbQBcwD78gTaeIeLABhucHFDaaUr4hmV1DIQysAVYEEEEZBBGxBHjX3QKUpQKUpQKUpQKiHaJD9YS2svC7uFEgHXuIQZpfhnQi/vVnuOcxW9nH3l1MkSeBY7k+SqPac+gBNVpdczrfyGeO6ETMphgjija5uUgYgyuI4tWmeUqg32RVA65om2W5cQ33Fbq6/ooT9Vtz9kLHnv2X9p9s+W3hXPNXAG4xaSd2QsMJ12uwzPLGCDISQcQneNcdcl9xpr3cE5flkgS2ETWdii40MwN3ODuRIUJECMSdWCXbJ3SsvzNxtbWEQwLquJUKW0EYGSQuAcbBIk2LMcAD1wKu9EiB8B4WbnhsdrZQTxw3RV7q5n7sZiONSx6GOtmVdIwAACc4JNWZecZtrYATTQwgDAEkiJsOnvEVEeC8h3DQQxXl06xRRrGttaM0EWEUL+klH6WUnqTlRnwrP8P5FsYcd3aQAj7RjV3PxdwWJ9SalyuV3WtEXP3DmOBfWpPl38Y/i1ZuGZXUMpDKdwVIIPwI2NYri9paRQNJPFAIkGW1RIRjYAY07nJGABudhVfcH4aZrpmsLW44VJo7xZPZNrKurAjuLcezGxxnSPaA38qmzVq2qVgeU+ZDdLJHMgiubdu7niB1AMRlHQ9TG6+0p+I8K++b+Z0sLVpnGpshYox70kre5GoG+SfwAJqo+24wkyXapn9AWic+GruUkOPgJAPiDXXyKf8Addl/5WH/ALSVg+HcNkseDXMkx1XDxz3M+OneujMVHXZQFX92pLyzaGKytoz1SCNT8VjUH+FBk6UpQKUpQKrPj5kmaaOCQxzX1+LYSKfajgtYQZivqNM5+MlWYarrgcXe31i36t9e/u3U6rAfnHIcfA0HquOz1LKLvuGiRZo1y0bSyOtyoHtJIGJAkIzpcAYYjw2qQ8v8RSeBXQ6o5EDr8GG4P+I8Dms1Vc8BiuIOJ3FtAyGzjkMhJBLK9wveG3XGANLt3md8K4HjsSsjwu8j4XcPazSpFayKZrVpHVETB/lFuGYgYUsrqPuuR9mu6XtSstWmEzXJ3/8A1reWYbeTKuk/Ims9c2Mc4AmjSQA5AdFcDYjIDA4ODivdHEAAAAABgAbD5Ciol/8AkuMbvZcRRfF2s30j1OCW/Ks1wXmq1u8/V5kdh1TJWRf2o2w6/MVlQKxPGuVba6wZYwXXdZVJSZD4FJUwy/jQZelQz63e8Ox32u/tf+KiD63EPORF2nQfeXDdSQalHDOKxXMSywSLJG3RkII+HoR4g7jxoPXSlKDzzcPjdw7xozAYDMqlgDuQCRkDPhXeBXNKD4llCqWY4CgknyA3Jqs7Ka/eFOIW0UTz3jlmEuT3VoqsbWJMMMA4DMRk6pM4PhYXG7Qy200a+9JE6DfG7oyjfw3NYfka7EnDrbAwUiWJ08UkiURyIw8CHUjFZyaxZHgXEXmgSSWF4HI9qOQqWUjrupIIPh0OOoFZBXrgCvnOPxqD6kQHYgHpsRnociuR6dK+Q1YnmLmu3sUDTv7TfzcSDVNI33Y4xuxyR6DxIqow9zdLBx0uSEjbhrPOegAgmGh3+CtIM+WfKu3gPB2u514jdqQcfySBukETdJGX/juNz90EL1FR6fhM0ssRulxccRnUSQ51CGxtczGEnxydAc9CZcVZ9aRG+0JS3Dpox1l7uEf+vNHFj+3UkAqOc0HXPYwffuhKw/Uto3lB+HeiH8RUkoFKUoFfLuACScAbknoAOpNYvmTmFbSJW0mSSRxHDEpAaSRs6VydlGASWOwAJ9DEszXExR1F7OuC8ZYx8NtSQCquMEzyYIIDBm3B/Rgigy3GOOfWo2jgbTbFT313nShQe+lux94kZBlHsICSCWGBzyZEJpZb1U0RSIkFsMY/k8GrDgeCu7sVH3VQ+Ndz8l/WCDfym4AIIgVe6tQRjGYgSZcfrsw9BUlVcDA2AojG8y8bWztJrhsHukLAE41N0Rc+Gpyq/OoTwPm/h9pCFlvoGk1F5XVw5eWQ6pWwmerEgDwGB4VhvpG8fKW0Fqp/nnMj7/ZiwFBHkWbPxjqgKDb3gfPdhcvoguoXc+6mrS5/ZV8E/IVJK0gV8dK2Q7D+fHvbd7e4YvNb4w7HLPE2wLH7TKRgnxBXxyaKs+lKhPab2kJwuAaQHuJc91GTsAOsj430g+HidvAkBJeN8cgtYjJcSpEg8WOMnyUdWPoMmqH5p7WYBcGXhUUlvKT7cwKokw/5tvpKv44Y4bfrVd8d5iuLyUy3MjSOfM7AeSr0VfQV4QNqC8OXvpFDAW+tyD4yQHI+cTnb5MfhU+4V2rcMuMBbuNCfsy5hPwzIAD8ia1RFNVButBco4yjKw81IYfiK7M1pKshHTb4bV9GUnqT+NBulNfRr70iL8WUfxNQLmS8tbaV7m04ja20z+1LDI6yQTkDGpokbWkmw9tNzjcGtZTXBoNk+We1Oe8Vmi4bPKEJUyQyJ3JYfdaUIemDjqMjNdN3xrit5LJbxvFwyZRmOGVe9lmTG7rNgx4BwCEBI8fCuz6PyY4U3/mHx/Ui/xqeca4DHdIokyGRtcciHTJG46MjeB8PIjY1NLtTFtFcyyvb3t5epNHs8RudCFT0de7A7yM+fyqZcjQ2FpZyXwjWJAzr9ZkfvJJEjJTWpOSoZwwCAnOB54r18b5JubjAl+oXWnZJbi2bvVB/6baT8NhXu4P2fIkkct3IbmSLHcpoWK2gwMDubdPZUj7xydh0rnMLLu3bvnzTLCYzGS/dn27eUbaWZ3vrlDHJKuiCFvehtwcqGHhJIcO3wQbaalFKiHaB2j2/DIvbIedl/Rwg+0fJn+4mfE9fDNdXneiGbveMsBgi1tNLekl1IGx6Hu7dT8GFSiq37C9clhLcysXlubl3dz1OkKo+QIbbwzVkUClKUFfc28SCX08w0yGwsSUU7hJ7p206vLKxID+q/rUx4Fwlba3SJdyoy7Hq8jHVJI36zOWY/Gqz5anVOHG7u1V4+IXjm617hIpWeGPJzsquEHoGOMYqQcX4XcWFu09hcyyCFdZtbh+/ieJQSVjcjvEIXJB1HwHSgnlKx/AONJd2sVxF7kqBgPEZ6qfUHIPqKyFBrT9IG8L8X0+EcCKPmXc/36rTNTrtukzxy59BEP/ZjP+NQWgAVbv0cbQm+uJPsrBpPxeRCP7hqoxWzXYZyubThokcYkuiJT5hMYiB/dy379BOeNcXjtbeSeU4SJC7eeB4DzJOAB5kVqJzVzJJf3clxL1c7L4Ig2RF9APxOT41dP0iuP6LSC1U7zOXfB+xFjAPoXZT+5Wv4NBzXOa+aZoOzNcGvjNC1B2Y/GuGNdeaZoOc0zXGa4oNq+xu3VeDWxXB162JHmZG6+oAAPwqbVrd2OdpgsZDb3B/k0rZDf8Jzgav2DtnyxnzzsgrZ6UHNcE1zVU9vfOD21tHbREq1xqMhGx7tcDT+8Tv6KR40Hk7Q+3VINcHD8SSjYznBiU+Pdj+kYeZ9n9qqG4hxCSeVpZnaSRzlnY5Yn1NdDNmuBQbWdjFvo4Ja/rB2P70shH5YqbVHOzmILwiyA/8ADRn+sgY/makdApSlBD25be3EsSRLc2Uzuxg9kSRd6S0ipqISWIsS2CVZSdtWwEYtOVja+1aXV/bBc4guYZZ7UDchG0rhU8MhsjrnNWvSgrXs8kmhVo7ZY5bcOS1v3v6S2d/abuZMFJ7dsl0JKn2jvkEVZEbZAJBBI6HGR6HBIryJwWBZu/WJFlwQZAoDkNgkMR7wyAd/GvbQasdtw/35c/CL/sRVBKsLt3g08alP344m/sBf/jVfUHZbkal1e7kavhnf8q3WspUaNWjwUZQUI6aSAVx6YxWktXh2D9onTh9w3mbdifm0X8SvzHkKgwn0ipieJxL4LbL/AGpJc/wFVXV5fSO5fJFvdqMhcwyHHTJ1Rk+mdY+Y86o2qOKUpQKUpQKUpQKUpQfSGtvuz2N14VZiUkv9XTOeuCoKg/BcD5VrV2Ycri/4nDC/82MySDzSPfT8GOlf3q21AoOap36RPLrSW8V2m4hyknmFkYaG+Grb94VcVVh9ILivd8LEQ6zzKp/ZjzIf7SpQa2UFKUG43I0Wnhdkvlaw/wDaSs5WO5dj02duPKCMfgi1kaBSlKBSlKBSlcE0GtP0gSP9r7HfuI9Xocv/AIafxqtKsHnHly84g0vFETvIppGKou8ixRnu4yU8RpUdM9CcVX5FAr0cPvWhlSVCQ0bB1I8CpyPzFeapN2fcnPxK9SFQRGPbmfwWMEav3j7o9T5A0G0/EOGxX9mY5lzHPGMjxAYBgR5MpwQfMCtW+e+QJ+GTlJBqiY/o5gPZceR+6/mv4ZG9bbxoAABsAMAeg6V1XthHMjRyosiMMMrqGUj1B2NBpKaVf3OX0fIpAZOHv3T9e6kJaI+ituyfPUPhVH8a4FPaTGG5jaORfst4jwKkbMvqCRQeCua4pQc0rilBzSlKCf8AYZIRxqDH2lkU/DunP8VFbRVSfYN2fyxO19cxsmU0wK2zHX78hXqBp2GeuonyNXZQKrztv5Ve84dqiGqS3bvAo6smkiQAeJAw37pHjVh11ynwoNIa+4YizBVGSxAA8ydh+dbEc49kdldyNKmq3dtyYgNDN4koRjPwxn51E7XslS14jYBZzKz3QJUxhRogBllPvHwRR+9V0nlF/WkGiNEHRVC/1QB/hXbSlRSlKUClKUCsHz1dmLhl44OCttLg+RKMF/Mis5UZ7RxnhsyeMpjiUeJMssaAAePU0HHLnCRDbwQ/8KJE+aIAT82yax/NPZdY3oLywhJTkmWIiNz+1tpfw3YGpPZpuarrte5ncTW1lCHJDC6uO6zrEEJ1Y2/ZZsfqL50SMZafR8tNft3M7LnoBGp6dNWD/CrM5Z5Wt7GPu7WMIpOSerMRnd2O7H+HhivLw3iSyIrKwZG9pWHQqcYI9CCKzEM+etSkr2g1zXSr/nXYGor6rE8x8q219EYrmJZF8D0ZT95GG6n4fPNZalUa882fR+uIiWsn7+ProYhZl9PBX+IwfSqy4lwKa3YpNG8bD7LqVP4Gt06893YRyrpkRHXydQw/BgRQaT6D5V6bPhUkrBY0ZmOwVQST8ANzW28nIHD2OTZW2f8Aoxj+ArKWPCYYRiKKOMeSIqf3QKDX7lj6P93Ph7p1tkP2ca5j+6DpX5nPpVuctdlPD7LDRwB5F/pZf0j5HiM+yp/ZAqYYrmg4Armvl3ABJIAAySdgAOpNchqAxrxXc3h4/wCf+jXdPLgfw+NYuSXJ3pGbXVcMMH4fnv8A51B+HcUMvMsKqMpDDKpbGQJGUO4B8wvdA/E+dZvmzmBbS3aQjU3uxoN2kkbZFUeJJH4ZrHcs8tmzu+GRyHMzx3k07ddU0gttfyAwoP6vrWqzj3drPpSlZdClKUClKUCoRx/iCycYghfJW2gNwF8DNMxhiZv2EEpHq4qb1XPN2IuN275H8ptmjx+tBIJEOfUO4/dqxL6TU3Ijhkl3IVS/kcKpbH4VAeznh/fK/EZjquL4ls9RHGDhIk9AFXPwHlXp7ReatMKcOtiDd3arGPuxJIMM7nwJUNgdep8N83wLhy21tDChyIkCA+J0gAk+RJyfnXHkuunfhx32jFzG3DJSw3sXck7Em2Zjk7D+gJ/qk+XSU2fEAQCpBU4IIOxyPA+IxWSlgVwehB6g9CPEEVDrnlOW0JewI0E5NpISI89SYH37knywVPkOtaxz+qznxb7x/ScQ3AYDfw/Ou0MQf86g3B+bUeQxPrgmUbwzDRJv4p4SL6qTUpi4hnH+vM71rTjv+WTScfCu1Xrwd+CPLavvG223w+FGnuzXNeATsPHIP+Y8q+1uz4j86bHsrpupGVGKLrYAkLnTqPgMnpXwLqvvvabHi4LzDFdIWjO6krIjbPG46pIv2WH/ANVk6rXnqF7C6TituCYzpjvoh9qI7LKB99dhn9nwLVYNndB0DKdSsAykdCrDKkfI1Rge0G7ItkgXOq7nitgfJZWzL/7SyfjUhdwowNgPyFRbneTTdcMc+4L3SfIM8Eyx/wBo1mbi4/An/WaJbp8XNxn5V4Z7kLkkj2RnJ2AA65P512PJhSSfifTHn5YqEdzLxqUwQlk4ejYnuAcGcrjMMB8Vz1bp+Qbfpz7tfHJ/+9OJfW2BNpaErbA9JJujTYPgvgfA6fEGpfdvjjlpq6GzuAh827y3Lf2BWF5RsjY3t1YISYYjHLBqOSI7jOUz1IWRWxnfBNZvnhTHFHfIuXsn70jbLQlSl0g9e6JYesa1j7bnXSW0rrgnDqrKcqwDAjoQRkEfKuyjRSlKBSlKBULvLVZeO4dQyxWSH9l3nkKHIPXCN8j61NKhHLd4rSXl+3827uwYb/oLZe6Qj0bRI4/6lErEcVu45uMSzOUSDh0WguSADPKuqQk/qRYXfoc1zw+Xicyi+gRHt3OI7R8RTNCPdmWQ7CRySQjbadO+azPLXI9pLawz3NtDJPKPrDvJGrNruCZSGJHtBS+kA5wFqZ4rHhLd11nJZjJOkO4LzGtwzqqywzQlRLDKml0LjK56hgRuCCazCy5G4/yqH2HHVt7O4upF1z3FxNiLq7zd80MECjrkLHGmPAKa9vD+VuKQRqUvIZ2KgvHcxt7Lndwk0R1adROAVOBtXPwv07fkk1v2y3G+Xre7j7u4jWQdRke0px1Rhup9QRUSuOW7+z3srhbiIf0F2fbAHgk4wen3sAetZqLi93HdQwXkMCd8khjeKZ5MvEEJUhkXTlWYjr7przX3Ahc8VSG4kma2e3MqwB9MLSQuiuJAoy6kSo2nONjnI2q47l0zn43Hftg+FdpimFZLmCe2RydMxRpbZjkj2ZVGOufDHrUo4fzdbzD9FcQuT4LIpPj4Zz5eFTNbdQgQKoQDSFAAXSBgDHTGNsVEuZuzrhkkMsklpChVGYui90RpUnUTHjOMZ3ru8viyCX+en+sGu43YOT6VU3Z/y3a3FpG8fEbi3m0ASLHcqAHGcgxyDPQg+W5xUg4Bylezd+E4tKDDO0WTBDKCAqOrZJ3ysinrU6TtOfrQrlLzf54/HpUXbkDiWf8A+vt62MOf79fTdn3ED14u4/Zs4R/8qaXVZvjad7bTRNgq8Tofgykf4/lWO7J+Id5wq0znUsWk/uMyr+SisXL2QzSZ73i162RgBSEGfUAkEelc9nF4LTTw+5HdXUUeNB6SIGYiWFujqRk7bjDZAxQ7jOdpcQbh02Tho1M0bZwVkg/SIR81x8CawJ7T7ZlQQiS5ndQ3cW6GRgWAyrH3VwTgknbyrq5wkmvOMW3D2RltW9uZtwJURTIyAj7GQitjfLgbbVYnDeDwW66YIY4lO5EaKgJ8yFAyavo1tC4eTrniGG4ke4gzkWUL5LY6fWZh737CYHTep3bWyxoqRqqIowqqAqgDoABsBXbSosmkCvJe545KX6TW0DIfSKSVZAPPBdCR+sPOpRxRka2l1Ed2Y2DeWkqQ2fLbNfHMvLSXkYBYxyxnVDMoBeNiMHY7MhGzIdmHkQCIVwa/nvLW+sZk7q4SKWEsue6clXRXQnpv9k76SvgaqXaTdmOv/Y9lrJJ7hev3fsf2NNSesHyTxFJ+HW0key9yq4+6yAI6n1VlI+VZyo0UpSgUpSgj/N/ESI1to20y3OVBHvJEMd9IPIhWCr+s6+ANYzmaxWDgt0igIv1ZkAHRVKaAPkpxVPydp8x4pNeN7UDHu1jO36GNjo0n7LdSfMuamPMva7Y3XC7mNWkWWSEqiNG2dR6DUuVA9SRVZXBGgAAAwBsB6DpX1XxETpGeuBn4+NfdRpjV5bthcfWBbxd+f6Xu17zcYJ1YyCRtnqRWSpSgxPMfL63cajUY5InEkMqgFo5FyAcHZlIJUqeoJ6bEeXgnLsqT9/cypJIsZijEcbRxqjsrOSGdyXYom+cALgeJMgpU0u7rRUf5+4ZNc8NuYbb+dkjKqMhdQJGtcnYFl1LvtvvUgpVRpvxHh7RuqTAxSqcOsilGAHTUGHy2yDVrfR8knFzcqoP1UxjLY9nvVYBNJ6bqZM48FXPhV3S2yt7yq2OmQDj4Zr7AoOaUpQKhnPC9zdWdyOjSG2k28JQWgJ+EqaQf+c3nUzqOdoceeGzN4xaJh8YJElH9zHzoV5rg541a+X1K4I+Pe2oO/wAMVLKh3EjoltLo9IJmhcjwiuVEYJ8gJhBnyGTUxq1IUpSopUJs5DHxq8j+zJHBcD4lWt3I+PdR/hU2qn+eudY7Hj36VWKPZxozLuyESyuG0/aG++N/j0olSxJBwy+OdrO+l2P2YbthvnySbA+Dj9appULv+ZuGXtlIktzA0TJhwZArDxyFPtBh1G2ciuOyvmj63aNG0neSWr90ZCCGkj6wykHcFl2Od8qaKmtKUoFKUoKn5h+j/DKzta3DwBsnuigkjBPUKchlXONsnH5VEOA9iF8Z0W4jiSISLrk71WJjVst3arvlgMb4671sPSgUpSgUpSgUpSgUpSgUpSgUpSgVGu0a60cMnH2pVEKjxLTssQA9fbz8qktU79IqecQ2oVT3AdmdhnAlGBECR7vsmTHTJ9QKCw+H2yTwSRyLqRwyMPAh9iM/jvX1yxxNj3ltMSZ7YhWY9ZY2GYZ/31BDeTq46YqnOV+2eW2jVLiMXCEDDg6JRj722lyD44UmpFYdp8N3xSzeGKSNiWgkLlPbjl9xfZJ92UIw+LedVmdRb1KUqNFVt2tdlrcS0T2zKtxGugq+yyJnUo1fZYEtjbB1YOMVZNKDVq55B4jCNMtlOTjGY074b+OqIsKsXsK5YvbZ55LiJ4YnjVAsg0u7oxKtoO4AVmGTjOoY8auClApSlApSlApSlApSlApSlApSlApSlApSlApSlArqurVJEZJFV0YYZWAZSD1BB2IpSgoPtB7KEsQZYJyY2JxE8eortnHeBhkeWRnzJr77I+Qu+uUuXm2iYSd2I8amX3Br1bANpPTfHhSlBf1KUoFKUoFKUoFKU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M:\ЕФРЕМОВА\к бюджету на 2016 год\Бюджет для граждан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62823"/>
            <a:ext cx="439248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i020.radikal.ru/0810/10/5545508473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44" y="1082756"/>
            <a:ext cx="1181788" cy="112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71600" y="1268759"/>
            <a:ext cx="7488832" cy="792089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3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И ЭФФЕКТИВНОЕ УПРАВЛЕНИЕ МУНИЦИПАЛЬНОЙ СОБСТВЕННОСТЬЮ РАМОНСКОГО МУНИЦИПАЛЬНОГО РАЙОНА ВОРОНЕЖСКОЙ ОБЛАСТИ»</a:t>
            </a:r>
            <a:endParaRPr lang="ru-RU" sz="23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060849"/>
            <a:ext cx="4032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sz="16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«Формирование и эффективное управление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собственностью </a:t>
            </a:r>
            <a:r>
              <a:rPr lang="ru-RU" b="1" dirty="0" err="1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муниципального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Воронежской</a:t>
            </a:r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области»</a:t>
            </a:r>
            <a:r>
              <a:rPr lang="ru-RU" sz="16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 формирование и эффективное управление муниципальной собственностью 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области, организация и управление муниципальным заказом 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</a:t>
            </a:r>
            <a:endParaRPr lang="ru-RU" sz="16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M:\ЕФРЕМОВА\к бюджету на 2016 год\Бюджет для граждан\om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9"/>
            <a:ext cx="396044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5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1268760"/>
            <a:ext cx="7031682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МУНИЦИПАЛЬНЫМИ 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 ВОРОНЕЖСКОЙ ОБЛАСТИ»</a:t>
            </a:r>
            <a:endParaRPr lang="ru-RU" sz="18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914158"/>
            <a:ext cx="403244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реализации муниципальной программы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обеспечение финансовой стабильности и эффективное управление муниципальными финансами и муниципальным долгом муниципального района, создание равных условий при исполнении расходных обязательств поселений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semya-budget.ru/wp-content/uploads/2013/07/08_01_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245803"/>
            <a:ext cx="428625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M:\ЕФРЕМОВА\к бюджету на 2016 год\Бюджет для граждан\news_2014-03-27_2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8"/>
            <a:ext cx="4286250" cy="457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4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39725" y="1052736"/>
            <a:ext cx="6984776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</a:p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РАМОНСКОГО МУНИЦИПАЛЬНОГО РАЙОНА ВОРОНЕЖСКОЙ ОБЛАСТИ»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803588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управление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решение вопросов местного значения, иных отдельных государственных полномочий и повышение эффективности деятельности органов местного самоуправления муниципального района.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AutoShape 4" descr="data:image/jpeg;base64,/9j/4AAQSkZJRgABAQAAAQABAAD/2wCEAAkGBxISEBUUERQUFRQUFRQUFBcQFRQVFRQVFBUWFhQUFBQYHCggGBolHBUUITEhJSkrLi4uFx8zODMsNygtLisBCgoKDg0OGxAQGiwkICQwLywsMiw3LDcrMissKywsLCwsLjQsLC0sLy4sNCwsKyssNSssLCwrLiwsLCwsLDAsLP/AABEIAMUA/wMBIgACEQEDEQH/xAAcAAEAAQUBAQAAAAAAAAAAAAAABAEDBQYHAgj/xABFEAABAgIFBggLBwQDAQAAAAABAAIDEQQFEiExBhNBUWFxIjIzcoGRobEWI0JSYnOSssHC0QcUJDSC4fAVdKKzQ1PS8f/EABsBAQACAwEBAAAAAAAAAAAAAAABBQIDBAYH/8QALhEAAgEDAQcEAQMFAAAAAAAAAAECAwQRcQUSITEyQYETIjOxUTSh8CRhkdHh/9oADAMBAAIRAxEAPwDuKIiAIiIAiIgCIiAIiIAiIgCIiAIiIAiIgCIiAIiIAiLxFiBoJcQAMSTIDeUB7RWqPHa9ocxwc1wm1zSCCNYIxV1AEREAREQBERAEREAREQBERAEREAREQBERAEREAREQBERAEREAUCsq4gUcTjRGt1Cc3Hc0XlYXLt9MbADqJbMic42FK2QZSLdOvi33rlVbVRS2tt0l4gWr7LnWo7hpc4X2RtcQdi7ba1jUWZS8Lmc1Wu4PCXnsb3W32ji0WUZgn50W878203byehabW1a0ikuDXvfEe8gMbO6ZMhZYOCDfKclgaA9pJEIShMM3uPGiP1T1a+gLpP2Y1BacaZFGtsAHpDone0fq2KwkqVtTckuPY5Vv1Z4bNyyUqf7pRWQi4ucJueZki069wbqaD9cSswiKjlJyeWWSWFhBERQSEREAREQBERAEREAREQBERAEREAREQBERAFRVVimUlsKG57zJrQXE7AiWeCBczgnKYnKcp3y1y1L2uDV5X8SkUp8eG4siwiHQy08VrTxBLEaxpJ2rtGT1atpVGhx2YRGzInOy4XPb0OBHQumvbSpJN9/v8GmlWVRtGRVCjjJc7yzy7DQYVFdrDog06xD/APXVrWqlSlUeEZVKkYLLMvlfliyjAw4RDouk4th79bvR69vO6LU0an26TSXuh0VpLosR3HikeTCBuJnIT4omAJykthyRyGdHIjU0FrMWQjMOfPTE0gbMTpW/1vUsKkQMy6bWCVnN8GxZEmyGEhqIkuz1qdH2Q8vv4OZQnV90vCOPVFU33uktgQW5uCDafZvsQx6RxcbhM4kzXbqNAbDY1jAGtY0NaBgABIALDZJZNsoMJzQbb3uJe+Ui4eSJXyAHaTrWeWm6r+rLhyXI3UKW5HjzCIi5TeEREAREQBERAEREAREQBERAEREAREQBERAERUJQArmP2oZRzP3aGbmmcSWl2hvR3kalumVleCiUdz5i26bYY9KXGOwC/qGlc9+z2ojS6SaTGBMOE6YtX24vGE54y4x2kbV1UEoL1ZeDlrycn6ce/Mz2TOQ4ZV8RsQSpFIaHknGGW3wmdBx3kaFh/s2rsUSNHokc2IZtRYdsyDHtuisv2ASHoHSV1aS51lpkXSItIMWiCH4yVu26yWONznC68GQJ0zncVlTrxlGUavJ8fIqU3DEoLlwMTlhltEpLvu9Fa4tebIa0G3FO0C8N9Hr1LYMi8gxAIj0yUSPi1mLIWrnPGvAaNa1qrw6rIsRkIQ3RQbL4z2EuMwCQ2Z4LZ6NMr1Ki5W0x3/LLmtYPgqettqjHMIp4X88lS9qUITbqZcl/j7OrBVXHIWXVMgRb3iKy6bYoH+LheD17l1iqqZnoEKLKznYbIkpzlbaHSnpxWdvcwrL2lra3lO4WY/uS0RF0nWEREAREQBERAEREAREQBERAEREAREQBERAERUQAlchy1yhNLpTYMG0WNmIebnNztLxK/QZbN62n7SMpMxBzMM+MiDhS8lhulvdeNwOxRPswyasM+9xh4yIPFA+RDPl7C7u3lddFqivUa49jlqt1Jbi8mkOiUmnRYFGtmI8AQw519ls5lzjiZC8nE2RpXa6nq2HRoDIMISawSGsnEuO0mZO9UolT0eFEMSFBhMe4EOdDY1pIJmZkDSQCVar+mvgwg5kplwF4ncQfouW8u0oupJYS7IzpUvTTb4syaotJdlFSD5QG5o+Kw9e5W0yDYLIgvtTDmMIMpS0T06CqaG27eclFJ/t/sTuIRWWQcqfzkbnnuCxS9xqa6O4xXytP4TrIkJy0BW1R1XmpJr8s8JXe9Vk1+X9mIrLlDuHcu7ZLfkaL/bwP9bVwmseUO4dy7tkr+Rov9vA/1tV5svvoj0exu+iMoiIrgvwiIgCIiAIiIAiIgCIiAIiIAiIgCIiAIioUBi8pK4FEgGKQHOmGsaTK044Cei4E9C16p/tBhxYEZ8VghPgyky3ath1zZEgX2gQbrritU+1KuHUilMo0GZLHBgDfKiuIEuuy3odrUCtskqYyPmIUF7y9zQYrWnNSdK+3gBeZ7l3wpUY0vf1c/wDhxzqVHP2cuRKyaq19a050WNfBY4PinQ8niwhsMr9TRtC6zSqwZCIaQcJiyLpYfBWMnKlZQ6OyCy+ze52l7zxnnf2AAaFByi5RvMHeVQ7YvalGg6sMZyjrt6SXBk017D1O6h9Vr1b5SwaS3NMDw5rrRtgASbMG8E615K0+rXfinjY/3gvMR2tcXFKcZ4xj8GVzFRjwM2tdyydJkPe/5VsS1nLg8CHvf8q5LNZrRKqqsxaLFBPimc0K+o1W8jD5je5SV1z6mePq9b1ZiKx5Q7h3Lu2Sv5Ci/wBvA/1NXCqx453DuXdMlfyNF/t4H+pqvtl99Eel2L30RlURFcF+EREAREQBERAEREBpfhLSNTOr908JKR6Hs/uoggquZUgk+EdJ9H2U8IqTrb7KjZlMygJHhDSdbfZTwhpOtvshWMymZQF7wgpPnN9kKjsoKSLy5oA9EK1mVhMrqXmaM7zn8EfH4DpWynDfkomM5bscmbhZURnGTYjCdgC8VjlRSIUNzy8XC7gjH+dy1DJyp4sajCKXycXGxMYtFwJIvBmHX7AoGVX3uw2E5jzfxpcHdbwJu3ymumdGhD3qfBc0zTGdWXt3eL5YL2RrXxKU6laYZNguv4bhKe0hp63ArdqVWUZ5Bc905S4JLR1BYSqaTRqNAZDDi6yOEWtN7je51+1S4VPhxhahGYBsnYcZdoXm9t3UalvJxks5XJlla2s6bW9Fpf3LlMpkQQ3nOPmGu8t2o7VbyVpL4kJ5e5zyIhE3uLiBZbdM6Fbp/JP5ju4q3kUfExPWn3GLyM5SdvLL7o66ySNhK0qq3fjX81/vtW6rRqp/PP5kT32rGyXsqaFbd9Jsq1jLnk4e9/yrZlrGXXJw97/lW6x+eJUz5EerOQh8xvcpSi1ZyEPmN7lJXXU63qePq/JLV/Ziqx5Q7h3LolTV1SG0aC1rhJsKGBcMAwALndY8odw7l0CqofiIXqofuBXuyu+iPS7F76IyP9fpPnD2Qn9fpPnD2Qo+aTNK5L4keEFJ84eyFXwhpOtvshRc2mbQErwipOtvsqvhHSdbfZUPNpm0BM8JKR6PsqvhLSPQ9n91BMNM0gJ3hNSPQ9n91XwnpGpnV+6x+bVHMQGWzOxVEFTs1vSzt7QpBCzKZlTc2f4Cq5nYgIOZTMqdmtnalgfwICFmVzXLaM6k01lHh6HBg1Wibz0X9AXTK2pQgwHxCeK0kTlibmjrIXP/ALOavMekxaS+8QwQ0u894x3hvvBdVD2wlU8I0z90lEzDMqavgw2w2RZtY0NbYY83NEhfJYmtcp6PSm5uEH2mutG2AARIjQdoXPmqRk8fxD+Z8QvO3FzOpSkn+D3D2Pb2rjOLbef52NjiYHcVLyFPiInrT7jFEiYHce5Scgj4mJ635GKhq/p5eDTeckZ6n8k/mO90qzkMfExfWn3GK9WHJROY7uKj5C8jF9afcaq9/ppaoqKxsq0aqfz0TmRPfat5Wi1T+fic2J77VFl0VNCtu+k2Zaxl1ycPe/5Vs61fLrk4f6/lW2x+eJUz5Eeq+Qh8xvcpSi1XyEPmN7lKXXU63qeQq/JLV/Ziqx5Q7h3LplUw/wAPBu/4ofuBcxrDjno7l1eqYf4eD6qH7gV9srvoj0mxe+iKmGqZvZ1qVml4I1X93WrkviPml5s6lKsa7+uSSQEXNhULdSkG+4dJ1fuqiEgIwhqj2yUqwrdmbtg7z+3egLIhqjoakWUsoDN2dnWvQYDqV2ztXmyDon0TQHjNj/5+yGFv/m9XM3qBHTLsVbDtY6RP6IC1mjsVLB09kvir1k6b9x+El5e9reNdpv75oDn32p1kGw2QGm93DfuvDfm7FsGSFVijUKGwiT3DORJ3G0++XQJDoXOnVrBptcDOPaIQfadacJBkPit3mTQRvXUn1/RiOWh9BJ+C67j2wjTXbnqaaOZSc2fPbcFfyfP4p/MPe1WJK7UH5p3MPe1eVn0S0Ppt70x1NniYHcVeyBPiYvrfkao8TA7ir2QR8VF9Z8jVU1f08/H2Ud52Nip/JROY7uKj5CHxUX1vyNV+n8k/mO90qNkIfFRfW/I1V7X9NPVFTW7GzrRqo/PxObE99q3ia0aqD+Pic2J77VFl0VNCtuuk2Zavl1ycP9fyraFq2XZ8Wz9fyrbY/PEqZ8izVfIQ+Y3uUpRar5CHzG9ylLqqdb1PIVfklqzEVhxz/NC65VJ/DwQBPxUPo4DcSuRVjxz0dy7FVIH3eFL/AKoeHMCvtld9Eek2N30Rdzc8eoYfuqlmxXZLw8yEybtquC9LZaNqtG/AyGvXu2bVdsF2OGrCe130VyR1dRUklkDVJULdgV4jZ3LzZGrsKAsvMgTJeYcMgbcTvKq+RcADheb9Pkj4q7JAWiDt6lRXr1S9AZoQpYH2hPtx7VQxSMQDzTf1FXc2NMzvPwwVQJYKAWTHGojnXdpVbzq6L+1XZKw9rJ6j6M59QTJOCpbrJPTLuVJah1Kll+jD05dkviobaPHtTfEm2dzYTGtEpm4lxLjdLDVoUbxlgjUlzIRtPLWtBxeQBftK8/f2u5JsR4PlMaWsAOm06QcObNeotAgtdbDRbM+FEmX4zkHP4Ur8MFLfbzc4Ya54wERxY3pcGuI6lEpszgoo4rTMi6WwmTGvEzxHDXqdJY6rqlpMGO6JFgvYyyWzeALzLRjoN67H/T4juUimU+LAGbEpYFxJeb9ILdFyZujUZrnOMOG2U3ueRO7S97jM7yVWzoR3Wl3PQT2vUmkpJcDmLzwTuKuZBHxcX1g90Le6VBZSJiFRA+YPjIzcwyfOItkHzmtcNqvVXklBhsIEmOJmcw2y06ph0yTtuVZWs5KjKKfF4OevfQqYwjA07konMf7pUTIQ+Li+t+Vq2iscm35t9mIziuveCwC43kidyw2R9TPhwXua9sdr3lwfR+Ey4ASafLG0XKrla1Y288x7o46tSLxgzM1otUn8fE5sT32reniRkbjqcCD1Fc+qiMDWUQC+TIk5c9i0WUXu1OHY4LrpNtWr5d8mz9fyraAFquXp8Wz9fyrOx+eJVS5FuquQh8xvcpah1QfEQuY3uUxdVTrep4+t8ktX9mGrLjno7l0erMpYeZhtcx9prGg2AHC4ATF+7rXNq0PDP80LNUekOYBYc4EtHFcW9ctCvNmcE9Eek2PwT0RvD8pYDcWxRq4Mp/5JDyggG9znz0CySG/U7VpQLsS4k7b16mdit8l5k3nwjo/nnpY74L2MoKP546nj4LRmxSMJjcVKo9ZuaRORE7w5jLxqtFpkpyDcRX1H8/sd9Fch1vAcZCICdUjMyv1LU6dW7IjS1sGGwnymyJlqFwkoECmOhuFiUzjMA3ar8JqSToNGlKZIm4zOyeA6pK7YGoLTRlHHniw7C27sV5mU79MNh3TCA2uwP4SqWNpWttyp1wz0Pn3hXW5Us0tePZP0Ug3rODRM7sOvBU4R1DtKs5pzeI47n8IdeIVfvRHHaRtbwm/ULEku5vXM78OoXL0ABh2KkOIHCbSCNiqVBOQqK3nx5M3bsOvBJOOJlsbees/RYjJSkSs8KXTp+qg0donJrSNsy0ezp6lkGwgN+s3nrUZ4k5QMkJ0B3nT2EWZ9LVRsMTE4Y4N4IAdZOsaQehSijcVoaN7keGxAdN+o3HqK8UgRc2RBMMP0GMHOYNZLWkF26Y3hSHNBF4B3qwGtbgSDoDbydzb1qcTByITKia42qU91JdOYEYAQWG4ixR28C4gEOcHOHnLKQ4wF2J1C8qyWRCMQBqwdLeJgdC9Ud4aDwS3aBa6SRf1rXKGVxNbkY+tK9Y12ZAdGjET+70aT4kjgYryQyC3a4jYTgo9W1O9xJpLYLA69sGjWuAdb49xiOxwa0X6cVmKBRoMMFsBsNgLi5whBrZuJmXOA0k6SvFJpjIbm2yQXmy2TXOm7ULIN/wC6j0otOKXM1yeUQY2T0PyXvbsMnDun2rUssskHxYYJjw2MYHOe54LQBdMm+QF2tbvTayDWPMJpjxGjkoLoZiEzAlwnACU7ycFgWVFGpDmxayLXSNqHRYZJo8Ig8F0Q/wDPE2kWRoGlaaVhSjNTxjBzuC5mo0WpojILLDTFh2G2IkMWmvbIScLJJkVaeJGRuOo3HqK6qGgDUFCjQxGukLGkuANrY0HRtWmps/ek2mUVbZW9JuL5nFq2cTFIbebui7SszRSA0Cd8hPaukf0GjA3QIQOuw2fWsg2roMuSh+w36KytaPpxwWlpb+jHBzAFe2AnAT3LqDKGwcVobzbuwKohEYHrAPdJdqO5HMxAecGu6GlXPuEb/qiew/6LpHC1A7jLs/dUL9YcOifdNZGZzz+kxyJ5p8trfqlFqKkOFrNOvwmQ27RiQt7pcQOkxpvcZHYMSpgbISGjBSSaCMnaT5hG9zPqrngzSdTPaW9IgNIGTFI05vocf/Ky1QVW+AXF5HCAEm2jgdJktgVCpBk1bdFAMsTqF56gq5ifGJOwXD69quNaAJAADYsTIivo1ozlYOsHhf43dpVHQHgzuiDU+4jd5PYpiKARW0ts5Omw6n3dRwUhHNBEiJjao5ocuTcWbBe32SoBfVmkNXgxYjeM20NcP4tKo6lsI43Rp3SxQgo1k14iODcTjgMSdwVGB7sOANZvcdw0dK9thBuGJxJvJ6VjKJkpMtcN3oDoLj8G9q90eGGzkN5xJ3k3le0hrU0Sz2V5hqpXmGsd0wZWJDB4wB3hQI9XMfaxBcx0MkE2rDuM0P4zRuIWQVoYokYswkeoTNha4HNtLAHAhliQAYIcNzWhtwmBIOkLU5CUqiMEGHZc554TnTeBIWjOwwM4LGDAN1DSZkz6RSAwX4nADEnYo2YLiHRP0t0N36ysksmLLcPx15uZ5oN7udLAbFMAXh0BpxAnr09a85kjiuI53CHbf2pg1NHpwUkC5QS54xAdzTI9R+qkikt8qbecCB14LZFGcUXJKkl6BnhfuRZmeDzJUK9KJWESTbI4z+CPj/NqyJLVHFtznm8cVs9QUjNDRMc0kdguXqFDDWgDQJL0pJLdl2h3tAHuklp2oHcZdh+quKiA8Z3WHDon7s0EVp0jr+C9Kjmg4ie9SDLqiIsSSiIigBERAQ41IOczbbrp2seoLy6iMOIJJxJPC61VEBHpBdCEw4uGp9/ar0CPnGTlLpmiKCD0xeyFRFjIyKFUYiLAhnoqJSY1hpdKf7qqKEQeKFCmBEcZucMToGoBX4iIpRiUGCFEUms8FSRgqosomcSy+jNxlI628E9YXl8NwBIebtDwD2iRRFmZFmjU204gjDTP4K2zhRzPyBd9e0oikExUREJCoiKQFQqqK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M:\ЕФРЕМОВА\к бюджету на 2016 год\Бюджет для граждан\kvalifikacia_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916832"/>
            <a:ext cx="381642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34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142156"/>
            <a:ext cx="6635080" cy="81034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196752"/>
            <a:ext cx="46805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- это свод бюджетов муниципального района, включает в себя районный бюджет и все бюджеты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сельских поселений, находящихся на территории района.</a:t>
            </a:r>
          </a:p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отражает сводные данные по доходам и расходам, источникам поступления финансовых средств и направлениям их использования на территории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района.</a:t>
            </a:r>
          </a:p>
        </p:txBody>
      </p:sp>
      <p:sp>
        <p:nvSpPr>
          <p:cNvPr id="7" name="Овал 6"/>
          <p:cNvSpPr/>
          <p:nvPr/>
        </p:nvSpPr>
        <p:spPr>
          <a:xfrm>
            <a:off x="179512" y="1292297"/>
            <a:ext cx="331236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716331" y="3055948"/>
            <a:ext cx="0" cy="44506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907704" y="3055948"/>
            <a:ext cx="0" cy="445060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39552" y="3615280"/>
            <a:ext cx="2592288" cy="11933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835696" y="4946400"/>
            <a:ext cx="0" cy="360040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683568" y="5444196"/>
            <a:ext cx="2448272" cy="1225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городского и  15 сельских поселений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810254" y="-27806"/>
            <a:ext cx="6851104" cy="78296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7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endParaRPr lang="ru-RU" sz="27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3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340768"/>
            <a:ext cx="6840760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БЛАГОПРИЯТНЫХ УСЛОВИЙ ДЛЯ НАСЕЛЕНИЯ  РАМОНСКОГО МУНИЦИПАЛЬНОГО РАЙОНА ВОРОНЕЖСКОЙ ОБЛАСТИ»</a:t>
            </a:r>
          </a:p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662206"/>
            <a:ext cx="51125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состоит из следующих подпрограмм:</a:t>
            </a:r>
          </a:p>
          <a:p>
            <a:pPr indent="450215" algn="just">
              <a:spcAft>
                <a:spcPts val="0"/>
              </a:spcAft>
            </a:pPr>
            <a:endParaRPr lang="ru-RU" sz="13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 и поддержка малого и среднего предпринимательства в </a:t>
            </a:r>
            <a:r>
              <a:rPr lang="ru-RU" sz="13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муниципальной районе Воронежской области</a:t>
            </a:r>
            <a:r>
              <a:rPr lang="ru-RU" sz="13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создание благоприятного предпринимательского климата и условий для ведения бизнеса</a:t>
            </a: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300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</a:t>
            </a: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и комфортным жильем и коммунальными услугами населения Рамонского муниципального района Воронежской области»</a:t>
            </a:r>
            <a:r>
              <a:rPr lang="ru-RU" sz="13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предоставление государственной поддержки в решении жилищной проблемы молодым семьям, признанным в установленном порядке нуждающимися в жилых помещениях. </a:t>
            </a:r>
          </a:p>
          <a:p>
            <a:pPr algn="just">
              <a:spcAft>
                <a:spcPts val="0"/>
              </a:spcAf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magas.su/sites/magas.su/files/newspics/7799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2" y="1725546"/>
            <a:ext cx="3156942" cy="24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922" y="5589240"/>
            <a:ext cx="8269510" cy="1069516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just" defTabSz="914400">
              <a:spcBef>
                <a:spcPts val="0"/>
              </a:spcBef>
            </a:pPr>
            <a:r>
              <a:rPr lang="ru-RU" sz="1400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Целью  </a:t>
            </a:r>
            <a:r>
              <a:rPr lang="ru-RU" sz="1300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3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«Охра        </a:t>
            </a:r>
            <a:r>
              <a:rPr lang="ru-RU" sz="1300" cap="none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300" b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«Охрана окружающей среды</a:t>
            </a:r>
            <a:r>
              <a:rPr lang="ru-RU" sz="1300" b="1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300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снижение негативного воздействия отходов на окружающую природную среду.</a:t>
            </a:r>
          </a:p>
          <a:p>
            <a:pPr lvl="0" algn="just" defTabSz="914400">
              <a:spcBef>
                <a:spcPts val="0"/>
              </a:spcBef>
            </a:pPr>
            <a:r>
              <a:rPr lang="ru-RU" sz="1300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подпрограммы </a:t>
            </a:r>
            <a:r>
              <a:rPr lang="ru-RU" sz="1300" b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«Энергосбережение на территории Рамонского муниципального района воронежской области»</a:t>
            </a:r>
            <a:r>
              <a:rPr lang="ru-RU" sz="1300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предусмотрено сокращение энергетических издержек в бюджетном секторе.</a:t>
            </a:r>
          </a:p>
          <a:p>
            <a:pPr lvl="0" indent="450215" algn="just" defTabSz="914400">
              <a:spcBef>
                <a:spcPts val="0"/>
              </a:spcBef>
            </a:pP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Целью  подпрограммы </a:t>
            </a:r>
            <a:r>
              <a:rPr lang="ru-RU" sz="1300" b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«Повышение безопасности дорожного движения на территории Рамонского муниципального района в воронежской области</a:t>
            </a:r>
            <a:r>
              <a:rPr lang="ru-RU" sz="1300" b="1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обеспечение безопасных условий для участников дорожного.</a:t>
            </a:r>
          </a:p>
          <a:p>
            <a:pPr lvl="0" indent="450215" algn="just" defTabSz="914400">
              <a:spcBef>
                <a:spcPts val="0"/>
              </a:spcBef>
            </a:pP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подпрограммы </a:t>
            </a:r>
            <a:r>
              <a:rPr lang="ru-RU" sz="1300" b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«Защита населения и территории Рамонского муниципального района воронежской области от чрезвычайных ситуаций , пожарной безопасности и безопасности людей на водных объектах</a:t>
            </a:r>
            <a:r>
              <a:rPr lang="ru-RU" sz="1300" b="1" i="1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300" cap="none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минимизация социального и экономического ущерба наносимого населению в следствии чрезвычайных ситуаций.</a:t>
            </a:r>
            <a:endParaRPr lang="ru-RU" sz="1300" b="1" i="1" cap="none" dirty="0">
              <a:ln>
                <a:noFill/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2" name="Picture 4" descr="M:\ЕФРЕМОВА\к бюджету на 2016 год\Бюджет для граждан\blagopriyatnaya_sred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302433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86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1152869"/>
            <a:ext cx="7006276" cy="31873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«ПРОГРАММНАЯ» СТРУКТУРА РАСХОДОВ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РАМОНСКОГО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/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НА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ГОД</a:t>
            </a:r>
            <a:endParaRPr lang="ru-RU" sz="22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540843"/>
              </p:ext>
            </p:extLst>
          </p:nvPr>
        </p:nvGraphicFramePr>
        <p:xfrm>
          <a:off x="399593" y="1562290"/>
          <a:ext cx="8035432" cy="52957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11557"/>
                <a:gridCol w="953356"/>
                <a:gridCol w="817163"/>
                <a:gridCol w="953356"/>
              </a:tblGrid>
              <a:tr h="593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 программы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факт 2014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(тыс. руб.)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2015 год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(тыс. руб.)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2016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(тыс. руб.)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33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ВСЕГО РАСХОДОВ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666 801,2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664 786,9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588 371,3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62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МУНИЦИПАЛЬНЫЕ ПРОГРАММЫ, всего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665 671,6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663 694,1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586 626,6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89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Развитие образования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464 455,4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483 623,4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462 724,6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Развитие культуры и туризма в Рамонском муниципальном районе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41 096,6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49 167,3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50 482,8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Развитие сельского хозяйства на территории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8 154,3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9 666,2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1 565,9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99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Формирование и эффективное управление муниципальной собственностью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6 763,4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6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6 854,8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5 616,9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901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30 131,2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42 608,7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22 320,8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Муниципальное управление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36 739,6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38 540,6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38 634,4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Создание благоприятных условий для населения Рамонского муниципального района Воронежской области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78 331,1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33 233,1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5 281,2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8994">
                <a:tc>
                  <a:txBody>
                    <a:bodyPr/>
                    <a:lstStyle/>
                    <a:p>
                      <a:pPr indent="762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Непрограммные мероприятия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1 129,6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1 092,8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1 744,7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0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62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836712"/>
            <a:ext cx="7972452" cy="63746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50579"/>
            <a:ext cx="7715250" cy="115416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РАСХОДОВ РАЙОННОГО БЮДЖЕТА </a:t>
            </a:r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АМОНСКОГО МУНИЦИПАЛЬНОГО РАЙОНА НА </a:t>
            </a:r>
          </a:p>
          <a:p>
            <a:pPr algn="ctr"/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2016 ГОД ПО МУНИЦИПАЛЬНЫМ ПРОГРАММАМ</a:t>
            </a:r>
            <a:endParaRPr lang="ru-RU" sz="2300" b="1" i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704656"/>
              </p:ext>
            </p:extLst>
          </p:nvPr>
        </p:nvGraphicFramePr>
        <p:xfrm>
          <a:off x="611560" y="1440094"/>
          <a:ext cx="8280920" cy="4777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49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641153"/>
            <a:ext cx="7031682" cy="57606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РАМОНСКОГО МУНИЦИПАЛЬНОГО РАЙОНА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2016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959163"/>
              </p:ext>
            </p:extLst>
          </p:nvPr>
        </p:nvGraphicFramePr>
        <p:xfrm>
          <a:off x="510353" y="1217216"/>
          <a:ext cx="7920879" cy="562886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638581"/>
                <a:gridCol w="926763"/>
                <a:gridCol w="1095686"/>
                <a:gridCol w="1095686"/>
                <a:gridCol w="969380"/>
                <a:gridCol w="1194783"/>
              </a:tblGrid>
              <a:tr h="241352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Исполнено 2014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 тыс. руб.)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Бюджет на 2016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(тыс. руб.)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Бюджет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2016 года к утвержденному 2015г. в (%)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9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Утвержденный бюджет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 тыс. руб.)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Ожидаемое исполнение (тыс. руб.)   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 РАСХОДОВ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666 801,2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558 692,2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664 786,9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588 371,3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105,3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Социально-значимые расходы,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379 766,9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406 842,2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419 332,5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413 678,4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101,7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57,0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72,8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70,3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8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из них      Заработная плата с начислениями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326 510,7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353 779,8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358 807,3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356 749,7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00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48,9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63,3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54,0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8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Оплата коммунальных услуг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25 964,0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33 014,7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32 347,3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35 155,5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106,5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Социальное обеспечение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27 292,2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20 047,7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28 177,9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21 773,2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108,6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доплата к пенсии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2 238,9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2819,6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2 238,9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2 600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92,2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Первоочередные расходы, из них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145 571,2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118 676,2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163 391,2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138 741,0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24,6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продукты питания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32 029,3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33 230,8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35 917,6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41 388,8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124,5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8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медикаменты и перевязочные средства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котельно-печное топливо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1 635,7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1 269,1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1451,9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1 443,9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113,7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строительные материалы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1 704,9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1 396,0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1 314,4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1 310,0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93,8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8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текущий ремонт и техническое обслуживание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28 108,5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9 770,7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12589,7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4 638,7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47,5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18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Капитальные вложения в основные фонды                                                                                                                                            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141 463,1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33 173,8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82 063,2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35 951,9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108,4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3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031682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СТРУКТУРА РАСХОДОВ РАЙОННОГО БЮДЖЕТА РАМОНСКОГО МУНИЦИПАЛЬНОГО РАЙОНА НА 2016 ГОД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3815008"/>
              </p:ext>
            </p:extLst>
          </p:nvPr>
        </p:nvGraphicFramePr>
        <p:xfrm>
          <a:off x="539552" y="1412777"/>
          <a:ext cx="792088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89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03168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РАЗДЕЛАМ В 2014-2016 ГОДАХ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82877"/>
              </p:ext>
            </p:extLst>
          </p:nvPr>
        </p:nvGraphicFramePr>
        <p:xfrm>
          <a:off x="414655" y="1052736"/>
          <a:ext cx="8003232" cy="538041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705219"/>
                <a:gridCol w="667023"/>
                <a:gridCol w="1556213"/>
                <a:gridCol w="1037128"/>
                <a:gridCol w="1037649"/>
              </a:tblGrid>
              <a:tr h="9345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3645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666 801,2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664 786,9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588 371,3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36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48 906,7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50 783,4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50 718,6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36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728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803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70 084,4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28 501,6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2 812,1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345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8 127,2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4 105,0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313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377 479,6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420 863,9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416 212,2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36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28 853,3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34 881,5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34 552,7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150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27 292,2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30 721,9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21 773,2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364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85 030,9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64 766,9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45 314,5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4598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2 046,5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38207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18 749,7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29 009,7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15 317,0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053" marR="58053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4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6696744" cy="648494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УДЕЛЬНЫЙ ВЕС РАСХОДОВ ПО РАЗДЕЛАМ РАЙОННОГО БЮДЖЕТА  ЗА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2015</a:t>
            </a:r>
            <a:b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ПРОЕКТ НА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2016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</a:t>
            </a:r>
            <a:b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162053"/>
              </p:ext>
            </p:extLst>
          </p:nvPr>
        </p:nvGraphicFramePr>
        <p:xfrm>
          <a:off x="395536" y="1052736"/>
          <a:ext cx="7992889" cy="568235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380158"/>
                <a:gridCol w="1020652"/>
                <a:gridCol w="785713"/>
                <a:gridCol w="1021207"/>
                <a:gridCol w="785159"/>
              </a:tblGrid>
              <a:tr h="571316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b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2015 год,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</a:t>
                      </a:r>
                      <a:b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проекта </a:t>
                      </a:r>
                      <a:b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2016 год </a:t>
                      </a:r>
                      <a:b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бюджета 2015 года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(+, -) тыс. руб.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50 783,4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50 718,60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1,0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0,02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43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-113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-0,06 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28 501,6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2 812,1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-25 689,50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-3,8 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ЖКХ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4 105,0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-3510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-0,5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420 863,9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416 212,2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-4 651,70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63,3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7,4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34 881,5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34 552,7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-328,8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0,6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30 721,9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21 773,2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-8 948,70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-0,9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64 766,9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45 314,5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-19 452,4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69,9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-2,0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-84,0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89,5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0,04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08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</a:t>
                      </a: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 образований</a:t>
                      </a:r>
                      <a:endParaRPr lang="ru-RU" sz="1100" i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29 009,7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15 317,0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- 13 692,7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-1,8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664 786,9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588 371,3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-76 415,6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88,5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04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</a:t>
                      </a: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0892" marR="50892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15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64468"/>
            <a:ext cx="6840760" cy="576064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 РАЙОННОГО БЮДЖЕТА ПО РАЗДЕЛАМ В </a:t>
            </a: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2015 </a:t>
            </a: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ГОДУ И ПРОЕКТ НА </a:t>
            </a: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2016 ГОД,  </a:t>
            </a:r>
            <a:b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 К ОБЩЕМУ ОБЪЕМУ</a:t>
            </a:r>
            <a:b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569989"/>
              </p:ext>
            </p:extLst>
          </p:nvPr>
        </p:nvGraphicFramePr>
        <p:xfrm>
          <a:off x="539553" y="1196752"/>
          <a:ext cx="7848873" cy="53071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725802"/>
                <a:gridCol w="382175"/>
                <a:gridCol w="1299072"/>
                <a:gridCol w="1220912"/>
                <a:gridCol w="1220912"/>
              </a:tblGrid>
              <a:tr h="690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 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2924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9977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9977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584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43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292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861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48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292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292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2584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88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40" marR="6104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194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49" y="167670"/>
            <a:ext cx="7000389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ОСНОВНЫМ РАЗДЕЛАМ НА ДУШУ НАСЕЛЕНИЯ В 2015 ГОДУ И </a:t>
            </a:r>
          </a:p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2016 ГОД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153639"/>
              </p:ext>
            </p:extLst>
          </p:nvPr>
        </p:nvGraphicFramePr>
        <p:xfrm>
          <a:off x="539552" y="1772816"/>
          <a:ext cx="7889587" cy="47946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50678"/>
                <a:gridCol w="643562"/>
                <a:gridCol w="1122618"/>
                <a:gridCol w="1074548"/>
                <a:gridCol w="998181"/>
              </a:tblGrid>
              <a:tr h="604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             2014 год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652,60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577,70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563,50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7255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789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182,60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885,40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86,70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127,50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755,80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074,80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12 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898,60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083,60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065,10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850,00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954,40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577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012,10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spc="-5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396,80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15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63,70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24,90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3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22,10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15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584,00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901,20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pc="-4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472,20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014" marR="61014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40351" y="1484361"/>
            <a:ext cx="6887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3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M:\ЕФРЕМОВА\к бюджету на 2016 год\Бюджет для граждан\dohody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45" y="952500"/>
            <a:ext cx="8064895" cy="571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60649"/>
            <a:ext cx="7031682" cy="864096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 РАЙОННОГО БЮДЖЕТА </a:t>
            </a: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РАСЧЕТЕ</a:t>
            </a:r>
            <a:b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ДУШУ </a:t>
            </a: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НАСЕЛЕНИЯ </a:t>
            </a:r>
            <a:r>
              <a:rPr lang="ru-RU" sz="24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2016 ГОДУ</a:t>
            </a:r>
            <a:b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11560" y="1268760"/>
            <a:ext cx="1656184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20 492,8 рублей в год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1561" y="2348880"/>
            <a:ext cx="1656183" cy="8640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947,0 рублей </a:t>
            </a:r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Овал 7"/>
          <p:cNvSpPr/>
          <p:nvPr/>
        </p:nvSpPr>
        <p:spPr>
          <a:xfrm>
            <a:off x="571205" y="3501008"/>
            <a:ext cx="1656183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84 807,6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год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Овал 8"/>
          <p:cNvSpPr/>
          <p:nvPr/>
        </p:nvSpPr>
        <p:spPr>
          <a:xfrm>
            <a:off x="611561" y="4581128"/>
            <a:ext cx="1656184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93 275,0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год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Овал 9"/>
          <p:cNvSpPr/>
          <p:nvPr/>
        </p:nvSpPr>
        <p:spPr>
          <a:xfrm>
            <a:off x="611560" y="5593614"/>
            <a:ext cx="1656185" cy="93610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1 065,1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год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Овал 11"/>
          <p:cNvSpPr/>
          <p:nvPr/>
        </p:nvSpPr>
        <p:spPr>
          <a:xfrm>
            <a:off x="2051720" y="1268760"/>
            <a:ext cx="1867689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1 707,7 рублей </a:t>
            </a:r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месяц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032993" y="2348880"/>
            <a:ext cx="1872208" cy="8640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78,9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</a:t>
            </a:r>
          </a:p>
          <a:p>
            <a:pPr algn="ctr"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месяц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51720" y="3501008"/>
            <a:ext cx="1872208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7 067,3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 </a:t>
            </a:r>
          </a:p>
          <a:p>
            <a:pPr algn="ctr"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месяц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056239" y="4581128"/>
            <a:ext cx="1872208" cy="7920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7 772,9 рубля </a:t>
            </a:r>
            <a:endParaRPr lang="ru-RU" sz="11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месяц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51720" y="5589240"/>
            <a:ext cx="1872208" cy="93610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88,8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месяц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28447" y="1268760"/>
            <a:ext cx="4531985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 smtClean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Расходов </a:t>
            </a:r>
            <a:r>
              <a:rPr lang="ru-RU" sz="1300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районного бюджета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Рамонского муниципального района Воронежской области приходится на одного гражданина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4591" y="2348880"/>
            <a:ext cx="4505841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 smtClean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Расходов 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районного бюджета Рамонского муниципального района Воронежской области </a:t>
            </a:r>
            <a:r>
              <a:rPr lang="ru-RU" sz="1300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 социальную политику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приходится на одного гражданина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54591" y="3501008"/>
            <a:ext cx="4505841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 smtClean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Расходов 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районного бюджета Рамонского муниципального района Воронежской области </a:t>
            </a:r>
            <a:r>
              <a:rPr lang="ru-RU" sz="1300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 общее образование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приходится на одного ученика</a:t>
            </a:r>
            <a:endParaRPr lang="ru-RU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spc="100" dirty="0" smtClean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006" dist="20003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300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4591" y="4581128"/>
            <a:ext cx="4505841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 smtClean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Расходов 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районного бюджета Рамонского муниципального района Воронежской области </a:t>
            </a:r>
            <a:r>
              <a:rPr lang="ru-RU" sz="1300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дошкольное образование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на одного дошкольника</a:t>
            </a:r>
            <a:endParaRPr lang="ru-RU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4591" y="5593614"/>
            <a:ext cx="4505841" cy="9361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300" dirty="0" smtClean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Расходов 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районного бюджета Рамонского муниципального района Воронежской области </a:t>
            </a:r>
            <a:r>
              <a:rPr lang="ru-RU" sz="1300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культуру</a:t>
            </a:r>
            <a:r>
              <a:rPr lang="ru-RU" sz="13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приходится на одного гражданина</a:t>
            </a:r>
            <a:endParaRPr lang="ru-RU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400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546" y="0"/>
            <a:ext cx="6411870" cy="122553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1502253"/>
            <a:ext cx="4320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мешок с деньгами) - смета доходов и расходов государства.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3071913"/>
            <a:ext cx="42484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расходования денежных средств, предназначенных для финансового обеспечения задач и функций 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района.</a:t>
            </a:r>
          </a:p>
          <a:p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двух частей — доходной и расходной. </a:t>
            </a: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45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bablo.com/wp-content/uploads/2012/06/%D0%9C%D0%B5%D1%88%D0%BE%D0%BA-%D0%91%D0%B0%D0%B1%D0%BB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39" y="1628801"/>
            <a:ext cx="3233936" cy="469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M:\ЕФРЕМОВА\к бюджету на 2016 год\Бюджет для граждан\Byudzhe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56" y="1628798"/>
            <a:ext cx="3963785" cy="469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69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031682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СТРУКТУРА РАСХОДОВ РАЙОННОГО БЮДЖЕТА РАМОНСКОГО МУНИЦИПАЛЬНОГО РАЙОНА НА 2016 ГОД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6395"/>
              </p:ext>
            </p:extLst>
          </p:nvPr>
        </p:nvGraphicFramePr>
        <p:xfrm>
          <a:off x="467544" y="1484784"/>
          <a:ext cx="7920880" cy="4761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6712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77519" y="0"/>
            <a:ext cx="7031682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РАЙОННОГО БЮДЖЕТА НА 2016 ГОД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2511" y="1124744"/>
            <a:ext cx="771525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обязательства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физическим лицом, подлежащим исполнению в                       денежной форме в установленном соответствующим законом, иным   нормативным правовым актом размере или имеющие установленный порядок его индексации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539192"/>
              </p:ext>
            </p:extLst>
          </p:nvPr>
        </p:nvGraphicFramePr>
        <p:xfrm>
          <a:off x="609680" y="2031326"/>
          <a:ext cx="7799521" cy="4613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64091"/>
                <a:gridCol w="1335430"/>
              </a:tblGrid>
              <a:tr h="190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выплат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2016 год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18 442,3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 областные средства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16 337,2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8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компенсацию, выплачиваемую родителям (законным представителям) в целях материальной поддержки воспитания и обучения детей, посещающих образовательные организации, реализующие образовательную программу дошкольного образования 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2 612,0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00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единовременного пособия при всех формах устройства детей, лишенных родительского попечения, в семью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255,8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90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приемной семье на содержание подопечных детей 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2 785,0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выплаты вознаграждения, причитающегося приемному родителю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2 997,0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семьям опекунов на содержание подопечных детей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7 200,0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00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передаче ребенка на воспитание в семью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89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устройстве в семью ребенка-инвалида или ребенка, достигшего возраста 10 лет, а также при одновременной передаче на воспитание в семью братьев (сестер)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 средства районного бюджета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2 105,1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00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улучшение жилищных условий граждан, проживающих в сельской местности, в том числе молодых семей и молодых специалистов, проживающих и работающих на селе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605,1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9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обеспечение жильем  молодых семей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1 500,0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671" marR="5967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8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019248"/>
            <a:ext cx="8028892" cy="52845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3212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052736"/>
            <a:ext cx="8064897" cy="53285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0460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7920880" cy="52665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284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7920881" cy="53840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74903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7920881" cy="53935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0729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7920881" cy="49776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6880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26" y="1124743"/>
            <a:ext cx="7929597" cy="52411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134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978660"/>
            <a:ext cx="7920882" cy="5276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3272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285"/>
            <a:ext cx="6543692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</a:p>
        </p:txBody>
      </p:sp>
      <p:sp>
        <p:nvSpPr>
          <p:cNvPr id="19" name="Содержимое 3"/>
          <p:cNvSpPr>
            <a:spLocks noGrp="1"/>
          </p:cNvSpPr>
          <p:nvPr>
            <p:ph sz="half" idx="1"/>
          </p:nvPr>
        </p:nvSpPr>
        <p:spPr>
          <a:xfrm>
            <a:off x="4211960" y="1412776"/>
            <a:ext cx="4248472" cy="5088058"/>
          </a:xfrm>
        </p:spPr>
        <p:txBody>
          <a:bodyPr>
            <a:normAutofit lnSpcReduction="10000"/>
          </a:bodyPr>
          <a:lstStyle/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— денежные средства, поступающие в соответствии с законодательством в бюджет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Расходы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— денежные средства, направляемые на финансовое обеспечение задач и функций муниципального района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Сбалансированный бюджет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равенство доходов и расходов бюджета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Дефицит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это превышение расходов бюджета над его доходами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Профицит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превышение доходов над расходами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Мужская футболка &quot;Весы&quot; - Магазин КМП (Kill Me Please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10" y="1412776"/>
            <a:ext cx="391535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:\ЕФРЕМОВА\к бюджету на 2016 год\Бюджет для граждан\a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10" y="1628800"/>
            <a:ext cx="391535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73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7920881" cy="53395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942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700808"/>
            <a:ext cx="7920880" cy="409342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Брошюра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подготовлена отделом по финансам администрации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Рамонского муниципального района Воронежской области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50 лет ВЛКСМ, 5,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р.п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Рамонь, Воронежская область, 396020.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Контактные телефоны: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 (47340) 2-18-50; 8 (47340) 2-17-49; 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(47340) 2-11-05;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Факс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8 (47340) 2-17-02;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Адрес электронной почты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Е-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mail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common@ramon.gfu.vrn.ru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отдела по финансам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понедельник-пятница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8-00 до 17-00.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личного приема руководителя отдела по финансам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Вторник с 9:00 до 16:00 часов.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оле 2"/>
          <p:cNvSpPr txBox="1">
            <a:spLocks noChangeArrowheads="1"/>
          </p:cNvSpPr>
          <p:nvPr/>
        </p:nvSpPr>
        <p:spPr bwMode="auto">
          <a:xfrm>
            <a:off x="1428750" y="280300"/>
            <a:ext cx="695967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для граждан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962"/>
            <a:ext cx="7031682" cy="122553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ЧЕМ ОСНОВЫВАЕТСЯ ПРОЕКТ МУНИЦИПАЛЬНОГО БЮДЖЕТА?</a:t>
            </a:r>
            <a:endParaRPr lang="ru-RU" sz="2400" b="1" i="1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1268760"/>
            <a:ext cx="7115196" cy="12255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800" b="1" i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2834" y="1243246"/>
            <a:ext cx="6696744" cy="18585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Составление проекта районного бюджета основывается на:</a:t>
            </a:r>
            <a:endParaRPr lang="ru-RU" sz="2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3376499"/>
            <a:ext cx="1872208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Положениях послания Президента Российской Федерации</a:t>
            </a:r>
          </a:p>
          <a:p>
            <a:pPr algn="ctr"/>
            <a:r>
              <a:rPr lang="ru-RU" dirty="0" smtClean="0"/>
              <a:t>Федеральному собранию Российской Федерации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736" y="3383160"/>
            <a:ext cx="2016224" cy="2592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Прогнозе социально-экономического развития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5976" y="3394013"/>
            <a:ext cx="1728192" cy="24161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Основных направлениях бюджетной и налоговой политики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3417296"/>
            <a:ext cx="2088232" cy="227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Муниципальных программах Рамонского муниципального района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>
            <a:stCxn id="3" idx="0"/>
          </p:cNvCxnSpPr>
          <p:nvPr/>
        </p:nvCxnSpPr>
        <p:spPr>
          <a:xfrm flipV="1">
            <a:off x="1115616" y="3101789"/>
            <a:ext cx="648072" cy="274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4" idx="0"/>
          </p:cNvCxnSpPr>
          <p:nvPr/>
        </p:nvCxnSpPr>
        <p:spPr>
          <a:xfrm flipV="1">
            <a:off x="3203848" y="3101790"/>
            <a:ext cx="216024" cy="281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0" idx="0"/>
          </p:cNvCxnSpPr>
          <p:nvPr/>
        </p:nvCxnSpPr>
        <p:spPr>
          <a:xfrm flipV="1">
            <a:off x="5220072" y="3101789"/>
            <a:ext cx="2" cy="292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0"/>
          </p:cNvCxnSpPr>
          <p:nvPr/>
        </p:nvCxnSpPr>
        <p:spPr>
          <a:xfrm flipH="1" flipV="1">
            <a:off x="7236298" y="3101790"/>
            <a:ext cx="36002" cy="315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6840760" cy="1440160"/>
          </a:xfrm>
        </p:spPr>
        <p:txBody>
          <a:bodyPr>
            <a:noAutofit/>
          </a:bodyPr>
          <a:lstStyle/>
          <a:p>
            <a:pPr algn="ctr"/>
            <a:r>
              <a:rPr lang="ru-RU" sz="2000" b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</a:t>
            </a:r>
            <a:r>
              <a:rPr lang="ru-RU" sz="22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2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бюджетной </a:t>
            </a:r>
            <a:br>
              <a:rPr lang="ru-RU" sz="2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 РАМОНСКОГО  МУНИЦИПАЛЬНОГО РАЙОНА  НА  2016  год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 плановый  </a:t>
            </a:r>
            <a:r>
              <a:rPr lang="ru-RU" sz="22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2017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 годов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1" name="TextBox 2180"/>
          <p:cNvSpPr txBox="1"/>
          <p:nvPr/>
        </p:nvSpPr>
        <p:spPr>
          <a:xfrm>
            <a:off x="467545" y="1700808"/>
            <a:ext cx="7992887" cy="4616648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бюджетной политики Рамонского муниципального района Воронежской области на 2016 год и на плановый период 2017 и 2018 годов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подготовлены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бюджетным законодательством Российской Федерации, положениями статьи 41 Закона Воронежской области от 10.10.2008 №81-ОЗ «О бюджетном процессе в Воронежской области» в целях формирования основных характеристик и прогнозируемых параметров проекта районного бюджета на 2016 год.</a:t>
            </a:r>
          </a:p>
          <a:p>
            <a:pPr algn="just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При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определении Основных направлений бюджетной политики учтены задачи, определенные: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Указами Президента Российской Федерации от 07.05.2012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№596-606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 01.06.2012 №761, от 28.12.2012 №1688, от 25.04.2013 №417;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Программой повышения эффективности управления муниципальными  финансами на период до 2018 года, утвержденной распоряжением администрации Рамонского муниципального района Воронежской области от 11.08.2014  №122-р «Об утверждении муниципальной программы повышения эффективности управления муниципальными  финансами Рамонского муниципального района Воронежской области на период до 2018 года»;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муниципальными программами Рамонского муниципального района Воронежской области (далее- муниципальные программы);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Планом мероприятий по оптимизации и повышению эффективности бюджетных расходов бюджета Рамонского муниципального района Воронежской области на 2014-2016 годы, утвержденным распоряжением администрации Рамонского муниципального района Воронежской области  от 30.06.214 №105-р;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Иными документами стратегического планирования.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98360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51729"/>
            <a:ext cx="6840760" cy="1008112"/>
          </a:xfrm>
        </p:spPr>
        <p:txBody>
          <a:bodyPr>
            <a:noAutofit/>
          </a:bodyPr>
          <a:lstStyle/>
          <a:p>
            <a:pPr algn="ctr"/>
            <a:r>
              <a:rPr lang="ru-RU" sz="2200" b="1" i="1" cap="all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200" b="1" i="1" cap="all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направления  бюджетной </a:t>
            </a:r>
            <a:r>
              <a:rPr lang="ru-RU" sz="2200" b="1" i="1" cap="all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</a:t>
            </a:r>
            <a:r>
              <a:rPr lang="ru-RU" sz="2200" b="1" i="1" cap="all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РАМОНСКОГО  МУНИЦИПАЛЬНОГО РАЙОНА  НА  2016 год  и  </a:t>
            </a:r>
            <a:r>
              <a:rPr lang="ru-RU" sz="2200" b="1" i="1" cap="all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плановый </a:t>
            </a:r>
            <a:r>
              <a:rPr lang="ru-RU" sz="2200" b="1" i="1" cap="all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 </a:t>
            </a:r>
            <a:r>
              <a:rPr lang="ru-RU" sz="2200" b="1" i="1" cap="all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200" b="1" i="1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b="1" i="1" cap="all" dirty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 годов</a:t>
            </a:r>
            <a:endParaRPr lang="ru-RU" sz="2200" b="1" i="1" dirty="0"/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1765653"/>
            <a:ext cx="7776864" cy="4247317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меняющихся социально-экономических условиях в 2016-2018 годах потребуется принятие решений по рациональному использованию имеющихся ресурсов, а также по повышению эффективности и результативности имеющихся инструментов программно-целевого управления и бюджетирования, включая: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предоставления муниципальных услуг, совершенствование механизмов планирования бюджетных ассигнований районного бюджета для финансового обеспечения выполнения муниципального задания на оказание муниципальных услуг (выполнение работ);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 муниципального финансового контроля в сфере бюджетных правоотношений, внутреннего финансового контроля и внутреннего финансового аудита;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открытости и прозрачности информации об управлении общественными финансами.</a:t>
            </a:r>
          </a:p>
        </p:txBody>
      </p:sp>
    </p:spTree>
    <p:extLst>
      <p:ext uri="{BB962C8B-B14F-4D97-AF65-F5344CB8AC3E}">
        <p14:creationId xmlns:p14="http://schemas.microsoft.com/office/powerpoint/2010/main" val="225387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Другая 2">
      <a:dk1>
        <a:srgbClr val="A5A5A5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5575</TotalTime>
  <Words>4811</Words>
  <Application>Microsoft Office PowerPoint</Application>
  <PresentationFormat>Экран (4:3)</PresentationFormat>
  <Paragraphs>1513</Paragraphs>
  <Slides>61</Slides>
  <Notes>52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Соседство</vt:lpstr>
      <vt:lpstr>Презентация PowerPoint</vt:lpstr>
      <vt:lpstr>ЧТО ТАКОЕ «БЮДЖЕТ ДЛЯ ГРАЖДАН»?</vt:lpstr>
      <vt:lpstr>ПРИНЦИП ПРОЗРАЧНОСТИ (ОТКРЫТОСТИ) БЮДЖЕТНОЙ СИСТЕМЫ РОССИЙСКОЙ ФЕДЕРАЦИИ ОЗНАЧАЕТ:</vt:lpstr>
      <vt:lpstr>Презентация PowerPoint</vt:lpstr>
      <vt:lpstr>ОСНОВНЫЕ ПОНЯТИЯ</vt:lpstr>
      <vt:lpstr>ОСНОВНЫЕ ПОНЯТИЯ</vt:lpstr>
      <vt:lpstr>НА ЧЕМ ОСНОВЫВАЕТСЯ ПРОЕКТ МУНИЦИПАЛЬНОГО БЮДЖЕТА?</vt:lpstr>
      <vt:lpstr> основные  направления  бюджетной  политики  РАМОНСКОГО  МУНИЦИПАЛЬНОГО РАЙОНА  НА  2016  год  и  на  плановый  период 2017 и 2018 годов </vt:lpstr>
      <vt:lpstr>основные  направления  бюджетной политики  РАМОНСКОГО  МУНИЦИПАЛЬНОГО РАЙОНА  НА  2016 год  и  на плановый  период 2017 и 2018 годов</vt:lpstr>
      <vt:lpstr>ОДНОЛЕТНИЙ БЮДЖЕТ</vt:lpstr>
      <vt:lpstr>БЮДЖЕТНЫЙ  ПРОЦЕСС - ЕЖЕГОДНОЕ ФОРМИРОВАНИЕ  И ИСПОЛНЕНИЕ БЮДЖЕТА</vt:lpstr>
      <vt:lpstr>ОСНОВНЫЕ  ПАРАМЕТРЫ  РАЙОННОГО БЮДЖЕТА НА 2016 ГОД</vt:lpstr>
      <vt:lpstr>Презентация PowerPoint</vt:lpstr>
      <vt:lpstr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vt:lpstr>
      <vt:lpstr>Презентация PowerPoint</vt:lpstr>
      <vt:lpstr>Презентация PowerPoint</vt:lpstr>
      <vt:lpstr>ОСНОВНЫЕ  НАПРАВЛЕНИЯ  НАЛОГОВОЙ ПОЛИТИКИ  РАМОНСКОГО  МУНИЦИПАЛЬНОГО РАЙОНА  НА 2016 ГОД</vt:lpstr>
      <vt:lpstr>ОСНОВНЫЕ  ПОКАЗАТЕЛИ  СОЦИАЛЬНО-ЭКОНОМИЧЕСКОГО  РАЗВИТИЯ  РАМОНСКОГО МУНИЦИПАЛЬНОГО  РАЙОНА</vt:lpstr>
      <vt:lpstr>Презентация PowerPoint</vt:lpstr>
      <vt:lpstr>ДОХОДЫ  РАЙОННОГО  БЮДЖЕТА  НА 2016 ГОД</vt:lpstr>
      <vt:lpstr>СТРУКТУРА  ДОХОДОВ  РАЙОННОГО  БЮДЖЕТА  НА 2016 ГОД</vt:lpstr>
      <vt:lpstr>Презентация PowerPoint</vt:lpstr>
      <vt:lpstr>СТРУКТУРА НАЛОГОВЫХ И НЕНАЛОГОВЫХ ДОХОДОВ  БЮДЖЕТА РАЙОНА В 2014-2016 ГОДАХ</vt:lpstr>
      <vt:lpstr>СТРУКТУРА ДОХОДОВ КОНСОЛИДИРОВАННОГО БЮДЖЕТА  НА 2016 ГОД</vt:lpstr>
      <vt:lpstr>СТРУКТУРА  НАЛОГОВЫХ  И  НЕНАЛОГОВЫХ ДОХОДОВ  КОНСОЛИДИРОВАННОГО  БЮДЖЕТА  В 2014-2016 ГОДАХ</vt:lpstr>
      <vt:lpstr>ДОХОДЫ  КОНСОЛИДИРОВАННОГО  БЮДЖЕТА  НА ДУШУ  НАСЕЛЕНИЯ  В  2016  ГОДУ</vt:lpstr>
      <vt:lpstr>БЕЗВОЗМЕЗДНЫЕ  ПОСТУПЛЕНИЯ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УДЕЛЬНЫЙ ВЕС РАСХОДОВ ПО РАЗДЕЛАМ РАЙОННОГО БЮДЖЕТА  ЗА 2015   И ПРОЕКТ НА 2016 ГОД </vt:lpstr>
      <vt:lpstr>РАСХОДЫ РАЙОННОГО БЮДЖЕТА ПО РАЗДЕЛАМ В 2015 ГОДУ И ПРОЕКТ НА 2016 ГОД,   В % К ОБЩЕМУ ОБЪЕМУ </vt:lpstr>
      <vt:lpstr>Презентация PowerPoint</vt:lpstr>
      <vt:lpstr>РАСХОДЫ РАЙОННОГО БЮДЖЕТА В РАСЧЕТЕ  НА ДУШУ НАСЕЛЕНИЯ В 2016 ГОДУ  </vt:lpstr>
      <vt:lpstr>Презентация PowerPoint</vt:lpstr>
      <vt:lpstr>Презентация PowerPoint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Готовко</dc:creator>
  <cp:lastModifiedBy>dohod1</cp:lastModifiedBy>
  <cp:revision>844</cp:revision>
  <cp:lastPrinted>2015-12-01T13:57:47Z</cp:lastPrinted>
  <dcterms:created xsi:type="dcterms:W3CDTF">2013-11-29T03:21:51Z</dcterms:created>
  <dcterms:modified xsi:type="dcterms:W3CDTF">2015-12-15T05:06:24Z</dcterms:modified>
</cp:coreProperties>
</file>