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drawings/drawing9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0.xml" ContentType="application/vnd.openxmlformats-officedocument.drawingml.chart+xml"/>
  <Override PartName="/ppt/drawings/drawing10.xml" ContentType="application/vnd.openxmlformats-officedocument.drawingml.chartshape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11.xml" ContentType="application/vnd.openxmlformats-officedocument.drawingml.chart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12.xml" ContentType="application/vnd.openxmlformats-officedocument.drawingml.chart+xml"/>
  <Override PartName="/ppt/drawings/drawing11.xml" ContentType="application/vnd.openxmlformats-officedocument.drawingml.chartshape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58" r:id="rId1"/>
  </p:sldMasterIdLst>
  <p:notesMasterIdLst>
    <p:notesMasterId r:id="rId72"/>
  </p:notesMasterIdLst>
  <p:sldIdLst>
    <p:sldId id="256" r:id="rId2"/>
    <p:sldId id="260" r:id="rId3"/>
    <p:sldId id="259" r:id="rId4"/>
    <p:sldId id="437" r:id="rId5"/>
    <p:sldId id="385" r:id="rId6"/>
    <p:sldId id="436" r:id="rId7"/>
    <p:sldId id="446" r:id="rId8"/>
    <p:sldId id="426" r:id="rId9"/>
    <p:sldId id="334" r:id="rId10"/>
    <p:sldId id="340" r:id="rId11"/>
    <p:sldId id="429" r:id="rId12"/>
    <p:sldId id="445" r:id="rId13"/>
    <p:sldId id="384" r:id="rId14"/>
    <p:sldId id="390" r:id="rId15"/>
    <p:sldId id="391" r:id="rId16"/>
    <p:sldId id="393" r:id="rId17"/>
    <p:sldId id="392" r:id="rId18"/>
    <p:sldId id="344" r:id="rId19"/>
    <p:sldId id="438" r:id="rId20"/>
    <p:sldId id="434" r:id="rId21"/>
    <p:sldId id="401" r:id="rId22"/>
    <p:sldId id="398" r:id="rId23"/>
    <p:sldId id="408" r:id="rId24"/>
    <p:sldId id="428" r:id="rId25"/>
    <p:sldId id="395" r:id="rId26"/>
    <p:sldId id="379" r:id="rId27"/>
    <p:sldId id="345" r:id="rId28"/>
    <p:sldId id="400" r:id="rId29"/>
    <p:sldId id="396" r:id="rId30"/>
    <p:sldId id="397" r:id="rId31"/>
    <p:sldId id="453" r:id="rId32"/>
    <p:sldId id="367" r:id="rId33"/>
    <p:sldId id="406" r:id="rId34"/>
    <p:sldId id="404" r:id="rId35"/>
    <p:sldId id="365" r:id="rId36"/>
    <p:sldId id="366" r:id="rId37"/>
    <p:sldId id="449" r:id="rId38"/>
    <p:sldId id="368" r:id="rId39"/>
    <p:sldId id="369" r:id="rId40"/>
    <p:sldId id="370" r:id="rId41"/>
    <p:sldId id="371" r:id="rId42"/>
    <p:sldId id="372" r:id="rId43"/>
    <p:sldId id="373" r:id="rId44"/>
    <p:sldId id="374" r:id="rId45"/>
    <p:sldId id="451" r:id="rId46"/>
    <p:sldId id="452" r:id="rId47"/>
    <p:sldId id="353" r:id="rId48"/>
    <p:sldId id="356" r:id="rId49"/>
    <p:sldId id="355" r:id="rId50"/>
    <p:sldId id="354" r:id="rId51"/>
    <p:sldId id="358" r:id="rId52"/>
    <p:sldId id="424" r:id="rId53"/>
    <p:sldId id="435" r:id="rId54"/>
    <p:sldId id="359" r:id="rId55"/>
    <p:sldId id="421" r:id="rId56"/>
    <p:sldId id="361" r:id="rId57"/>
    <p:sldId id="442" r:id="rId58"/>
    <p:sldId id="440" r:id="rId59"/>
    <p:sldId id="443" r:id="rId60"/>
    <p:sldId id="444" r:id="rId61"/>
    <p:sldId id="410" r:id="rId62"/>
    <p:sldId id="411" r:id="rId63"/>
    <p:sldId id="412" r:id="rId64"/>
    <p:sldId id="413" r:id="rId65"/>
    <p:sldId id="414" r:id="rId66"/>
    <p:sldId id="415" r:id="rId67"/>
    <p:sldId id="416" r:id="rId68"/>
    <p:sldId id="417" r:id="rId69"/>
    <p:sldId id="418" r:id="rId70"/>
    <p:sldId id="335" r:id="rId71"/>
  </p:sldIdLst>
  <p:sldSz cx="9144000" cy="6858000" type="screen4x3"/>
  <p:notesSz cx="6888163" cy="9623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AF4"/>
    <a:srgbClr val="E9EDF4"/>
    <a:srgbClr val="000000"/>
    <a:srgbClr val="536141"/>
    <a:srgbClr val="66CCFF"/>
    <a:srgbClr val="FF99FF"/>
    <a:srgbClr val="FFFF99"/>
    <a:srgbClr val="CEE1FE"/>
    <a:srgbClr val="E8F89A"/>
    <a:srgbClr val="C44F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5976" autoAdjust="0"/>
  </p:normalViewPr>
  <p:slideViewPr>
    <p:cSldViewPr>
      <p:cViewPr varScale="1">
        <p:scale>
          <a:sx n="111" d="100"/>
          <a:sy n="111" d="100"/>
        </p:scale>
        <p:origin x="162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solidFill>
          <a:srgbClr val="E8EAF4"/>
        </a:solidFill>
      </c:spPr>
    </c:sideWall>
    <c:backWall>
      <c:thickness val="0"/>
      <c:spPr>
        <a:solidFill>
          <a:srgbClr val="E8EAF4"/>
        </a:solidFill>
      </c:spPr>
    </c:backWall>
    <c:plotArea>
      <c:layout>
        <c:manualLayout>
          <c:layoutTarget val="inner"/>
          <c:xMode val="edge"/>
          <c:yMode val="edge"/>
          <c:x val="9.7006315537589843E-2"/>
          <c:y val="4.571574813268791E-2"/>
          <c:w val="0.73958834094437398"/>
          <c:h val="0.849013533624529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Всего, млн. руб.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2746</c:v>
                </c:pt>
                <c:pt idx="1">
                  <c:v>3838</c:v>
                </c:pt>
                <c:pt idx="2">
                  <c:v>4302</c:v>
                </c:pt>
                <c:pt idx="3">
                  <c:v>5055</c:v>
                </c:pt>
                <c:pt idx="4">
                  <c:v>6387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C4-4397-B9F2-948098F89F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Обл. бюджет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1724</c:v>
                </c:pt>
                <c:pt idx="1">
                  <c:v>2607</c:v>
                </c:pt>
                <c:pt idx="2">
                  <c:v>2825</c:v>
                </c:pt>
                <c:pt idx="3">
                  <c:v>3390</c:v>
                </c:pt>
                <c:pt idx="4">
                  <c:v>4251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C4-4397-B9F2-948098F89FB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 района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1022</c:v>
                </c:pt>
                <c:pt idx="1">
                  <c:v>1231</c:v>
                </c:pt>
                <c:pt idx="2">
                  <c:v>1477</c:v>
                </c:pt>
                <c:pt idx="3">
                  <c:v>1665</c:v>
                </c:pt>
                <c:pt idx="4">
                  <c:v>2136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3C4-4397-B9F2-948098F89F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9552384"/>
        <c:axId val="89553920"/>
        <c:axId val="0"/>
      </c:bar3DChart>
      <c:catAx>
        <c:axId val="89552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9553920"/>
        <c:crosses val="autoZero"/>
        <c:auto val="1"/>
        <c:lblAlgn val="ctr"/>
        <c:lblOffset val="100"/>
        <c:noMultiLvlLbl val="0"/>
      </c:catAx>
      <c:valAx>
        <c:axId val="89553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55238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0.85067257484211156"/>
          <c:y val="0.6184756691873301"/>
          <c:w val="0.14932742515788844"/>
          <c:h val="0.335147907722786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063208771109911"/>
          <c:y val="1.3140993339068463E-2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171861728625134E-2"/>
          <c:y val="0.12909220556253723"/>
          <c:w val="0.47081671825260923"/>
          <c:h val="0.848931140574068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15"/>
          <c:cat>
            <c:strRef>
              <c:f>Лист1!$A$2:$A$9</c:f>
              <c:strCache>
                <c:ptCount val="8"/>
                <c:pt idx="0">
                  <c:v>Развитие образования - 2 336 038,8 тыс. рублей</c:v>
                </c:pt>
                <c:pt idx="1">
                  <c:v>Развитие культуры и туризма - 233 150,0 тыс. рублей</c:v>
                </c:pt>
                <c:pt idx="2">
                  <c:v>Развитие сельского хозяйства - 229 674,1 тыс. рублей</c:v>
                </c:pt>
                <c:pt idx="3">
                  <c:v>Формирование и эффективное управление муниципальной собственностью - 16 313,3 тыс. рублей</c:v>
                </c:pt>
                <c:pt idx="4">
                  <c:v>Управление муниципальными финансами - 134 796,0 тыс. рублей</c:v>
                </c:pt>
                <c:pt idx="5">
                  <c:v>Муниципальное управление - 413 424,1 тыс. рублей</c:v>
                </c:pt>
                <c:pt idx="6">
                  <c:v>Создание благоприятных условий для населения - 238 704,2 тыс. рублей</c:v>
                </c:pt>
                <c:pt idx="7">
                  <c:v>Непрограммные расходы - 6 832,2 тыс. рублей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64.599999999999994</c:v>
                </c:pt>
                <c:pt idx="1">
                  <c:v>6.5</c:v>
                </c:pt>
                <c:pt idx="2">
                  <c:v>6.4</c:v>
                </c:pt>
                <c:pt idx="3">
                  <c:v>0.5</c:v>
                </c:pt>
                <c:pt idx="4">
                  <c:v>3.7</c:v>
                </c:pt>
                <c:pt idx="5">
                  <c:v>11.5</c:v>
                </c:pt>
                <c:pt idx="6">
                  <c:v>6.6</c:v>
                </c:pt>
                <c:pt idx="7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FF-46EC-BEB0-36AC9A77D1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594024447237729"/>
          <c:y val="6.1050778660765151E-2"/>
          <c:w val="0.34565534958925592"/>
          <c:h val="0.93894922133923486"/>
        </c:manualLayout>
      </c:layout>
      <c:overlay val="0"/>
      <c:txPr>
        <a:bodyPr/>
        <a:lstStyle/>
        <a:p>
          <a:pPr>
            <a:defRPr sz="1300" kern="400" baseline="0"/>
          </a:pPr>
          <a:endParaRPr lang="ru-RU"/>
        </a:p>
      </c:txPr>
    </c:legend>
    <c:plotVisOnly val="1"/>
    <c:dispBlanksAs val="gap"/>
    <c:showDLblsOverMax val="0"/>
  </c:chart>
  <c:spPr>
    <a:solidFill>
      <a:srgbClr val="E8EAF4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82050823938978446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26CC-490F-AAA2-479D968341F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26CC-490F-AAA2-479D968341F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26CC-490F-AAA2-479D968341FB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26CC-490F-AAA2-479D968341FB}"/>
              </c:ext>
            </c:extLst>
          </c:dPt>
          <c:dPt>
            <c:idx val="4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26CC-490F-AAA2-479D968341F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26CC-490F-AAA2-479D968341FB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C-26CC-490F-AAA2-479D968341FB}"/>
              </c:ext>
            </c:extLst>
          </c:dPt>
          <c:dPt>
            <c:idx val="7"/>
            <c:bubble3D val="0"/>
            <c:spPr>
              <a:solidFill>
                <a:srgbClr val="66CC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F-D992-49D8-88DA-CB99379F25C5}"/>
              </c:ext>
            </c:extLst>
          </c:dPt>
          <c:dPt>
            <c:idx val="8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10-78CD-472D-A542-6FF99522E362}"/>
              </c:ext>
            </c:extLst>
          </c:dPt>
          <c:dPt>
            <c:idx val="9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11-78CD-472D-A542-6FF99522E362}"/>
              </c:ext>
            </c:extLst>
          </c:dPt>
          <c:dLbls>
            <c:dLbl>
              <c:idx val="0"/>
              <c:layout>
                <c:manualLayout>
                  <c:x val="-1.3107526583067831E-2"/>
                  <c:y val="-4.181492009658904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27,7%</a:t>
                    </a:r>
                    <a:r>
                      <a:rPr lang="en-US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</a:t>
                    </a:r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6CC-490F-AAA2-479D968341FB}"/>
                </c:ext>
              </c:extLst>
            </c:dLbl>
            <c:dLbl>
              <c:idx val="1"/>
              <c:layout>
                <c:manualLayout>
                  <c:x val="8.5848436195260416E-3"/>
                  <c:y val="-3.123712189895408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1,5%</a:t>
                    </a:r>
                    <a:r>
                      <a:rPr lang="en-US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</a:t>
                    </a:r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6CC-490F-AAA2-479D968341FB}"/>
                </c:ext>
              </c:extLst>
            </c:dLbl>
            <c:dLbl>
              <c:idx val="2"/>
              <c:layout>
                <c:manualLayout>
                  <c:x val="2.4857789098702295E-2"/>
                  <c:y val="-2.569219519124034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2,9%</a:t>
                    </a:r>
                    <a:r>
                      <a:rPr lang="en-US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</a:t>
                    </a:r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6CC-490F-AAA2-479D968341FB}"/>
                </c:ext>
              </c:extLst>
            </c:dLbl>
            <c:dLbl>
              <c:idx val="3"/>
              <c:layout>
                <c:manualLayout>
                  <c:x val="3.0582735430830267E-2"/>
                  <c:y val="1.6006460313090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1,2%</a:t>
                    </a:r>
                    <a:r>
                      <a:rPr lang="en-US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024007189165362E-2"/>
                      <c:h val="3.690287259469952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6CC-490F-AAA2-479D968341FB}"/>
                </c:ext>
              </c:extLst>
            </c:dLbl>
            <c:dLbl>
              <c:idx val="4"/>
              <c:layout>
                <c:manualLayout>
                  <c:x val="3.8211704075891209E-2"/>
                  <c:y val="3.014058721510352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1,2%</a:t>
                    </a:r>
                    <a:r>
                      <a:rPr lang="en-US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</a:t>
                    </a:r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024007189165362E-2"/>
                      <c:h val="4.135705154396923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26CC-490F-AAA2-479D968341FB}"/>
                </c:ext>
              </c:extLst>
            </c:dLbl>
            <c:dLbl>
              <c:idx val="5"/>
              <c:layout>
                <c:manualLayout>
                  <c:x val="4.6564046647146626E-2"/>
                  <c:y val="4.707646282075771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0,9% </a:t>
                    </a:r>
                    <a:endParaRPr lang="en-US" baseline="0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6CC-490F-AAA2-479D968341FB}"/>
                </c:ext>
              </c:extLst>
            </c:dLbl>
            <c:dLbl>
              <c:idx val="6"/>
              <c:layout>
                <c:manualLayout>
                  <c:x val="1.2439366056101346E-2"/>
                  <c:y val="3.358310638648594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6,2%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6CC-490F-AAA2-479D968341FB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30,7%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D992-49D8-88DA-CB99379F25C5}"/>
                </c:ext>
              </c:extLst>
            </c:dLbl>
            <c:dLbl>
              <c:idx val="8"/>
              <c:layout>
                <c:manualLayout>
                  <c:x val="-2.9545250766524135E-17"/>
                  <c:y val="1.002190263585684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12,3%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008784866197653E-2"/>
                      <c:h val="4.803831996787379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78CD-472D-A542-6FF99522E362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15,4%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78CD-472D-A542-6FF99522E3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Заработная плата с начислениями 1 000 564,0 тыс. рублей</c:v>
                </c:pt>
                <c:pt idx="1">
                  <c:v>Оплата коммунальных услуг
53 053,9 тыс. рублей</c:v>
                </c:pt>
                <c:pt idx="2">
                  <c:v>Продукты питания
103 883,5 тыс. рублей</c:v>
                </c:pt>
                <c:pt idx="3">
                  <c:v>Социальное обеспечение                44 541,6  тыс. рублей</c:v>
                </c:pt>
                <c:pt idx="4">
                  <c:v>Строительно-ремонтные работы 42 250,8 тыс. рублей</c:v>
                </c:pt>
                <c:pt idx="5">
                  <c:v>Вневедомственная охрана
32 703,3 тыс. рублей</c:v>
                </c:pt>
                <c:pt idx="6">
                  <c:v>Проживание и питание в ПВР
223 984,0  тыс. рублей</c:v>
                </c:pt>
                <c:pt idx="7">
                  <c:v>Капитальные вложения в основные фонды                            1 107 196,0 тыс. рублей</c:v>
                </c:pt>
                <c:pt idx="8">
                  <c:v>Межбюджетные трансферты
 445 546,8 тыс. рублей</c:v>
                </c:pt>
                <c:pt idx="9">
                  <c:v>Остальные расходы                             555 208,8 тыс. рублей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0.27700000000000002</c:v>
                </c:pt>
                <c:pt idx="1">
                  <c:v>1.4999999999999999E-2</c:v>
                </c:pt>
                <c:pt idx="2">
                  <c:v>2.9000000000000001E-2</c:v>
                </c:pt>
                <c:pt idx="3">
                  <c:v>1.2E-2</c:v>
                </c:pt>
                <c:pt idx="4">
                  <c:v>1.2E-2</c:v>
                </c:pt>
                <c:pt idx="5">
                  <c:v>8.9999999999999993E-3</c:v>
                </c:pt>
                <c:pt idx="6">
                  <c:v>6.2E-2</c:v>
                </c:pt>
                <c:pt idx="7">
                  <c:v>0.307</c:v>
                </c:pt>
                <c:pt idx="8">
                  <c:v>0.123</c:v>
                </c:pt>
                <c:pt idx="9">
                  <c:v>0.154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6CC-490F-AAA2-479D968341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8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9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3721446409336155"/>
          <c:y val="7.2151058941460433E-4"/>
          <c:w val="0.26125188988663095"/>
          <c:h val="0.99927848941058539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82050823938978446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01600" prst="riblet"/>
            </a:sp3d>
          </c:spPr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1-26CC-490F-AAA2-479D968341F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3-26CC-490F-AAA2-479D968341F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5-26CC-490F-AAA2-479D968341FB}"/>
              </c:ext>
            </c:extLst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7-26CC-490F-AAA2-479D968341F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9-26CC-490F-AAA2-479D968341FB}"/>
              </c:ext>
            </c:extLst>
          </c:dPt>
          <c:dPt>
            <c:idx val="5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B-26CC-490F-AAA2-479D968341FB}"/>
              </c:ext>
            </c:extLst>
          </c:dPt>
          <c:dPt>
            <c:idx val="6"/>
            <c:bubble3D val="0"/>
            <c:spPr>
              <a:solidFill>
                <a:srgbClr val="FFFF99"/>
              </a:solidFill>
              <a:scene3d>
                <a:camera prst="orthographicFront"/>
                <a:lightRig rig="threePt" dir="t"/>
              </a:scene3d>
              <a:sp3d>
                <a:bevelT w="101600" prst="riblet"/>
              </a:sp3d>
            </c:spPr>
            <c:extLst>
              <c:ext xmlns:c16="http://schemas.microsoft.com/office/drawing/2014/chart" uri="{C3380CC4-5D6E-409C-BE32-E72D297353CC}">
                <c16:uniqueId val="{0000000D-0324-4D98-939F-1A42F47BF233}"/>
              </c:ext>
            </c:extLst>
          </c:dPt>
          <c:dLbls>
            <c:dLbl>
              <c:idx val="0"/>
              <c:layout>
                <c:manualLayout>
                  <c:x val="-0.20673569603377404"/>
                  <c:y val="-9.300531360500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62,9%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6CC-490F-AAA2-479D968341FB}"/>
                </c:ext>
              </c:extLst>
            </c:dLbl>
            <c:dLbl>
              <c:idx val="1"/>
              <c:layout>
                <c:manualLayout>
                  <c:x val="1.7916231529830018E-2"/>
                  <c:y val="-0.2084553796727203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1,2%</a:t>
                    </a:r>
                    <a:r>
                      <a:rPr lang="en-US" baseline="0" dirty="0" smtClean="0"/>
                      <a:t>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6CC-490F-AAA2-479D968341FB}"/>
                </c:ext>
              </c:extLst>
            </c:dLbl>
            <c:dLbl>
              <c:idx val="2"/>
              <c:layout>
                <c:manualLayout>
                  <c:x val="8.9284301744250616E-2"/>
                  <c:y val="-3.27263989320590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2,9%</a:t>
                    </a:r>
                    <a:r>
                      <a:rPr lang="en-US" baseline="0" dirty="0" smtClean="0"/>
                      <a:t>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6CC-490F-AAA2-479D968341FB}"/>
                </c:ext>
              </c:extLst>
            </c:dLbl>
            <c:dLbl>
              <c:idx val="3"/>
              <c:layout>
                <c:manualLayout>
                  <c:x val="6.4129430063326276E-2"/>
                  <c:y val="-6.57640834544662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2,2%</a:t>
                    </a:r>
                    <a:r>
                      <a:rPr lang="en-US" baseline="0" dirty="0" smtClean="0"/>
                      <a:t>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6CC-490F-AAA2-479D968341FB}"/>
                </c:ext>
              </c:extLst>
            </c:dLbl>
            <c:dLbl>
              <c:idx val="4"/>
              <c:layout>
                <c:manualLayout>
                  <c:x val="6.9942673036329298E-2"/>
                  <c:y val="-8.490023027129696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3,4%</a:t>
                    </a:r>
                    <a:r>
                      <a:rPr lang="en-US" baseline="0" dirty="0" smtClean="0"/>
                      <a:t>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6CC-490F-AAA2-479D968341FB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6CC-490F-AAA2-479D968341FB}"/>
                </c:ext>
              </c:extLst>
            </c:dLbl>
            <c:dLbl>
              <c:idx val="6"/>
              <c:layout>
                <c:manualLayout>
                  <c:x val="8.597922453060769E-2"/>
                  <c:y val="6.52507841299680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7,6%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0324-4D98-939F-1A42F47BF233}"/>
                </c:ext>
              </c:extLst>
            </c:dLbl>
            <c:dLbl>
              <c:idx val="7"/>
              <c:layout>
                <c:manualLayout>
                  <c:x val="6.4720475502721864E-2"/>
                  <c:y val="0.1278640797308710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9,9%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3F2E-41D8-9AAD-01ADC0FB3450}"/>
                </c:ext>
              </c:extLst>
            </c:dLbl>
            <c:dLbl>
              <c:idx val="8"/>
              <c:layout>
                <c:manualLayout>
                  <c:x val="2.189367848016887E-2"/>
                  <c:y val="6.2358385936364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4,5%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579D-4B98-8650-6DCE67CE03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Образование - 2 270 954,7 тыс. рублей</c:v>
                </c:pt>
                <c:pt idx="1">
                  <c:v>ЖКХ - 194 565,2 тыс. рублей</c:v>
                </c:pt>
                <c:pt idx="2">
                  <c:v>Культура - 102 861,3 тыс. рублей</c:v>
                </c:pt>
                <c:pt idx="3">
                  <c:v>Социальная политика -
44 541,6 тыс. рублей </c:v>
                </c:pt>
                <c:pt idx="4">
                  <c:v>Физкультура и спорт - 
80 442,9 тыс.  рублей</c:v>
                </c:pt>
                <c:pt idx="5">
                  <c:v>Межбюджетные трансферты -
 123 396,8 тыс. рублей</c:v>
                </c:pt>
                <c:pt idx="6">
                  <c:v>Общегосударственные вопросы -
274 355,0 тыс. рублей</c:v>
                </c:pt>
                <c:pt idx="7">
                  <c:v>Национальная экономика - 
355 853,2 тыс. рублей</c:v>
                </c:pt>
                <c:pt idx="8">
                  <c:v>Другие отрасли - 161 962,0 тыс. рублей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0.629</c:v>
                </c:pt>
                <c:pt idx="1">
                  <c:v>5.3999999999999999E-2</c:v>
                </c:pt>
                <c:pt idx="2">
                  <c:v>2.9000000000000001E-2</c:v>
                </c:pt>
                <c:pt idx="3">
                  <c:v>1.2E-2</c:v>
                </c:pt>
                <c:pt idx="4">
                  <c:v>2.1999999999999999E-2</c:v>
                </c:pt>
                <c:pt idx="5">
                  <c:v>3.4000000000000002E-2</c:v>
                </c:pt>
                <c:pt idx="6">
                  <c:v>7.5999999999999998E-2</c:v>
                </c:pt>
                <c:pt idx="7">
                  <c:v>9.9000000000000005E-2</c:v>
                </c:pt>
                <c:pt idx="8">
                  <c:v>4.4999999999999998E-2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6CC-490F-AAA2-479D968341F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8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4353305188312413"/>
          <c:y val="4.8050036766151619E-2"/>
          <c:w val="0.23818220197755804"/>
          <c:h val="0.87689203001008853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E8EAF4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solidFill>
          <a:srgbClr val="FBFED2"/>
        </a:solidFill>
      </c:spPr>
    </c:sideWall>
    <c:backWall>
      <c:thickness val="0"/>
      <c:spPr>
        <a:solidFill>
          <a:srgbClr val="E8EAF4"/>
        </a:solidFill>
      </c:spPr>
    </c:backWall>
    <c:plotArea>
      <c:layout>
        <c:manualLayout>
          <c:layoutTarget val="inner"/>
          <c:xMode val="edge"/>
          <c:yMode val="edge"/>
          <c:x val="9.4891640719882028E-2"/>
          <c:y val="4.3774465786482961E-2"/>
          <c:w val="0.74244089213259301"/>
          <c:h val="0.845976474260940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 района, включая безвозмездные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2137</c:v>
                </c:pt>
                <c:pt idx="1">
                  <c:v>1917</c:v>
                </c:pt>
                <c:pt idx="2">
                  <c:v>2329</c:v>
                </c:pt>
                <c:pt idx="3">
                  <c:v>3169</c:v>
                </c:pt>
                <c:pt idx="4">
                  <c:v>4477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5B-428F-AEEC-F72A939A530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бюджета района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2040</c:v>
                </c:pt>
                <c:pt idx="1">
                  <c:v>1735</c:v>
                </c:pt>
                <c:pt idx="2">
                  <c:v>2180</c:v>
                </c:pt>
                <c:pt idx="3">
                  <c:v>3091</c:v>
                </c:pt>
                <c:pt idx="4">
                  <c:v>4356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5B-428F-AEEC-F72A939A530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собрано всего доходов на территории района в консолидированный бюджет Воронежской области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2746</c:v>
                </c:pt>
                <c:pt idx="1">
                  <c:v>3838</c:v>
                </c:pt>
                <c:pt idx="2">
                  <c:v>4302</c:v>
                </c:pt>
                <c:pt idx="3">
                  <c:v>5055</c:v>
                </c:pt>
                <c:pt idx="4">
                  <c:v>6387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5B-428F-AEEC-F72A939A53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6808320"/>
        <c:axId val="136809856"/>
        <c:axId val="0"/>
      </c:bar3DChart>
      <c:catAx>
        <c:axId val="136808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6809856"/>
        <c:crosses val="autoZero"/>
        <c:auto val="1"/>
        <c:lblAlgn val="ctr"/>
        <c:lblOffset val="100"/>
        <c:noMultiLvlLbl val="0"/>
      </c:catAx>
      <c:valAx>
        <c:axId val="136809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8083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081968940173274"/>
          <c:y val="0.21851981114868183"/>
          <c:w val="0.21074783854272719"/>
          <c:h val="0.70216982588076826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</a:p>
        </c:rich>
      </c:tx>
      <c:layout>
        <c:manualLayout>
          <c:xMode val="edge"/>
          <c:yMode val="edge"/>
          <c:x val="0.19601567839263651"/>
          <c:y val="6.62679112510912E-3"/>
        </c:manualLayout>
      </c:layout>
      <c:overlay val="0"/>
      <c:spPr>
        <a:ln>
          <a:solidFill>
            <a:schemeClr val="bg1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0.19027824068930613"/>
          <c:y val="0.11205590715813454"/>
          <c:w val="0.8038935863574791"/>
          <c:h val="0.7348727125557478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Консолидированный бюджет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 formatCode="General">
                  <c:v>1021610.8</c:v>
                </c:pt>
                <c:pt idx="1">
                  <c:v>1231249.8</c:v>
                </c:pt>
                <c:pt idx="2">
                  <c:v>1477298.5</c:v>
                </c:pt>
                <c:pt idx="3">
                  <c:v>1664768.9</c:v>
                </c:pt>
                <c:pt idx="4">
                  <c:v>2135664.1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B3-42E5-B0DD-D84F35F2A5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921728"/>
        <c:axId val="188923264"/>
      </c:barChart>
      <c:catAx>
        <c:axId val="188921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8923264"/>
        <c:crosses val="autoZero"/>
        <c:auto val="1"/>
        <c:lblAlgn val="ctr"/>
        <c:lblOffset val="100"/>
        <c:noMultiLvlLbl val="0"/>
      </c:catAx>
      <c:valAx>
        <c:axId val="188923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8921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бюджет</a:t>
            </a:r>
          </a:p>
        </c:rich>
      </c:tx>
      <c:layout>
        <c:manualLayout>
          <c:xMode val="edge"/>
          <c:yMode val="edge"/>
          <c:x val="0.17744495970465085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64534089715305"/>
          <c:y val="9.6139261093742961E-2"/>
          <c:w val="0.85873080159139981"/>
          <c:h val="0.75273302966337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Районный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686535.2</c:v>
                </c:pt>
                <c:pt idx="1">
                  <c:v>854182.5</c:v>
                </c:pt>
                <c:pt idx="2">
                  <c:v>1057082.8</c:v>
                </c:pt>
                <c:pt idx="3">
                  <c:v>1169323.7</c:v>
                </c:pt>
                <c:pt idx="4">
                  <c:v>1584073.3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CF-459C-97EB-AEC040311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8827904"/>
        <c:axId val="188858368"/>
      </c:barChart>
      <c:catAx>
        <c:axId val="188827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8858368"/>
        <c:crosses val="autoZero"/>
        <c:auto val="1"/>
        <c:lblAlgn val="ctr"/>
        <c:lblOffset val="100"/>
        <c:noMultiLvlLbl val="0"/>
      </c:catAx>
      <c:valAx>
        <c:axId val="188858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8827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2501149297587624"/>
          <c:y val="2.7847782994871915E-2"/>
        </c:manualLayout>
      </c:layout>
      <c:overlay val="0"/>
      <c:txPr>
        <a:bodyPr/>
        <a:lstStyle/>
        <a:p>
          <a:pPr>
            <a:defRPr sz="1200">
              <a:solidFill>
                <a:schemeClr val="tx1"/>
              </a:solidFill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5455045018892765E-2"/>
          <c:y val="0.26812172384886529"/>
          <c:w val="0.87515013763902771"/>
          <c:h val="0.508049610649321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Бюджеты поселений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335077.7</c:v>
                </c:pt>
                <c:pt idx="1">
                  <c:v>377067.3</c:v>
                </c:pt>
                <c:pt idx="2">
                  <c:v>420215.7</c:v>
                </c:pt>
                <c:pt idx="3">
                  <c:v>495448.1</c:v>
                </c:pt>
                <c:pt idx="4">
                  <c:v>551593.19999999995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AE-4478-9A23-481F9E43F4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0194816"/>
        <c:axId val="190196352"/>
      </c:barChart>
      <c:catAx>
        <c:axId val="19019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90196352"/>
        <c:crosses val="autoZero"/>
        <c:auto val="1"/>
        <c:lblAlgn val="ctr"/>
        <c:lblOffset val="100"/>
        <c:noMultiLvlLbl val="0"/>
      </c:catAx>
      <c:valAx>
        <c:axId val="190196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90194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бюджеты поселений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80.2</c:v>
                </c:pt>
                <c:pt idx="1">
                  <c:v>94.6</c:v>
                </c:pt>
                <c:pt idx="2">
                  <c:v>114.9</c:v>
                </c:pt>
                <c:pt idx="3">
                  <c:v>137.9</c:v>
                </c:pt>
                <c:pt idx="4">
                  <c:v>197.4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D8-46F3-95EA-A14F710EFBD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районный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539.5</c:v>
                </c:pt>
                <c:pt idx="1">
                  <c:v>638.6</c:v>
                </c:pt>
                <c:pt idx="2">
                  <c:v>773.2</c:v>
                </c:pt>
                <c:pt idx="3">
                  <c:v>930.6</c:v>
                </c:pt>
                <c:pt idx="4">
                  <c:v>1342.9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D8-46F3-95EA-A14F710EFBD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областной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666.2</c:v>
                </c:pt>
                <c:pt idx="1">
                  <c:v>810.1</c:v>
                </c:pt>
                <c:pt idx="2">
                  <c:v>988</c:v>
                </c:pt>
                <c:pt idx="3">
                  <c:v>1208.0999999999999</c:v>
                </c:pt>
                <c:pt idx="4">
                  <c:v>1623.5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D8-46F3-95EA-A14F710EFB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1525248"/>
        <c:axId val="191526784"/>
        <c:axId val="0"/>
      </c:bar3DChart>
      <c:catAx>
        <c:axId val="19152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1526784"/>
        <c:crosses val="autoZero"/>
        <c:auto val="1"/>
        <c:lblAlgn val="ctr"/>
        <c:lblOffset val="100"/>
        <c:noMultiLvlLbl val="0"/>
      </c:catAx>
      <c:valAx>
        <c:axId val="191526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1525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458618685225456"/>
          <c:y val="0.28478329496115129"/>
          <c:w val="0.20596545820305681"/>
          <c:h val="0.29924351983921699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E8EAF4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732827870583732E-2"/>
          <c:y val="8.9874534146822199E-2"/>
          <c:w val="0.63767351999203159"/>
          <c:h val="0.850721265628853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1"/>
          <c:dPt>
            <c:idx val="9"/>
            <c:bubble3D val="0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9F74-415C-AF90-1452E4C13600}"/>
              </c:ext>
            </c:extLst>
          </c:dPt>
          <c:cat>
            <c:strRef>
              <c:f>Лист1!$A$2:$A$18</c:f>
              <c:strCache>
                <c:ptCount val="17"/>
                <c:pt idx="0">
                  <c:v>ООО "КДВ Воронеж"  17,1%</c:v>
                </c:pt>
                <c:pt idx="1">
                  <c:v>Физические лица  9,3%</c:v>
                </c:pt>
                <c:pt idx="2">
                  <c:v>Предприятия АПК  8,3%</c:v>
                </c:pt>
                <c:pt idx="3">
                  <c:v>Бюджетные учреждения  7,7%</c:v>
                </c:pt>
                <c:pt idx="4">
                  <c:v>ТРК Сити-парк "Град"  5,4%</c:v>
                </c:pt>
                <c:pt idx="5">
                  <c:v>ООО "Агроторг" (Распределительный центр Пятерочка)  3,9%</c:v>
                </c:pt>
                <c:pt idx="6">
                  <c:v>ООО "Оазис" (Распределительный центр Красное и белое)   3,7%</c:v>
                </c:pt>
                <c:pt idx="7">
                  <c:v>Индивидуальные предприниматели  3,3%</c:v>
                </c:pt>
                <c:pt idx="8">
                  <c:v>ООО "Автотранс"   2,9%</c:v>
                </c:pt>
                <c:pt idx="9">
                  <c:v>ООО "Аедон"  2,7%</c:v>
                </c:pt>
                <c:pt idx="10">
                  <c:v>ООО ОП ОКБМ   2,6%</c:v>
                </c:pt>
                <c:pt idx="11">
                  <c:v>ООО "Офисмаг"  2,6%</c:v>
                </c:pt>
                <c:pt idx="12">
                  <c:v>ООО"Интернет решения" (Озон)  2,1%</c:v>
                </c:pt>
                <c:pt idx="13">
                  <c:v>ООО Международный аэропорт Воронеж  1,0%</c:v>
                </c:pt>
                <c:pt idx="14">
                  <c:v>ООО Сберлогистика  1,0%</c:v>
                </c:pt>
                <c:pt idx="15">
                  <c:v>ООО СЗ "ВИТ-СТРОЙ"  0,7%</c:v>
                </c:pt>
                <c:pt idx="16">
                  <c:v>Иные плательщики  25,7%</c:v>
                </c:pt>
              </c:strCache>
            </c:strRef>
          </c:cat>
          <c:val>
            <c:numRef>
              <c:f>Лист1!$B$2:$B$18</c:f>
              <c:numCache>
                <c:formatCode>0.0</c:formatCode>
                <c:ptCount val="17"/>
                <c:pt idx="0">
                  <c:v>17.100000000000001</c:v>
                </c:pt>
                <c:pt idx="1">
                  <c:v>9.3000000000000007</c:v>
                </c:pt>
                <c:pt idx="2">
                  <c:v>8.3000000000000007</c:v>
                </c:pt>
                <c:pt idx="3">
                  <c:v>7.7</c:v>
                </c:pt>
                <c:pt idx="4">
                  <c:v>5.4</c:v>
                </c:pt>
                <c:pt idx="5">
                  <c:v>3.9</c:v>
                </c:pt>
                <c:pt idx="6">
                  <c:v>3.7</c:v>
                </c:pt>
                <c:pt idx="7">
                  <c:v>3.3</c:v>
                </c:pt>
                <c:pt idx="8">
                  <c:v>2.9</c:v>
                </c:pt>
                <c:pt idx="9">
                  <c:v>2.7</c:v>
                </c:pt>
                <c:pt idx="10">
                  <c:v>2.6</c:v>
                </c:pt>
                <c:pt idx="11">
                  <c:v>2.6</c:v>
                </c:pt>
                <c:pt idx="12">
                  <c:v>2.1</c:v>
                </c:pt>
                <c:pt idx="13">
                  <c:v>1</c:v>
                </c:pt>
                <c:pt idx="14">
                  <c:v>1</c:v>
                </c:pt>
                <c:pt idx="15">
                  <c:v>0.7</c:v>
                </c:pt>
                <c:pt idx="16">
                  <c:v>25.7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C1-4066-A3C6-B9340D337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CEE1FE"/>
        </a:solidFill>
      </c:spPr>
    </c:plotArea>
    <c:legend>
      <c:legendPos val="r"/>
      <c:layout>
        <c:manualLayout>
          <c:xMode val="edge"/>
          <c:yMode val="edge"/>
          <c:x val="0.67302089863549241"/>
          <c:y val="1.2577468102171151E-2"/>
          <c:w val="0.31823415693275459"/>
          <c:h val="0.97588690361028829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E8EAF4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</a:t>
            </a:r>
            <a:r>
              <a:rPr lang="ru-RU" sz="14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всего – </a:t>
            </a:r>
          </a:p>
          <a:p>
            <a:pPr>
              <a:defRPr b="0"/>
            </a:pPr>
            <a:r>
              <a:rPr lang="ru-RU" sz="1400" b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1 584 073,3 </a:t>
            </a:r>
            <a:r>
              <a:rPr lang="ru-RU" sz="14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61303190868614976"/>
          <c:y val="4.1061469522815787E-2"/>
        </c:manualLayout>
      </c:layout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7368607789098701E-2"/>
          <c:y val="0.1335591805913591"/>
          <c:w val="0.63522234903192576"/>
          <c:h val="0.847307681186108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6"/>
            <c:extLst>
              <c:ext xmlns:c16="http://schemas.microsoft.com/office/drawing/2014/chart" uri="{C3380CC4-5D6E-409C-BE32-E72D297353CC}">
                <c16:uniqueId val="{00000000-5B72-4D4B-9D14-85A8B8238BE0}"/>
              </c:ext>
            </c:extLst>
          </c:dPt>
          <c:dPt>
            <c:idx val="1"/>
            <c:bubble3D val="0"/>
            <c:explosion val="12"/>
            <c:extLst>
              <c:ext xmlns:c16="http://schemas.microsoft.com/office/drawing/2014/chart" uri="{C3380CC4-5D6E-409C-BE32-E72D297353CC}">
                <c16:uniqueId val="{00000001-5B72-4D4B-9D14-85A8B8238BE0}"/>
              </c:ext>
            </c:extLst>
          </c:dPt>
          <c:dPt>
            <c:idx val="2"/>
            <c:bubble3D val="0"/>
            <c:explosion val="12"/>
            <c:extLst>
              <c:ext xmlns:c16="http://schemas.microsoft.com/office/drawing/2014/chart" uri="{C3380CC4-5D6E-409C-BE32-E72D297353CC}">
                <c16:uniqueId val="{00000002-5B72-4D4B-9D14-85A8B8238BE0}"/>
              </c:ext>
            </c:extLst>
          </c:dPt>
          <c:dPt>
            <c:idx val="3"/>
            <c:bubble3D val="0"/>
            <c:explosion val="11"/>
            <c:extLst>
              <c:ext xmlns:c16="http://schemas.microsoft.com/office/drawing/2014/chart" uri="{C3380CC4-5D6E-409C-BE32-E72D297353CC}">
                <c16:uniqueId val="{00000003-5B72-4D4B-9D14-85A8B8238BE0}"/>
              </c:ext>
            </c:extLst>
          </c:dPt>
          <c:dPt>
            <c:idx val="4"/>
            <c:bubble3D val="0"/>
            <c:explosion val="12"/>
            <c:extLst>
              <c:ext xmlns:c16="http://schemas.microsoft.com/office/drawing/2014/chart" uri="{C3380CC4-5D6E-409C-BE32-E72D297353CC}">
                <c16:uniqueId val="{00000004-5B72-4D4B-9D14-85A8B8238BE0}"/>
              </c:ext>
            </c:extLst>
          </c:dPt>
          <c:dPt>
            <c:idx val="5"/>
            <c:bubble3D val="0"/>
            <c:explosion val="12"/>
            <c:extLst>
              <c:ext xmlns:c16="http://schemas.microsoft.com/office/drawing/2014/chart" uri="{C3380CC4-5D6E-409C-BE32-E72D297353CC}">
                <c16:uniqueId val="{00000005-BDAA-4A03-9439-575C27989C4B}"/>
              </c:ext>
            </c:extLst>
          </c:dPt>
          <c:dPt>
            <c:idx val="6"/>
            <c:bubble3D val="0"/>
            <c:explosion val="14"/>
            <c:extLst>
              <c:ext xmlns:c16="http://schemas.microsoft.com/office/drawing/2014/chart" uri="{C3380CC4-5D6E-409C-BE32-E72D297353CC}">
                <c16:uniqueId val="{00000006-3C9B-42CE-A729-D7B8071747EA}"/>
              </c:ext>
            </c:extLst>
          </c:dPt>
          <c:cat>
            <c:strRef>
              <c:f>Лист1!$A$2:$A$8</c:f>
              <c:strCache>
                <c:ptCount val="7"/>
                <c:pt idx="0">
                  <c:v>Налог на доходы физических лиц 84,8%</c:v>
                </c:pt>
                <c:pt idx="1">
                  <c:v>УСН 3,3%</c:v>
                </c:pt>
                <c:pt idx="2">
                  <c:v>Доходы от продажи земли 3,2%</c:v>
                </c:pt>
                <c:pt idx="3">
                  <c:v>Акцизы 2,7%</c:v>
                </c:pt>
                <c:pt idx="4">
                  <c:v>Доходы от аренды земли 2,6%</c:v>
                </c:pt>
                <c:pt idx="5">
                  <c:v>Платные услуги 1,7%</c:v>
                </c:pt>
                <c:pt idx="6">
                  <c:v>Прочие налоговые и неналоговые доходы 1,7%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84.8</c:v>
                </c:pt>
                <c:pt idx="1">
                  <c:v>3.3</c:v>
                </c:pt>
                <c:pt idx="2">
                  <c:v>3.2</c:v>
                </c:pt>
                <c:pt idx="3">
                  <c:v>2.7</c:v>
                </c:pt>
                <c:pt idx="4">
                  <c:v>2.6</c:v>
                </c:pt>
                <c:pt idx="5">
                  <c:v>1.7</c:v>
                </c:pt>
                <c:pt idx="6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B72-4D4B-9D14-85A8B8238B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822167751669049"/>
          <c:y val="0.1796922473394916"/>
          <c:w val="0.32177834941416766"/>
          <c:h val="0.54481008959430688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E8EAF4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FBFED2"/>
        </a:solidFill>
      </c:spPr>
    </c:sideWall>
    <c:backWall>
      <c:thickness val="0"/>
      <c:spPr>
        <a:solidFill>
          <a:srgbClr val="CEE1FE"/>
        </a:solidFill>
      </c:spPr>
    </c:backWall>
    <c:plotArea>
      <c:layout>
        <c:manualLayout>
          <c:layoutTarget val="inner"/>
          <c:xMode val="edge"/>
          <c:yMode val="edge"/>
          <c:x val="7.4958291282294504E-2"/>
          <c:y val="3.7596007850979524E-2"/>
          <c:w val="0.62197629301692903"/>
          <c:h val="0.868571640188127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доходы, млн. рублей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686.5</c:v>
                </c:pt>
                <c:pt idx="1">
                  <c:v>854.2</c:v>
                </c:pt>
                <c:pt idx="2">
                  <c:v>1057.0999999999999</c:v>
                </c:pt>
                <c:pt idx="3">
                  <c:v>1169.3</c:v>
                </c:pt>
                <c:pt idx="4">
                  <c:v>1584.1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DB-446B-944C-2F59ED6E30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налог на доходы физических лиц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539.5</c:v>
                </c:pt>
                <c:pt idx="1">
                  <c:v>638.6</c:v>
                </c:pt>
                <c:pt idx="2">
                  <c:v>773.2</c:v>
                </c:pt>
                <c:pt idx="3">
                  <c:v>930.6</c:v>
                </c:pt>
                <c:pt idx="4">
                  <c:v>1342.9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DB-446B-944C-2F59ED6E30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4952192"/>
        <c:axId val="194953984"/>
        <c:axId val="0"/>
      </c:bar3DChart>
      <c:catAx>
        <c:axId val="194952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4953984"/>
        <c:crosses val="autoZero"/>
        <c:auto val="1"/>
        <c:lblAlgn val="ctr"/>
        <c:lblOffset val="100"/>
        <c:noMultiLvlLbl val="0"/>
      </c:catAx>
      <c:valAx>
        <c:axId val="194953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495219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138201731086836"/>
          <c:y val="0.21376106358552754"/>
          <c:w val="0.1611799202516247"/>
          <c:h val="0.50809717723671732"/>
        </c:manualLayout>
      </c:layout>
      <c:overlay val="0"/>
    </c:legend>
    <c:plotVisOnly val="1"/>
    <c:dispBlanksAs val="gap"/>
    <c:showDLblsOverMax val="0"/>
  </c:chart>
  <c:spPr>
    <a:solidFill>
      <a:srgbClr val="E8EAF4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venn2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7122D26-A80C-47D4-920B-101FC76753B4}">
      <dgm:prSet phldrT="[Текст]" custT="1"/>
      <dgm:spPr>
        <a:xfrm>
          <a:off x="2467518" y="1006994"/>
          <a:ext cx="4621784" cy="4621784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2 341 282,6</a:t>
          </a: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(52,3%)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 custT="1"/>
      <dgm:spPr>
        <a:xfrm>
          <a:off x="2970276" y="2310891"/>
          <a:ext cx="3466338" cy="3466338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1 968 110,7</a:t>
          </a: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(44,0%)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 custT="1"/>
      <dgm:spPr>
        <a:xfrm>
          <a:off x="3547999" y="3466338"/>
          <a:ext cx="2310892" cy="2310892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167 553,4</a:t>
          </a: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(3,7%)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1854577" y="0"/>
          <a:ext cx="5777230" cy="577723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4 476 946,7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b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770B9662-9802-449D-813E-413CF6C2A5AA}" type="pres">
      <dgm:prSet presAssocID="{FB489F02-BF09-4768-AF0D-38FB54B11DA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A19FCE-47F2-4C2F-8623-9F27A42229FF}" type="pres">
      <dgm:prSet presAssocID="{FB489F02-BF09-4768-AF0D-38FB54B11DAB}" presName="comp1" presStyleCnt="0"/>
      <dgm:spPr/>
      <dgm:t>
        <a:bodyPr/>
        <a:lstStyle/>
        <a:p>
          <a:endParaRPr lang="ru-RU"/>
        </a:p>
      </dgm:t>
    </dgm:pt>
    <dgm:pt modelId="{B628A25C-4F72-4728-90E2-71D75884D364}" type="pres">
      <dgm:prSet presAssocID="{FB489F02-BF09-4768-AF0D-38FB54B11DAB}" presName="circle1" presStyleLbl="node1" presStyleIdx="0" presStyleCnt="4" custScaleX="139934" custLinFactNeighborX="-1344" custLinFactNeighborY="1344"/>
      <dgm:spPr/>
      <dgm:t>
        <a:bodyPr/>
        <a:lstStyle/>
        <a:p>
          <a:endParaRPr lang="ru-RU"/>
        </a:p>
      </dgm:t>
    </dgm:pt>
    <dgm:pt modelId="{CF864F28-AFD3-405F-B4EA-87186F370B58}" type="pres">
      <dgm:prSet presAssocID="{FB489F02-BF09-4768-AF0D-38FB54B11DAB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37631-8320-4B68-A93D-078A903F0F87}" type="pres">
      <dgm:prSet presAssocID="{FB489F02-BF09-4768-AF0D-38FB54B11DAB}" presName="comp2" presStyleCnt="0"/>
      <dgm:spPr/>
      <dgm:t>
        <a:bodyPr/>
        <a:lstStyle/>
        <a:p>
          <a:endParaRPr lang="ru-RU"/>
        </a:p>
      </dgm:t>
    </dgm:pt>
    <dgm:pt modelId="{FAE3FB2D-ADB9-4C96-B51E-DB9EED0BDA68}" type="pres">
      <dgm:prSet presAssocID="{FB489F02-BF09-4768-AF0D-38FB54B11DAB}" presName="circle2" presStyleLbl="node1" presStyleIdx="1" presStyleCnt="4" custScaleX="135170" custLinFactNeighborX="1622" custLinFactNeighborY="-3212"/>
      <dgm:spPr/>
      <dgm:t>
        <a:bodyPr/>
        <a:lstStyle/>
        <a:p>
          <a:endParaRPr lang="ru-RU"/>
        </a:p>
      </dgm:t>
    </dgm:pt>
    <dgm:pt modelId="{3546CF64-CD3D-42AF-808F-118867662485}" type="pres">
      <dgm:prSet presAssocID="{FB489F02-BF09-4768-AF0D-38FB54B11DAB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A8035-1067-425C-ABF9-C321F8A41C12}" type="pres">
      <dgm:prSet presAssocID="{FB489F02-BF09-4768-AF0D-38FB54B11DAB}" presName="comp3" presStyleCnt="0"/>
      <dgm:spPr/>
      <dgm:t>
        <a:bodyPr/>
        <a:lstStyle/>
        <a:p>
          <a:endParaRPr lang="ru-RU"/>
        </a:p>
      </dgm:t>
    </dgm:pt>
    <dgm:pt modelId="{EA0011B1-A556-402B-8E46-55747EC2C45D}" type="pres">
      <dgm:prSet presAssocID="{FB489F02-BF09-4768-AF0D-38FB54B11DAB}" presName="circle3" presStyleLbl="node1" presStyleIdx="2" presStyleCnt="4" custScaleX="137868" custLinFactNeighborX="-25" custLinFactNeighborY="-2487"/>
      <dgm:spPr/>
      <dgm:t>
        <a:bodyPr/>
        <a:lstStyle/>
        <a:p>
          <a:endParaRPr lang="ru-RU"/>
        </a:p>
      </dgm:t>
    </dgm:pt>
    <dgm:pt modelId="{F4F47364-2209-44D8-B4CF-029BD30C520E}" type="pres">
      <dgm:prSet presAssocID="{FB489F02-BF09-4768-AF0D-38FB54B11DAB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573BA-6913-4727-995F-9763B66BB644}" type="pres">
      <dgm:prSet presAssocID="{FB489F02-BF09-4768-AF0D-38FB54B11DAB}" presName="comp4" presStyleCnt="0"/>
      <dgm:spPr/>
      <dgm:t>
        <a:bodyPr/>
        <a:lstStyle/>
        <a:p>
          <a:endParaRPr lang="ru-RU"/>
        </a:p>
      </dgm:t>
    </dgm:pt>
    <dgm:pt modelId="{1EF2B639-9802-4DD6-9EE8-7266E48252A1}" type="pres">
      <dgm:prSet presAssocID="{FB489F02-BF09-4768-AF0D-38FB54B11DAB}" presName="circle4" presStyleLbl="node1" presStyleIdx="3" presStyleCnt="4"/>
      <dgm:spPr/>
      <dgm:t>
        <a:bodyPr/>
        <a:lstStyle/>
        <a:p>
          <a:endParaRPr lang="ru-RU"/>
        </a:p>
      </dgm:t>
    </dgm:pt>
    <dgm:pt modelId="{F28EA624-A694-4CF7-BD4E-C3F7FDFC2D74}" type="pres">
      <dgm:prSet presAssocID="{FB489F02-BF09-4768-AF0D-38FB54B11DAB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11D69713-F61F-4703-BED2-C81D3BA25AC9}" type="presOf" srcId="{69BAE91E-D0B8-4517-A24D-270BBEF22D07}" destId="{1EF2B639-9802-4DD6-9EE8-7266E48252A1}" srcOrd="0" destOrd="0" presId="urn:microsoft.com/office/officeart/2005/8/layout/venn2"/>
    <dgm:cxn modelId="{D2A47851-933B-4C22-A357-702F0049F897}" type="presOf" srcId="{69BAE91E-D0B8-4517-A24D-270BBEF22D07}" destId="{F28EA624-A694-4CF7-BD4E-C3F7FDFC2D74}" srcOrd="1" destOrd="0" presId="urn:microsoft.com/office/officeart/2005/8/layout/venn2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284FE3B4-F06A-48D4-8FE9-BF7EA8E60BBA}" type="presOf" srcId="{47122D26-A80C-47D4-920B-101FC76753B4}" destId="{3546CF64-CD3D-42AF-808F-118867662485}" srcOrd="1" destOrd="0" presId="urn:microsoft.com/office/officeart/2005/8/layout/venn2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6DA92806-04B2-4F99-ACD6-27C7046FF009}" type="presOf" srcId="{6BC9BA10-D8D0-4F6C-94EE-11636B5177A8}" destId="{F4F47364-2209-44D8-B4CF-029BD30C520E}" srcOrd="1" destOrd="0" presId="urn:microsoft.com/office/officeart/2005/8/layout/venn2"/>
    <dgm:cxn modelId="{57486629-3164-41EB-B4E3-684EB175A390}" type="presOf" srcId="{BEE34D12-C91D-43DB-BA12-D0491094DC76}" destId="{CF864F28-AFD3-405F-B4EA-87186F370B58}" srcOrd="1" destOrd="0" presId="urn:microsoft.com/office/officeart/2005/8/layout/venn2"/>
    <dgm:cxn modelId="{3D553419-B548-4477-A385-A343A7E043AE}" type="presOf" srcId="{6BC9BA10-D8D0-4F6C-94EE-11636B5177A8}" destId="{EA0011B1-A556-402B-8E46-55747EC2C45D}" srcOrd="0" destOrd="0" presId="urn:microsoft.com/office/officeart/2005/8/layout/venn2"/>
    <dgm:cxn modelId="{988E75B7-D627-415E-95FF-296FEFF05014}" type="presOf" srcId="{FB489F02-BF09-4768-AF0D-38FB54B11DAB}" destId="{770B9662-9802-449D-813E-413CF6C2A5AA}" srcOrd="0" destOrd="0" presId="urn:microsoft.com/office/officeart/2005/8/layout/venn2"/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9F877309-19FB-4C7A-A939-735B475ED159}" type="presOf" srcId="{BEE34D12-C91D-43DB-BA12-D0491094DC76}" destId="{B628A25C-4F72-4728-90E2-71D75884D364}" srcOrd="0" destOrd="0" presId="urn:microsoft.com/office/officeart/2005/8/layout/venn2"/>
    <dgm:cxn modelId="{7CB6C0AD-75A9-4F76-97D5-61B58F063D92}" type="presOf" srcId="{47122D26-A80C-47D4-920B-101FC76753B4}" destId="{FAE3FB2D-ADB9-4C96-B51E-DB9EED0BDA68}" srcOrd="0" destOrd="0" presId="urn:microsoft.com/office/officeart/2005/8/layout/venn2"/>
    <dgm:cxn modelId="{B3661905-B890-41A5-B17D-3CE2041FF61C}" type="presParOf" srcId="{770B9662-9802-449D-813E-413CF6C2A5AA}" destId="{A1A19FCE-47F2-4C2F-8623-9F27A42229FF}" srcOrd="0" destOrd="0" presId="urn:microsoft.com/office/officeart/2005/8/layout/venn2"/>
    <dgm:cxn modelId="{DD82DCC8-849D-4221-AB71-4D4E03BCD0E9}" type="presParOf" srcId="{A1A19FCE-47F2-4C2F-8623-9F27A42229FF}" destId="{B628A25C-4F72-4728-90E2-71D75884D364}" srcOrd="0" destOrd="0" presId="urn:microsoft.com/office/officeart/2005/8/layout/venn2"/>
    <dgm:cxn modelId="{CBBBE2C9-5237-4148-B5B1-F47AE6044BD1}" type="presParOf" srcId="{A1A19FCE-47F2-4C2F-8623-9F27A42229FF}" destId="{CF864F28-AFD3-405F-B4EA-87186F370B58}" srcOrd="1" destOrd="0" presId="urn:microsoft.com/office/officeart/2005/8/layout/venn2"/>
    <dgm:cxn modelId="{0DA5782B-9B81-4CBD-853D-27EE570E8D0A}" type="presParOf" srcId="{770B9662-9802-449D-813E-413CF6C2A5AA}" destId="{9EE37631-8320-4B68-A93D-078A903F0F87}" srcOrd="1" destOrd="0" presId="urn:microsoft.com/office/officeart/2005/8/layout/venn2"/>
    <dgm:cxn modelId="{0DC66D1B-8D71-4EDB-9793-C1F98FE534E9}" type="presParOf" srcId="{9EE37631-8320-4B68-A93D-078A903F0F87}" destId="{FAE3FB2D-ADB9-4C96-B51E-DB9EED0BDA68}" srcOrd="0" destOrd="0" presId="urn:microsoft.com/office/officeart/2005/8/layout/venn2"/>
    <dgm:cxn modelId="{BE4F927A-A419-4163-BA26-45D0906BC2D5}" type="presParOf" srcId="{9EE37631-8320-4B68-A93D-078A903F0F87}" destId="{3546CF64-CD3D-42AF-808F-118867662485}" srcOrd="1" destOrd="0" presId="urn:microsoft.com/office/officeart/2005/8/layout/venn2"/>
    <dgm:cxn modelId="{F922B737-CB45-4598-AAC8-12D05E05A3BD}" type="presParOf" srcId="{770B9662-9802-449D-813E-413CF6C2A5AA}" destId="{DB5A8035-1067-425C-ABF9-C321F8A41C12}" srcOrd="2" destOrd="0" presId="urn:microsoft.com/office/officeart/2005/8/layout/venn2"/>
    <dgm:cxn modelId="{415BAE5B-677B-4647-BFA4-77158C8A05E0}" type="presParOf" srcId="{DB5A8035-1067-425C-ABF9-C321F8A41C12}" destId="{EA0011B1-A556-402B-8E46-55747EC2C45D}" srcOrd="0" destOrd="0" presId="urn:microsoft.com/office/officeart/2005/8/layout/venn2"/>
    <dgm:cxn modelId="{D4DA1C69-811B-4DFB-95D6-10C3830919D8}" type="presParOf" srcId="{DB5A8035-1067-425C-ABF9-C321F8A41C12}" destId="{F4F47364-2209-44D8-B4CF-029BD30C520E}" srcOrd="1" destOrd="0" presId="urn:microsoft.com/office/officeart/2005/8/layout/venn2"/>
    <dgm:cxn modelId="{02B3C741-9CA7-4F89-B744-092B56AB3C54}" type="presParOf" srcId="{770B9662-9802-449D-813E-413CF6C2A5AA}" destId="{092573BA-6913-4727-995F-9763B66BB644}" srcOrd="3" destOrd="0" presId="urn:microsoft.com/office/officeart/2005/8/layout/venn2"/>
    <dgm:cxn modelId="{70A9FE19-21AE-479A-A1B2-DCBE4C7A37E4}" type="presParOf" srcId="{092573BA-6913-4727-995F-9763B66BB644}" destId="{1EF2B639-9802-4DD6-9EE8-7266E48252A1}" srcOrd="0" destOrd="0" presId="urn:microsoft.com/office/officeart/2005/8/layout/venn2"/>
    <dgm:cxn modelId="{BBEAE025-626F-4118-B414-59946758DD39}" type="presParOf" srcId="{092573BA-6913-4727-995F-9763B66BB644}" destId="{F28EA624-A694-4CF7-BD4E-C3F7FDFC2D74}" srcOrd="1" destOrd="0" presId="urn:microsoft.com/office/officeart/2005/8/layout/venn2"/>
  </dgm:cxnLst>
  <dgm:bg>
    <a:solidFill>
      <a:srgbClr val="E8EAF4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funnel1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3083208" y="536647"/>
          <a:ext cx="1617740" cy="1518869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126 570,4</a:t>
          </a:r>
        </a:p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(3,4%)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47122D26-A80C-47D4-920B-101FC76753B4}">
      <dgm:prSet phldrT="[Текст]" custT="1"/>
      <dgm:spPr>
        <a:xfrm>
          <a:off x="1303193" y="665845"/>
          <a:ext cx="1549179" cy="1515376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1 457 502,9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(38,8%)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 custT="1"/>
      <dgm:spPr>
        <a:xfrm>
          <a:off x="2221218" y="1918107"/>
          <a:ext cx="1644884" cy="153025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2 170 496,6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(57,8%)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 custT="1"/>
      <dgm:spPr>
        <a:xfrm>
          <a:off x="1331756" y="4177387"/>
          <a:ext cx="3488436" cy="87210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3 754 569,9</a:t>
          </a:r>
          <a:endParaRPr lang="ru-RU" sz="1600" dirty="0">
            <a:solidFill>
              <a:schemeClr val="tx1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chemeClr val="tx1"/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8BE0E7E5-12AF-4281-83BA-AC2A347A9991}">
      <dgm:prSet/>
      <dgm:spPr/>
      <dgm:t>
        <a:bodyPr/>
        <a:lstStyle/>
        <a:p>
          <a:endParaRPr lang="ru-RU"/>
        </a:p>
      </dgm:t>
    </dgm:pt>
    <dgm:pt modelId="{B21AA5C6-AEAE-4C1E-B435-7D13C877D201}" type="parTrans" cxnId="{028F74A8-E45B-4AE0-860B-F99558E57968}">
      <dgm:prSet/>
      <dgm:spPr/>
      <dgm:t>
        <a:bodyPr/>
        <a:lstStyle/>
        <a:p>
          <a:endParaRPr lang="ru-RU"/>
        </a:p>
      </dgm:t>
    </dgm:pt>
    <dgm:pt modelId="{18F8721E-6437-4002-A382-FC921959BA86}" type="sibTrans" cxnId="{028F74A8-E45B-4AE0-860B-F99558E57968}">
      <dgm:prSet/>
      <dgm:spPr/>
      <dgm:t>
        <a:bodyPr/>
        <a:lstStyle/>
        <a:p>
          <a:endParaRPr lang="ru-RU"/>
        </a:p>
      </dgm:t>
    </dgm:pt>
    <dgm:pt modelId="{17D946C4-4E66-4682-8C43-A3A1426D22D5}">
      <dgm:prSet/>
      <dgm:spPr/>
      <dgm:t>
        <a:bodyPr/>
        <a:lstStyle/>
        <a:p>
          <a:endParaRPr lang="ru-RU"/>
        </a:p>
      </dgm:t>
    </dgm:pt>
    <dgm:pt modelId="{7B5DA72D-C003-40F6-8D48-A86795E3501B}" type="parTrans" cxnId="{F426F82E-38BF-4473-94FA-2FAACD22B8F8}">
      <dgm:prSet/>
      <dgm:spPr/>
      <dgm:t>
        <a:bodyPr/>
        <a:lstStyle/>
        <a:p>
          <a:endParaRPr lang="ru-RU"/>
        </a:p>
      </dgm:t>
    </dgm:pt>
    <dgm:pt modelId="{45343A79-2B3A-402A-B8F2-81518E008683}" type="sibTrans" cxnId="{F426F82E-38BF-4473-94FA-2FAACD22B8F8}">
      <dgm:prSet/>
      <dgm:spPr/>
      <dgm:t>
        <a:bodyPr/>
        <a:lstStyle/>
        <a:p>
          <a:endParaRPr lang="ru-RU"/>
        </a:p>
      </dgm:t>
    </dgm:pt>
    <dgm:pt modelId="{17C0B955-75B9-4B71-AB47-333E58CCDBDE}">
      <dgm:prSet/>
      <dgm:spPr/>
      <dgm:t>
        <a:bodyPr/>
        <a:lstStyle/>
        <a:p>
          <a:endParaRPr lang="ru-RU"/>
        </a:p>
      </dgm:t>
    </dgm:pt>
    <dgm:pt modelId="{89972B50-7F11-4966-B122-89D3182CFC75}" type="parTrans" cxnId="{4B0D82F0-4C49-42C8-AB29-1D29F872D63B}">
      <dgm:prSet/>
      <dgm:spPr/>
      <dgm:t>
        <a:bodyPr/>
        <a:lstStyle/>
        <a:p>
          <a:endParaRPr lang="ru-RU"/>
        </a:p>
      </dgm:t>
    </dgm:pt>
    <dgm:pt modelId="{285F244E-69AA-45C4-9788-23878AE79842}" type="sibTrans" cxnId="{4B0D82F0-4C49-42C8-AB29-1D29F872D63B}">
      <dgm:prSet/>
      <dgm:spPr/>
      <dgm:t>
        <a:bodyPr/>
        <a:lstStyle/>
        <a:p>
          <a:endParaRPr lang="ru-RU"/>
        </a:p>
      </dgm:t>
    </dgm:pt>
    <dgm:pt modelId="{57BC8578-C5A9-4072-9D60-CE8E637B809B}">
      <dgm:prSet/>
      <dgm:spPr/>
      <dgm:t>
        <a:bodyPr/>
        <a:lstStyle/>
        <a:p>
          <a:endParaRPr lang="ru-RU"/>
        </a:p>
      </dgm:t>
    </dgm:pt>
    <dgm:pt modelId="{284F40DF-42DF-415B-820C-9D7DF070C08A}" type="parTrans" cxnId="{9B54D0BB-4C7D-4AEB-9F2F-F17C69054B32}">
      <dgm:prSet/>
      <dgm:spPr/>
      <dgm:t>
        <a:bodyPr/>
        <a:lstStyle/>
        <a:p>
          <a:endParaRPr lang="ru-RU"/>
        </a:p>
      </dgm:t>
    </dgm:pt>
    <dgm:pt modelId="{83D51A3C-C24E-4C5A-A503-085F84C2F99D}" type="sibTrans" cxnId="{9B54D0BB-4C7D-4AEB-9F2F-F17C69054B32}">
      <dgm:prSet/>
      <dgm:spPr/>
      <dgm:t>
        <a:bodyPr/>
        <a:lstStyle/>
        <a:p>
          <a:endParaRPr lang="ru-RU"/>
        </a:p>
      </dgm:t>
    </dgm:pt>
    <dgm:pt modelId="{58C40244-F0A1-48A2-B9F2-5BC573A77DFB}" type="pres">
      <dgm:prSet presAssocID="{FB489F02-BF09-4768-AF0D-38FB54B11DA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D2375-049F-4A3B-9180-704FB5505F6A}" type="pres">
      <dgm:prSet presAssocID="{FB489F02-BF09-4768-AF0D-38FB54B11DAB}" presName="ellipse" presStyleLbl="trBgShp" presStyleIdx="0" presStyleCnt="1" custScaleX="117625" custLinFactNeighborX="2580" custLinFactNeighborY="-8954"/>
      <dgm:spPr>
        <a:xfrm>
          <a:off x="805021" y="516898"/>
          <a:ext cx="4411018" cy="1302349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gm:spPr>
      <dgm:t>
        <a:bodyPr/>
        <a:lstStyle/>
        <a:p>
          <a:endParaRPr lang="ru-RU"/>
        </a:p>
      </dgm:t>
    </dgm:pt>
    <dgm:pt modelId="{AF462B5C-43F7-4584-9E92-655614CA542C}" type="pres">
      <dgm:prSet presAssocID="{FB489F02-BF09-4768-AF0D-38FB54B11DAB}" presName="arrow1" presStyleLbl="fgShp" presStyleIdx="0" presStyleCnt="1" custLinFactNeighborX="16410" custLinFactNeighborY="-4274"/>
      <dgm:spPr>
        <a:xfrm>
          <a:off x="2662912" y="3795350"/>
          <a:ext cx="726757" cy="465124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D163990C-60F0-4142-9122-578516DB9AFD}" type="pres">
      <dgm:prSet presAssocID="{FB489F02-BF09-4768-AF0D-38FB54B11DAB}" presName="rectangle" presStyleLbl="revTx" presStyleIdx="0" presStyleCnt="1" custScaleX="33961" custLinFactNeighborX="4843" custLinFactNeighborY="-1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969A8-45EC-4A22-82FE-7F7F46E2F3A5}" type="pres">
      <dgm:prSet presAssocID="{47122D26-A80C-47D4-920B-101FC76753B4}" presName="item1" presStyleLbl="node1" presStyleIdx="0" presStyleCnt="3" custScaleX="125740" custScaleY="116978" custLinFactNeighborX="-5822" custLinFactNeighborY="1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A7991-9560-470B-8816-83D7FEFA38B2}" type="pres">
      <dgm:prSet presAssocID="{6BC9BA10-D8D0-4F6C-94EE-11636B5177A8}" presName="item2" presStyleLbl="node1" presStyleIdx="1" presStyleCnt="3" custScaleX="118424" custScaleY="115840" custLinFactNeighborX="-2279" custLinFactNeighborY="-21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48273-A034-4AF5-B64C-C27F207DA9D8}" type="pres">
      <dgm:prSet presAssocID="{69BAE91E-D0B8-4517-A24D-270BBEF22D07}" presName="item3" presStyleLbl="node1" presStyleIdx="2" presStyleCnt="3" custScaleX="123665" custScaleY="116107" custLinFactNeighborX="34920" custLinFactNeighborY="2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E6674-BA59-4D1F-B187-2B0E54BEE205}" type="pres">
      <dgm:prSet presAssocID="{FB489F02-BF09-4768-AF0D-38FB54B11DAB}" presName="funnel" presStyleLbl="trAlignAcc1" presStyleIdx="0" presStyleCnt="1" custScaleX="114652" custLinFactNeighborX="4241" custLinFactNeighborY="-1016"/>
      <dgm:spPr>
        <a:xfrm>
          <a:off x="660924" y="366929"/>
          <a:ext cx="4666155" cy="3255873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endParaRPr lang="ru-RU"/>
        </a:p>
      </dgm:t>
    </dgm:pt>
  </dgm:ptLst>
  <dgm:cxnLst>
    <dgm:cxn modelId="{12BBC42E-8159-4EEC-A76F-EDAA3FDCC930}" type="presOf" srcId="{69BAE91E-D0B8-4517-A24D-270BBEF22D07}" destId="{D163990C-60F0-4142-9122-578516DB9AFD}" srcOrd="0" destOrd="0" presId="urn:microsoft.com/office/officeart/2005/8/layout/funnel1"/>
    <dgm:cxn modelId="{5AF1A0A5-9B8F-47C2-8D44-D7FFD968D8AA}" type="presOf" srcId="{47122D26-A80C-47D4-920B-101FC76753B4}" destId="{55BA7991-9560-470B-8816-83D7FEFA38B2}" srcOrd="0" destOrd="0" presId="urn:microsoft.com/office/officeart/2005/8/layout/funnel1"/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B6EE8255-5162-47C8-9368-9461B9804DFA}" type="presOf" srcId="{FB489F02-BF09-4768-AF0D-38FB54B11DAB}" destId="{58C40244-F0A1-48A2-B9F2-5BC573A77DFB}" srcOrd="0" destOrd="0" presId="urn:microsoft.com/office/officeart/2005/8/layout/funnel1"/>
    <dgm:cxn modelId="{028F74A8-E45B-4AE0-860B-F99558E57968}" srcId="{FB489F02-BF09-4768-AF0D-38FB54B11DAB}" destId="{8BE0E7E5-12AF-4281-83BA-AC2A347A9991}" srcOrd="4" destOrd="0" parTransId="{B21AA5C6-AEAE-4C1E-B435-7D13C877D201}" sibTransId="{18F8721E-6437-4002-A382-FC921959BA86}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9B54D0BB-4C7D-4AEB-9F2F-F17C69054B32}" srcId="{FB489F02-BF09-4768-AF0D-38FB54B11DAB}" destId="{57BC8578-C5A9-4072-9D60-CE8E637B809B}" srcOrd="7" destOrd="0" parTransId="{284F40DF-42DF-415B-820C-9D7DF070C08A}" sibTransId="{83D51A3C-C24E-4C5A-A503-085F84C2F99D}"/>
    <dgm:cxn modelId="{A9CA08F5-A597-499E-A96F-F880822BA558}" type="presOf" srcId="{6BC9BA10-D8D0-4F6C-94EE-11636B5177A8}" destId="{B31969A8-45EC-4A22-82FE-7F7F46E2F3A5}" srcOrd="0" destOrd="0" presId="urn:microsoft.com/office/officeart/2005/8/layout/funnel1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F426F82E-38BF-4473-94FA-2FAACD22B8F8}" srcId="{FB489F02-BF09-4768-AF0D-38FB54B11DAB}" destId="{17D946C4-4E66-4682-8C43-A3A1426D22D5}" srcOrd="5" destOrd="0" parTransId="{7B5DA72D-C003-40F6-8D48-A86795E3501B}" sibTransId="{45343A79-2B3A-402A-B8F2-81518E008683}"/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4B0D82F0-4C49-42C8-AB29-1D29F872D63B}" srcId="{FB489F02-BF09-4768-AF0D-38FB54B11DAB}" destId="{17C0B955-75B9-4B71-AB47-333E58CCDBDE}" srcOrd="6" destOrd="0" parTransId="{89972B50-7F11-4966-B122-89D3182CFC75}" sibTransId="{285F244E-69AA-45C4-9788-23878AE79842}"/>
    <dgm:cxn modelId="{394EE5D0-BF9A-46DD-A3B3-0DBAFFB0CD83}" type="presOf" srcId="{BEE34D12-C91D-43DB-BA12-D0491094DC76}" destId="{94348273-A034-4AF5-B64C-C27F207DA9D8}" srcOrd="0" destOrd="0" presId="urn:microsoft.com/office/officeart/2005/8/layout/funnel1"/>
    <dgm:cxn modelId="{93E2B8BC-7C73-4588-9887-655EF1E134AF}" type="presParOf" srcId="{58C40244-F0A1-48A2-B9F2-5BC573A77DFB}" destId="{FDFD2375-049F-4A3B-9180-704FB5505F6A}" srcOrd="0" destOrd="0" presId="urn:microsoft.com/office/officeart/2005/8/layout/funnel1"/>
    <dgm:cxn modelId="{3CDE63BD-A918-4B75-91B0-3E550590ABEB}" type="presParOf" srcId="{58C40244-F0A1-48A2-B9F2-5BC573A77DFB}" destId="{AF462B5C-43F7-4584-9E92-655614CA542C}" srcOrd="1" destOrd="0" presId="urn:microsoft.com/office/officeart/2005/8/layout/funnel1"/>
    <dgm:cxn modelId="{3C1F78C7-E176-4407-AE45-EA136A15F8D4}" type="presParOf" srcId="{58C40244-F0A1-48A2-B9F2-5BC573A77DFB}" destId="{D163990C-60F0-4142-9122-578516DB9AFD}" srcOrd="2" destOrd="0" presId="urn:microsoft.com/office/officeart/2005/8/layout/funnel1"/>
    <dgm:cxn modelId="{8E2717E4-EE00-4C1C-BE5F-70E9739CB96E}" type="presParOf" srcId="{58C40244-F0A1-48A2-B9F2-5BC573A77DFB}" destId="{B31969A8-45EC-4A22-82FE-7F7F46E2F3A5}" srcOrd="3" destOrd="0" presId="urn:microsoft.com/office/officeart/2005/8/layout/funnel1"/>
    <dgm:cxn modelId="{DEC02701-59A6-4FEB-8E26-B26909C31B06}" type="presParOf" srcId="{58C40244-F0A1-48A2-B9F2-5BC573A77DFB}" destId="{55BA7991-9560-470B-8816-83D7FEFA38B2}" srcOrd="4" destOrd="0" presId="urn:microsoft.com/office/officeart/2005/8/layout/funnel1"/>
    <dgm:cxn modelId="{4F5BEAE2-0610-4478-AE55-BA7561DE463D}" type="presParOf" srcId="{58C40244-F0A1-48A2-B9F2-5BC573A77DFB}" destId="{94348273-A034-4AF5-B64C-C27F207DA9D8}" srcOrd="5" destOrd="0" presId="urn:microsoft.com/office/officeart/2005/8/layout/funnel1"/>
    <dgm:cxn modelId="{F64E005C-F2A4-4EA4-BDB8-C8A7A17CE2A6}" type="presParOf" srcId="{58C40244-F0A1-48A2-B9F2-5BC573A77DFB}" destId="{DA4E6674-BA59-4D1F-B187-2B0E54BEE205}" srcOrd="6" destOrd="0" presId="urn:microsoft.com/office/officeart/2005/8/layout/funnel1"/>
  </dgm:cxnLst>
  <dgm:bg>
    <a:solidFill>
      <a:srgbClr val="E8EAF4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8A25C-4F72-4728-90E2-71D75884D364}">
      <dsp:nvSpPr>
        <dsp:cNvPr id="0" name=""/>
        <dsp:cNvSpPr/>
      </dsp:nvSpPr>
      <dsp:spPr>
        <a:xfrm>
          <a:off x="469258" y="0"/>
          <a:ext cx="7557275" cy="540060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4 476 946,7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3500832" y="388664"/>
        <a:ext cx="1494126" cy="572820"/>
      </dsp:txXfrm>
    </dsp:sp>
    <dsp:sp modelId="{FAE3FB2D-ADB9-4C96-B51E-DB9EED0BDA68}">
      <dsp:nvSpPr>
        <dsp:cNvPr id="0" name=""/>
        <dsp:cNvSpPr/>
      </dsp:nvSpPr>
      <dsp:spPr>
        <a:xfrm>
          <a:off x="1470561" y="941346"/>
          <a:ext cx="5839992" cy="4320480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2 341 282,6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(52,3%)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68928" y="1314463"/>
        <a:ext cx="1443259" cy="549908"/>
      </dsp:txXfrm>
    </dsp:sp>
    <dsp:sp modelId="{EA0011B1-A556-402B-8E46-55747EC2C45D}">
      <dsp:nvSpPr>
        <dsp:cNvPr id="0" name=""/>
        <dsp:cNvSpPr/>
      </dsp:nvSpPr>
      <dsp:spPr>
        <a:xfrm>
          <a:off x="2085960" y="2079652"/>
          <a:ext cx="4467419" cy="3240360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1 968 110,7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(44,0%)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583636" y="2429450"/>
        <a:ext cx="1472067" cy="515539"/>
      </dsp:txXfrm>
    </dsp:sp>
    <dsp:sp modelId="{1EF2B639-9802-4DD6-9EE8-7266E48252A1}">
      <dsp:nvSpPr>
        <dsp:cNvPr id="0" name=""/>
        <dsp:cNvSpPr/>
      </dsp:nvSpPr>
      <dsp:spPr>
        <a:xfrm>
          <a:off x="3240359" y="3240360"/>
          <a:ext cx="2160240" cy="2160240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167 553,4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(3,7%)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780419" y="3938600"/>
        <a:ext cx="1080120" cy="7637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FD2375-049F-4A3B-9180-704FB5505F6A}">
      <dsp:nvSpPr>
        <dsp:cNvPr id="0" name=""/>
        <dsp:cNvSpPr/>
      </dsp:nvSpPr>
      <dsp:spPr>
        <a:xfrm>
          <a:off x="1963946" y="88620"/>
          <a:ext cx="5403403" cy="1595350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62B5C-43F7-4584-9E92-655614CA542C}">
      <dsp:nvSpPr>
        <dsp:cNvPr id="0" name=""/>
        <dsp:cNvSpPr/>
      </dsp:nvSpPr>
      <dsp:spPr>
        <a:xfrm>
          <a:off x="4255212" y="4113588"/>
          <a:ext cx="890262" cy="569768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63990C-60F0-4142-9122-578516DB9AFD}">
      <dsp:nvSpPr>
        <dsp:cNvPr id="0" name=""/>
        <dsp:cNvSpPr/>
      </dsp:nvSpPr>
      <dsp:spPr>
        <a:xfrm>
          <a:off x="4035585" y="4581575"/>
          <a:ext cx="1451241" cy="10683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3 754 569,9</a:t>
          </a:r>
          <a:endParaRPr lang="ru-RU" sz="1600" kern="1200" dirty="0">
            <a:solidFill>
              <a:schemeClr val="tx1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4035585" y="4581575"/>
        <a:ext cx="1451241" cy="1068315"/>
      </dsp:txXfrm>
    </dsp:sp>
    <dsp:sp modelId="{B31969A8-45EC-4A22-82FE-7F7F46E2F3A5}">
      <dsp:nvSpPr>
        <dsp:cNvPr id="0" name=""/>
        <dsp:cNvSpPr/>
      </dsp:nvSpPr>
      <dsp:spPr>
        <a:xfrm>
          <a:off x="3620850" y="1839796"/>
          <a:ext cx="2014948" cy="187454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2 170 496,6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(57,8%)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915932" y="2114316"/>
        <a:ext cx="1424784" cy="1325500"/>
      </dsp:txXfrm>
    </dsp:sp>
    <dsp:sp modelId="{55BA7991-9560-470B-8816-83D7FEFA38B2}">
      <dsp:nvSpPr>
        <dsp:cNvPr id="0" name=""/>
        <dsp:cNvSpPr/>
      </dsp:nvSpPr>
      <dsp:spPr>
        <a:xfrm>
          <a:off x="2589586" y="280010"/>
          <a:ext cx="1897712" cy="1856304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1 457 502,9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(38,8%)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867499" y="551859"/>
        <a:ext cx="1341886" cy="1312606"/>
      </dsp:txXfrm>
    </dsp:sp>
    <dsp:sp modelId="{94348273-A034-4AF5-B64C-C27F207DA9D8}">
      <dsp:nvSpPr>
        <dsp:cNvPr id="0" name=""/>
        <dsp:cNvSpPr/>
      </dsp:nvSpPr>
      <dsp:spPr>
        <a:xfrm>
          <a:off x="4781780" y="266273"/>
          <a:ext cx="1981697" cy="1860582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126 570,4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(3,4%)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071993" y="538749"/>
        <a:ext cx="1401271" cy="1315630"/>
      </dsp:txXfrm>
    </dsp:sp>
    <dsp:sp modelId="{DA4E6674-BA59-4D1F-B187-2B0E54BEE205}">
      <dsp:nvSpPr>
        <dsp:cNvPr id="0" name=""/>
        <dsp:cNvSpPr/>
      </dsp:nvSpPr>
      <dsp:spPr>
        <a:xfrm>
          <a:off x="1907715" y="0"/>
          <a:ext cx="5715941" cy="3988376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0.12387</cdr:x>
      <cdr:y>0.41363</cdr:y>
    </cdr:from>
    <cdr:to>
      <cdr:x>0.13299</cdr:x>
      <cdr:y>0.44458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7305" y="1924723"/>
          <a:ext cx="72008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0.14212</cdr:x>
      <cdr:y>0.44458</cdr:y>
    </cdr:from>
    <cdr:to>
      <cdr:x>0.25801</cdr:x>
      <cdr:y>0.64109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21321" y="206873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0.52137</cdr:x>
      <cdr:y>0.23851</cdr:y>
    </cdr:from>
    <cdr:to>
      <cdr:x>0.58525</cdr:x>
      <cdr:y>0.30211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392488" y="1080120"/>
          <a:ext cx="538185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5055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0.55556</cdr:x>
      <cdr:y>0.39751</cdr:y>
    </cdr:from>
    <cdr:to>
      <cdr:x>0.61032</cdr:x>
      <cdr:y>0.46111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680520" y="1800200"/>
          <a:ext cx="461350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3390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0.5812</cdr:x>
      <cdr:y>0.58831</cdr:y>
    </cdr:from>
    <cdr:to>
      <cdr:x>0.64103</cdr:x>
      <cdr:y>0.65192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896544" y="2664296"/>
          <a:ext cx="504064" cy="288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1665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0.15124</cdr:x>
      <cdr:y>0.68372</cdr:y>
    </cdr:from>
    <cdr:to>
      <cdr:x>0.26714</cdr:x>
      <cdr:y>0.71552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93329" y="3096344"/>
          <a:ext cx="914400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0.64957</cdr:x>
      <cdr:y>0.11561</cdr:y>
    </cdr:from>
    <cdr:to>
      <cdr:x>0.71838</cdr:x>
      <cdr:y>0.16331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472608" y="523577"/>
          <a:ext cx="579720" cy="216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6387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0.31552</cdr:x>
      <cdr:y>0.46111</cdr:y>
    </cdr:from>
    <cdr:to>
      <cdr:x>0.43141</cdr:x>
      <cdr:y>0.50881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489473" y="20882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0.68376</cdr:x>
      <cdr:y>0.33391</cdr:y>
    </cdr:from>
    <cdr:to>
      <cdr:x>0.74765</cdr:x>
      <cdr:y>0.39751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60640" y="1512168"/>
          <a:ext cx="538269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4251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0.7094</cdr:x>
      <cdr:y>0.57241</cdr:y>
    </cdr:from>
    <cdr:to>
      <cdr:x>0.76416</cdr:x>
      <cdr:y>0.62012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5976664" y="2592288"/>
          <a:ext cx="461349" cy="21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2136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0.17949</cdr:x>
      <cdr:y>0.39751</cdr:y>
    </cdr:from>
    <cdr:to>
      <cdr:x>0.2525</cdr:x>
      <cdr:y>0.46111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512168" y="1800200"/>
          <a:ext cx="615104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2746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0.46154</cdr:x>
      <cdr:y>0.44521</cdr:y>
    </cdr:from>
    <cdr:to>
      <cdr:x>0.46734</cdr:x>
      <cdr:y>0.45531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641601" y="2016224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0.21368</cdr:x>
      <cdr:y>0.52471</cdr:y>
    </cdr:from>
    <cdr:to>
      <cdr:x>0.27756</cdr:x>
      <cdr:y>0.57241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800200" y="2376264"/>
          <a:ext cx="538185" cy="216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1724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0.48892</cdr:x>
      <cdr:y>0.58831</cdr:y>
    </cdr:from>
    <cdr:to>
      <cdr:x>0.60481</cdr:x>
      <cdr:y>0.79023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857625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0.24786</cdr:x>
      <cdr:y>0.58831</cdr:y>
    </cdr:from>
    <cdr:to>
      <cdr:x>0.30262</cdr:x>
      <cdr:y>0.65191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088232" y="2664296"/>
          <a:ext cx="461350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1022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0.28205</cdr:x>
      <cdr:y>0.33391</cdr:y>
    </cdr:from>
    <cdr:to>
      <cdr:x>0.3505</cdr:x>
      <cdr:y>0.39751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2376264" y="1512168"/>
          <a:ext cx="576687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3838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0.32479</cdr:x>
      <cdr:y>0.44082</cdr:y>
    </cdr:from>
    <cdr:to>
      <cdr:x>0.37955</cdr:x>
      <cdr:y>0.50442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736304" y="1996349"/>
          <a:ext cx="461349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2607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0.35043</cdr:x>
      <cdr:y>0.57241</cdr:y>
    </cdr:from>
    <cdr:to>
      <cdr:x>0.40519</cdr:x>
      <cdr:y>0.63601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952328" y="2592288"/>
          <a:ext cx="461350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1231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0.67145</cdr:x>
      <cdr:y>0.0636</cdr:y>
    </cdr:from>
    <cdr:to>
      <cdr:x>0.78734</cdr:x>
      <cdr:y>0.1113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5297785" y="2880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0.39316</cdr:x>
      <cdr:y>0.28621</cdr:y>
    </cdr:from>
    <cdr:to>
      <cdr:x>0.46154</cdr:x>
      <cdr:y>0.33392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3312368" y="1296144"/>
          <a:ext cx="576097" cy="216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4302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0.44444</cdr:x>
      <cdr:y>0.42931</cdr:y>
    </cdr:from>
    <cdr:to>
      <cdr:x>0.4992</cdr:x>
      <cdr:y>0.49291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3744416" y="1944216"/>
          <a:ext cx="461350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2825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0.46154</cdr:x>
      <cdr:y>0.58831</cdr:y>
    </cdr:from>
    <cdr:to>
      <cdr:x>0.51629</cdr:x>
      <cdr:y>0.65191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3888432" y="2664296"/>
          <a:ext cx="461265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1477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0.84615</cdr:x>
      <cdr:y>0.0477</cdr:y>
    </cdr:from>
    <cdr:to>
      <cdr:x>0.99145</cdr:x>
      <cdr:y>0.159</cdr:y>
    </cdr:to>
    <cdr:sp macro="" textlink="">
      <cdr:nvSpPr>
        <cdr:cNvPr id="24" name="Скругленная прямоугольная выноска 23"/>
        <cdr:cNvSpPr/>
      </cdr:nvSpPr>
      <cdr:spPr>
        <a:xfrm xmlns:a="http://schemas.openxmlformats.org/drawingml/2006/main">
          <a:off x="7128792" y="216024"/>
          <a:ext cx="1224136" cy="504045"/>
        </a:xfrm>
        <a:prstGeom xmlns:a="http://schemas.openxmlformats.org/drawingml/2006/main" prst="wedgeRoundRectCallout">
          <a:avLst>
            <a:gd name="adj1" fmla="val -153735"/>
            <a:gd name="adj2" fmla="val 89011"/>
            <a:gd name="adj3" fmla="val 16667"/>
          </a:avLst>
        </a:prstGeom>
        <a:solidFill xmlns:a="http://schemas.openxmlformats.org/drawingml/2006/main">
          <a:schemeClr val="bg2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Рост за 5 лет в 2,3 раза</a:t>
          </a:r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0.84615</cdr:x>
      <cdr:y>0.2067</cdr:y>
    </cdr:from>
    <cdr:to>
      <cdr:x>0.99145</cdr:x>
      <cdr:y>0.31801</cdr:y>
    </cdr:to>
    <cdr:sp macro="" textlink="">
      <cdr:nvSpPr>
        <cdr:cNvPr id="25" name="Скругленная прямоугольная выноска 24"/>
        <cdr:cNvSpPr/>
      </cdr:nvSpPr>
      <cdr:spPr>
        <a:xfrm xmlns:a="http://schemas.openxmlformats.org/drawingml/2006/main">
          <a:off x="7128792" y="936104"/>
          <a:ext cx="1224136" cy="504090"/>
        </a:xfrm>
        <a:prstGeom xmlns:a="http://schemas.openxmlformats.org/drawingml/2006/main" prst="wedgeRoundRectCallout">
          <a:avLst>
            <a:gd name="adj1" fmla="val -136580"/>
            <a:gd name="adj2" fmla="val 158784"/>
            <a:gd name="adj3" fmla="val 16667"/>
          </a:avLst>
        </a:prstGeom>
        <a:solidFill xmlns:a="http://schemas.openxmlformats.org/drawingml/2006/main">
          <a:schemeClr val="bg2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Рост за 5 лет в 2,5 раза</a:t>
          </a:r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0.8547</cdr:x>
      <cdr:y>0.36571</cdr:y>
    </cdr:from>
    <cdr:to>
      <cdr:x>0.99145</cdr:x>
      <cdr:y>0.47701</cdr:y>
    </cdr:to>
    <cdr:sp macro="" textlink="">
      <cdr:nvSpPr>
        <cdr:cNvPr id="26" name="Скругленная прямоугольная выноска 25"/>
        <cdr:cNvSpPr/>
      </cdr:nvSpPr>
      <cdr:spPr>
        <a:xfrm xmlns:a="http://schemas.openxmlformats.org/drawingml/2006/main">
          <a:off x="7200800" y="1656192"/>
          <a:ext cx="1152103" cy="504044"/>
        </a:xfrm>
        <a:prstGeom xmlns:a="http://schemas.openxmlformats.org/drawingml/2006/main" prst="wedgeRoundRectCallout">
          <a:avLst>
            <a:gd name="adj1" fmla="val -129453"/>
            <a:gd name="adj2" fmla="val 246099"/>
            <a:gd name="adj3" fmla="val 16667"/>
          </a:avLst>
        </a:prstGeom>
        <a:solidFill xmlns:a="http://schemas.openxmlformats.org/drawingml/2006/main">
          <a:schemeClr val="bg2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Рост за 5 лет в 2,1 раза</a:t>
          </a:r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0.55372</cdr:x>
      <cdr:y>0.46195</cdr:y>
    </cdr:from>
    <cdr:to>
      <cdr:x>0.65867</cdr:x>
      <cdr:y>0.65118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24536" y="22322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0.56173</cdr:x>
      <cdr:y>0.47456</cdr:y>
    </cdr:from>
    <cdr:to>
      <cdr:x>0.61958</cdr:x>
      <cdr:y>0.53428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34756" y="2448272"/>
          <a:ext cx="508211" cy="308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64,6 % 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0.00801</cdr:x>
      <cdr:y>0.66778</cdr:y>
    </cdr:from>
    <cdr:to>
      <cdr:x>0.07358</cdr:x>
      <cdr:y>0.7414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538" y="3567150"/>
          <a:ext cx="585474" cy="3932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6,5</a:t>
          </a:r>
          <a:r>
            <a:rPr lang="ru-RU" sz="1100" dirty="0" smtClean="0"/>
            <a:t>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0.08264</cdr:x>
      <cdr:y>0.55136</cdr:y>
    </cdr:from>
    <cdr:to>
      <cdr:x>0.18759</cdr:x>
      <cdr:y>0.74059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20080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0.03226</cdr:x>
      <cdr:y>0.70822</cdr:y>
    </cdr:from>
    <cdr:to>
      <cdr:x>0.09523</cdr:x>
      <cdr:y>0.7217</cdr:y>
    </cdr:to>
    <cdr:cxnSp macro="">
      <cdr:nvCxnSpPr>
        <cdr:cNvPr id="7" name="Прямая со стрелкой 6"/>
        <cdr:cNvCxnSpPr/>
      </cdr:nvCxnSpPr>
      <cdr:spPr>
        <a:xfrm xmlns:a="http://schemas.openxmlformats.org/drawingml/2006/main" flipV="1">
          <a:off x="288032" y="3783175"/>
          <a:ext cx="562288" cy="7200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0.53164</cdr:x>
      <cdr:y>0.52573</cdr:y>
    </cdr:from>
    <cdr:to>
      <cdr:x>0.58001</cdr:x>
      <cdr:y>0.55783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 flipH="1">
          <a:off x="4746976" y="2808312"/>
          <a:ext cx="431895" cy="17147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0.00914</cdr:x>
      <cdr:y>0.5</cdr:y>
    </cdr:from>
    <cdr:to>
      <cdr:x>0.06797</cdr:x>
      <cdr:y>0.54187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81578" y="2670885"/>
          <a:ext cx="525293" cy="223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6,4 %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0.41166</cdr:y>
    </cdr:from>
    <cdr:to>
      <cdr:x>0.05882</cdr:x>
      <cdr:y>0.4675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0" y="2198998"/>
          <a:ext cx="525203" cy="2982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0,5 %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0.03226</cdr:x>
      <cdr:y>0.4521</cdr:y>
    </cdr:from>
    <cdr:to>
      <cdr:x>0.06797</cdr:x>
      <cdr:y>0.47906</cdr:y>
    </cdr:to>
    <cdr:cxnSp macro="">
      <cdr:nvCxnSpPr>
        <cdr:cNvPr id="30" name="Прямая со стрелкой 29"/>
        <cdr:cNvCxnSpPr/>
      </cdr:nvCxnSpPr>
      <cdr:spPr>
        <a:xfrm xmlns:a="http://schemas.openxmlformats.org/drawingml/2006/main">
          <a:off x="288032" y="2415022"/>
          <a:ext cx="318839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0.00806</cdr:x>
      <cdr:y>0.35774</cdr:y>
    </cdr:from>
    <cdr:to>
      <cdr:x>0.08244</cdr:x>
      <cdr:y>0.41255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72008" y="1910966"/>
          <a:ext cx="664138" cy="292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3,7</a:t>
          </a:r>
          <a:r>
            <a:rPr lang="ru-RU" sz="1100" dirty="0" smtClean="0"/>
            <a:t>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0.04032</cdr:x>
      <cdr:y>0.41166</cdr:y>
    </cdr:from>
    <cdr:to>
      <cdr:x>0.0846</cdr:x>
      <cdr:y>0.43335</cdr:y>
    </cdr:to>
    <cdr:cxnSp macro="">
      <cdr:nvCxnSpPr>
        <cdr:cNvPr id="34" name="Прямая со стрелкой 33"/>
        <cdr:cNvCxnSpPr/>
      </cdr:nvCxnSpPr>
      <cdr:spPr>
        <a:xfrm xmlns:a="http://schemas.openxmlformats.org/drawingml/2006/main">
          <a:off x="360040" y="2198998"/>
          <a:ext cx="395376" cy="11586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0.07078</cdr:x>
      <cdr:y>0.2022</cdr:y>
    </cdr:from>
    <cdr:to>
      <cdr:x>0.14456</cdr:x>
      <cdr:y>0.25803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632025" y="1080120"/>
          <a:ext cx="658781" cy="2982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11,5 %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0.10484</cdr:x>
      <cdr:y>0.25612</cdr:y>
    </cdr:from>
    <cdr:to>
      <cdr:x>0.13803</cdr:x>
      <cdr:y>0.27772</cdr:y>
    </cdr:to>
    <cdr:cxnSp macro="">
      <cdr:nvCxnSpPr>
        <cdr:cNvPr id="37" name="Прямая со стрелкой 36"/>
        <cdr:cNvCxnSpPr/>
      </cdr:nvCxnSpPr>
      <cdr:spPr>
        <a:xfrm xmlns:a="http://schemas.openxmlformats.org/drawingml/2006/main">
          <a:off x="936104" y="1368152"/>
          <a:ext cx="296353" cy="11538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0.21774</cdr:x>
      <cdr:y>0.06361</cdr:y>
    </cdr:from>
    <cdr:to>
      <cdr:x>0.29337</cdr:x>
      <cdr:y>0.1196</cdr:y>
    </cdr:to>
    <cdr:sp macro="" textlink="">
      <cdr:nvSpPr>
        <cdr:cNvPr id="48" name="TextBox 47"/>
        <cdr:cNvSpPr txBox="1"/>
      </cdr:nvSpPr>
      <cdr:spPr>
        <a:xfrm xmlns:a="http://schemas.openxmlformats.org/drawingml/2006/main">
          <a:off x="1944216" y="339786"/>
          <a:ext cx="675300" cy="299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6,6 %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0.24194</cdr:x>
      <cdr:y>0.11594</cdr:y>
    </cdr:from>
    <cdr:to>
      <cdr:x>0.25021</cdr:x>
      <cdr:y>0.17555</cdr:y>
    </cdr:to>
    <cdr:cxnSp macro="">
      <cdr:nvCxnSpPr>
        <cdr:cNvPr id="50" name="Прямая со стрелкой 49"/>
        <cdr:cNvCxnSpPr/>
      </cdr:nvCxnSpPr>
      <cdr:spPr>
        <a:xfrm xmlns:a="http://schemas.openxmlformats.org/drawingml/2006/main">
          <a:off x="2160240" y="619350"/>
          <a:ext cx="73843" cy="31842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0.33884</cdr:x>
      <cdr:y>0.05961</cdr:y>
    </cdr:from>
    <cdr:to>
      <cdr:x>0.40496</cdr:x>
      <cdr:y>0.11922</cdr:y>
    </cdr:to>
    <cdr:sp macro="" textlink="">
      <cdr:nvSpPr>
        <cdr:cNvPr id="55" name="TextBox 54"/>
        <cdr:cNvSpPr txBox="1"/>
      </cdr:nvSpPr>
      <cdr:spPr>
        <a:xfrm xmlns:a="http://schemas.openxmlformats.org/drawingml/2006/main">
          <a:off x="2952328" y="288032"/>
          <a:ext cx="576102" cy="288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0,2 %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0.30645</cdr:x>
      <cdr:y>0.1151</cdr:y>
    </cdr:from>
    <cdr:to>
      <cdr:x>0.34677</cdr:x>
      <cdr:y>0.18426</cdr:y>
    </cdr:to>
    <cdr:cxnSp macro="">
      <cdr:nvCxnSpPr>
        <cdr:cNvPr id="57" name="Прямая со стрелкой 56"/>
        <cdr:cNvCxnSpPr/>
      </cdr:nvCxnSpPr>
      <cdr:spPr>
        <a:xfrm xmlns:a="http://schemas.openxmlformats.org/drawingml/2006/main" flipH="1">
          <a:off x="2736304" y="614822"/>
          <a:ext cx="360040" cy="36943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0.03226</cdr:x>
      <cdr:y>0.54646</cdr:y>
    </cdr:from>
    <cdr:to>
      <cdr:x>0.07173</cdr:x>
      <cdr:y>0.55994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>
          <a:off x="288032" y="2919078"/>
          <a:ext cx="352429" cy="7200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1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0.18261</cdr:x>
      <cdr:y>0.31818</cdr:y>
    </cdr:from>
    <cdr:to>
      <cdr:x>0.29303</cdr:x>
      <cdr:y>0.36364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12168" y="1512168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</cdr:x>
      <cdr:y>0.71182</cdr:y>
    </cdr:from>
    <cdr:to>
      <cdr:x>0.22956</cdr:x>
      <cdr:y>0.75377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0160" y="4090950"/>
          <a:ext cx="626110" cy="2410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5,4%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0.84467</cdr:x>
      <cdr:y>0</cdr:y>
    </cdr:from>
    <cdr:to>
      <cdr:x>0.9857</cdr:x>
      <cdr:y>0.06314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32848" y="0"/>
          <a:ext cx="12744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</a:t>
          </a: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лн. рублей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0.54725</cdr:x>
      <cdr:y>0.45161</cdr:y>
    </cdr:from>
    <cdr:to>
      <cdr:x>0.5945</cdr:x>
      <cdr:y>0.5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004045" y="2016211"/>
          <a:ext cx="43205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3091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0.22569</cdr:x>
      <cdr:y>0.29032</cdr:y>
    </cdr:from>
    <cdr:to>
      <cdr:x>0.32452</cdr:x>
      <cdr:y>0.49514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88232" y="129614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0.57087</cdr:x>
      <cdr:y>0.24194</cdr:y>
    </cdr:from>
    <cdr:to>
      <cdr:x>0.61756</cdr:x>
      <cdr:y>0.29032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220072" y="1080120"/>
          <a:ext cx="426934" cy="2159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5055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0.51575</cdr:x>
      <cdr:y>0.41935</cdr:y>
    </cdr:from>
    <cdr:to>
      <cdr:x>0.56244</cdr:x>
      <cdr:y>0.46774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716016" y="1872208"/>
          <a:ext cx="42693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3169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0.66537</cdr:x>
      <cdr:y>0.33871</cdr:y>
    </cdr:from>
    <cdr:to>
      <cdr:x>0.70474</cdr:x>
      <cdr:y>0.3871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084168" y="1512168"/>
          <a:ext cx="360000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4356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0.70475</cdr:x>
      <cdr:y>0.12903</cdr:y>
    </cdr:from>
    <cdr:to>
      <cdr:x>0.75923</cdr:x>
      <cdr:y>0.17742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444208" y="576064"/>
          <a:ext cx="498165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6387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0.63387</cdr:x>
      <cdr:y>0.30645</cdr:y>
    </cdr:from>
    <cdr:to>
      <cdr:x>0.68112</cdr:x>
      <cdr:y>0.37096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796136" y="1368152"/>
          <a:ext cx="432054" cy="2880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4477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0.17713</cdr:x>
      <cdr:y>0.43548</cdr:y>
    </cdr:from>
    <cdr:to>
      <cdr:x>0.22438</cdr:x>
      <cdr:y>0.48386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619672" y="1944216"/>
          <a:ext cx="432054" cy="2159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2137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0.20863</cdr:x>
      <cdr:y>0.46774</cdr:y>
    </cdr:from>
    <cdr:to>
      <cdr:x>0.25588</cdr:x>
      <cdr:y>0.51613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907704" y="2088232"/>
          <a:ext cx="43205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2040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0.22438</cdr:x>
      <cdr:y>0.40323</cdr:y>
    </cdr:from>
    <cdr:to>
      <cdr:x>0.27885</cdr:x>
      <cdr:y>0.45162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051720" y="1800200"/>
          <a:ext cx="498073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2746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0.28738</cdr:x>
      <cdr:y>0.49356</cdr:y>
    </cdr:from>
    <cdr:to>
      <cdr:x>0.33616</cdr:x>
      <cdr:y>0.54195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627784" y="2203510"/>
          <a:ext cx="44604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1917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0.311</cdr:x>
      <cdr:y>0.51613</cdr:y>
    </cdr:from>
    <cdr:to>
      <cdr:x>0.36612</cdr:x>
      <cdr:y>0.58064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2843808" y="2304256"/>
          <a:ext cx="504017" cy="2880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1735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0.33463</cdr:x>
      <cdr:y>0.33871</cdr:y>
    </cdr:from>
    <cdr:to>
      <cdr:x>0.39251</cdr:x>
      <cdr:y>0.3871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059832" y="1512168"/>
          <a:ext cx="52925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3838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0.38975</cdr:x>
      <cdr:y>0.4758</cdr:y>
    </cdr:from>
    <cdr:to>
      <cdr:x>0.44423</cdr:x>
      <cdr:y>0.52419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563888" y="2124229"/>
          <a:ext cx="498165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2329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0.42125</cdr:x>
      <cdr:y>0.5039</cdr:y>
    </cdr:from>
    <cdr:to>
      <cdr:x>0.4685</cdr:x>
      <cdr:y>0.55229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3851920" y="2249639"/>
          <a:ext cx="43205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2180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0.45275</cdr:x>
      <cdr:y>0.29032</cdr:y>
    </cdr:from>
    <cdr:to>
      <cdr:x>0.5</cdr:x>
      <cdr:y>0.33871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139952" y="1296144"/>
          <a:ext cx="432054" cy="216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4302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0.52218</cdr:x>
      <cdr:y>0.22204</cdr:y>
    </cdr:from>
    <cdr:to>
      <cdr:x>0.64339</cdr:x>
      <cdr:y>0.37234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22497" y="425530"/>
          <a:ext cx="864081" cy="2880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1 477 298,5</a:t>
          </a:r>
        </a:p>
      </cdr:txBody>
    </cdr:sp>
  </cdr:relSizeAnchor>
  <cdr:relSizeAnchor xmlns:cdr="http://schemas.openxmlformats.org/drawingml/2006/chartDrawing">
    <cdr:from>
      <cdr:x>0.69697</cdr:x>
      <cdr:y>0.1822</cdr:y>
    </cdr:from>
    <cdr:to>
      <cdr:x>0.81308</cdr:x>
      <cdr:y>0.33249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968551" y="349187"/>
          <a:ext cx="827724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1 664 768,9</a:t>
          </a:r>
        </a:p>
      </cdr:txBody>
    </cdr:sp>
  </cdr:relSizeAnchor>
  <cdr:relSizeAnchor xmlns:cdr="http://schemas.openxmlformats.org/drawingml/2006/chartDrawing">
    <cdr:from>
      <cdr:x>0.86065</cdr:x>
      <cdr:y>0.07515</cdr:y>
    </cdr:from>
    <cdr:to>
      <cdr:x>0.98953</cdr:x>
      <cdr:y>0.18787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135389" y="144016"/>
          <a:ext cx="91875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2 135 664,1</a:t>
          </a:r>
        </a:p>
      </cdr:txBody>
    </cdr:sp>
  </cdr:relSizeAnchor>
  <cdr:relSizeAnchor xmlns:cdr="http://schemas.openxmlformats.org/drawingml/2006/chartDrawing">
    <cdr:from>
      <cdr:x>0.11442</cdr:x>
      <cdr:y>0.32653</cdr:y>
    </cdr:from>
    <cdr:to>
      <cdr:x>0.34066</cdr:x>
      <cdr:y>0.42857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62459" y="1152128"/>
          <a:ext cx="91440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0.22122</cdr:x>
      <cdr:y>0.32368</cdr:y>
    </cdr:from>
    <cdr:to>
      <cdr:x>0.32821</cdr:x>
      <cdr:y>0.50535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577025" y="620319"/>
          <a:ext cx="762716" cy="3481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0.66671</cdr:x>
      <cdr:y>0.12245</cdr:y>
    </cdr:from>
    <cdr:to>
      <cdr:x>0.89295</cdr:x>
      <cdr:y>0.3816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694707" y="4320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0.21182</cdr:x>
      <cdr:y>0.3648</cdr:y>
    </cdr:from>
    <cdr:to>
      <cdr:x>0.33795</cdr:x>
      <cdr:y>0.47752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1509986" y="699125"/>
          <a:ext cx="899154" cy="21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1 021 610,8</a:t>
          </a:r>
        </a:p>
      </cdr:txBody>
    </cdr:sp>
  </cdr:relSizeAnchor>
  <cdr:relSizeAnchor xmlns:cdr="http://schemas.openxmlformats.org/drawingml/2006/chartDrawing">
    <cdr:from>
      <cdr:x>0.57763</cdr:x>
      <cdr:y>0.08771</cdr:y>
    </cdr:from>
    <cdr:to>
      <cdr:x>0.77361</cdr:x>
      <cdr:y>0.16373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2334667" y="332287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0.57763</cdr:x>
      <cdr:y>0.10671</cdr:y>
    </cdr:from>
    <cdr:to>
      <cdr:x>0.75579</cdr:x>
      <cdr:y>0.16373</cdr:y>
    </cdr:to>
    <cdr:sp macro="" textlink="">
      <cdr:nvSpPr>
        <cdr:cNvPr id="34" name="TextBox 33"/>
        <cdr:cNvSpPr txBox="1"/>
      </cdr:nvSpPr>
      <cdr:spPr>
        <a:xfrm xmlns:a="http://schemas.openxmlformats.org/drawingml/2006/main">
          <a:off x="2334667" y="404295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0.37861</cdr:x>
      <cdr:y>0.28675</cdr:y>
    </cdr:from>
    <cdr:to>
      <cdr:x>0.51515</cdr:x>
      <cdr:y>0.44538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699043" y="549542"/>
          <a:ext cx="973365" cy="304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1 231 249,8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0.62626</cdr:x>
      <cdr:y>0.4115</cdr:y>
    </cdr:from>
    <cdr:to>
      <cdr:x>0.70707</cdr:x>
      <cdr:y>0.56179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464496" y="788628"/>
          <a:ext cx="576078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+12,7%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0.46465</cdr:x>
      <cdr:y>0.62147</cdr:y>
    </cdr:from>
    <cdr:to>
      <cdr:x>0.55144</cdr:x>
      <cdr:y>0.71543</cdr:y>
    </cdr:to>
    <cdr:cxnSp macro="">
      <cdr:nvCxnSpPr>
        <cdr:cNvPr id="9" name="Прямая со стрелкой 8"/>
        <cdr:cNvCxnSpPr/>
      </cdr:nvCxnSpPr>
      <cdr:spPr>
        <a:xfrm xmlns:a="http://schemas.openxmlformats.org/drawingml/2006/main" flipV="1">
          <a:off x="3312368" y="1191029"/>
          <a:ext cx="618716" cy="18007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0.78788</cdr:x>
      <cdr:y>0.29776</cdr:y>
    </cdr:from>
    <cdr:to>
      <cdr:x>0.87467</cdr:x>
      <cdr:y>0.43699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616624" y="570652"/>
          <a:ext cx="618707" cy="2668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+28,3%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0.56566</cdr:x>
      <cdr:y>0.59056</cdr:y>
    </cdr:from>
    <cdr:to>
      <cdr:x>0.62626</cdr:x>
      <cdr:y>0.65078</cdr:y>
    </cdr:to>
    <cdr:cxnSp macro="">
      <cdr:nvCxnSpPr>
        <cdr:cNvPr id="18" name="Прямая со стрелкой 17"/>
        <cdr:cNvCxnSpPr/>
      </cdr:nvCxnSpPr>
      <cdr:spPr>
        <a:xfrm xmlns:a="http://schemas.openxmlformats.org/drawingml/2006/main" flipV="1">
          <a:off x="4032448" y="1131779"/>
          <a:ext cx="432048" cy="1154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0.31313</cdr:x>
      <cdr:y>0.55875</cdr:y>
    </cdr:from>
    <cdr:to>
      <cdr:x>0.39394</cdr:x>
      <cdr:y>0.66374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232248" y="1070816"/>
          <a:ext cx="576078" cy="2012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+20,5%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0.62626</cdr:x>
      <cdr:y>0.53033</cdr:y>
    </cdr:from>
    <cdr:to>
      <cdr:x>0.72727</cdr:x>
      <cdr:y>0.61321</cdr:y>
    </cdr:to>
    <cdr:cxnSp macro="">
      <cdr:nvCxnSpPr>
        <cdr:cNvPr id="21" name="Прямая со стрелкой 20"/>
        <cdr:cNvCxnSpPr/>
      </cdr:nvCxnSpPr>
      <cdr:spPr>
        <a:xfrm xmlns:a="http://schemas.openxmlformats.org/drawingml/2006/main" flipV="1">
          <a:off x="4464477" y="1016363"/>
          <a:ext cx="720099" cy="15883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0.79798</cdr:x>
      <cdr:y>0.49276</cdr:y>
    </cdr:from>
    <cdr:to>
      <cdr:x>0.87879</cdr:x>
      <cdr:y>0.53033</cdr:y>
    </cdr:to>
    <cdr:cxnSp macro="">
      <cdr:nvCxnSpPr>
        <cdr:cNvPr id="23" name="Прямая со стрелкой 22"/>
        <cdr:cNvCxnSpPr/>
      </cdr:nvCxnSpPr>
      <cdr:spPr>
        <a:xfrm xmlns:a="http://schemas.openxmlformats.org/drawingml/2006/main" flipV="1">
          <a:off x="5688632" y="944361"/>
          <a:ext cx="576078" cy="7200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0.49248</cdr:x>
      <cdr:y>0.27961</cdr:y>
    </cdr:from>
    <cdr:to>
      <cdr:x>0.63404</cdr:x>
      <cdr:y>0.395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81561" y="604015"/>
          <a:ext cx="943257" cy="249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1 057 082,8</a:t>
          </a:r>
        </a:p>
      </cdr:txBody>
    </cdr:sp>
  </cdr:relSizeAnchor>
  <cdr:relSizeAnchor xmlns:cdr="http://schemas.openxmlformats.org/drawingml/2006/chartDrawing">
    <cdr:from>
      <cdr:x>0.8491</cdr:x>
      <cdr:y>0.09066</cdr:y>
    </cdr:from>
    <cdr:to>
      <cdr:x>0.97878</cdr:x>
      <cdr:y>0.20171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657825" y="195838"/>
          <a:ext cx="864097" cy="2398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1 584 073,3</a:t>
          </a:r>
        </a:p>
      </cdr:txBody>
    </cdr:sp>
  </cdr:relSizeAnchor>
  <cdr:relSizeAnchor xmlns:cdr="http://schemas.openxmlformats.org/drawingml/2006/chartDrawing">
    <cdr:from>
      <cdr:x>0.66539</cdr:x>
      <cdr:y>0.18316</cdr:y>
    </cdr:from>
    <cdr:to>
      <cdr:x>0.79614</cdr:x>
      <cdr:y>0.32316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433689" y="395676"/>
          <a:ext cx="871227" cy="3024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1 169 323,7</a:t>
          </a:r>
        </a:p>
      </cdr:txBody>
    </cdr:sp>
  </cdr:relSizeAnchor>
  <cdr:relSizeAnchor xmlns:cdr="http://schemas.openxmlformats.org/drawingml/2006/chartDrawing">
    <cdr:from>
      <cdr:x>0.15747</cdr:x>
      <cdr:y>0.37548</cdr:y>
    </cdr:from>
    <cdr:to>
      <cdr:x>0.27635</cdr:x>
      <cdr:y>0.52932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49268" y="811136"/>
          <a:ext cx="792133" cy="3323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686 535,2</a:t>
          </a:r>
        </a:p>
      </cdr:txBody>
    </cdr:sp>
  </cdr:relSizeAnchor>
  <cdr:relSizeAnchor xmlns:cdr="http://schemas.openxmlformats.org/drawingml/2006/chartDrawing">
    <cdr:from>
      <cdr:x>0.60467</cdr:x>
      <cdr:y>0.41129</cdr:y>
    </cdr:from>
    <cdr:to>
      <cdr:x>0.687</cdr:x>
      <cdr:y>0.55537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29114" y="888492"/>
          <a:ext cx="548590" cy="3112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+10,6%</a:t>
          </a:r>
        </a:p>
        <a:p xmlns:a="http://schemas.openxmlformats.org/drawingml/2006/main">
          <a:endParaRPr lang="ru-RU" sz="1000" dirty="0"/>
        </a:p>
      </cdr:txBody>
    </cdr:sp>
  </cdr:relSizeAnchor>
  <cdr:relSizeAnchor xmlns:cdr="http://schemas.openxmlformats.org/drawingml/2006/chartDrawing">
    <cdr:from>
      <cdr:x>0.78426</cdr:x>
      <cdr:y>0.3</cdr:y>
    </cdr:from>
    <cdr:to>
      <cdr:x>0.8663</cdr:x>
      <cdr:y>0.43492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225777" y="648072"/>
          <a:ext cx="546657" cy="2914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+35,5%</a:t>
          </a:r>
        </a:p>
        <a:p xmlns:a="http://schemas.openxmlformats.org/drawingml/2006/main">
          <a:endParaRPr lang="ru-RU" sz="1000" dirty="0"/>
        </a:p>
      </cdr:txBody>
    </cdr:sp>
  </cdr:relSizeAnchor>
  <cdr:relSizeAnchor xmlns:cdr="http://schemas.openxmlformats.org/drawingml/2006/chartDrawing">
    <cdr:from>
      <cdr:x>0.33318</cdr:x>
      <cdr:y>0.33123</cdr:y>
    </cdr:from>
    <cdr:to>
      <cdr:x>0.47661</cdr:x>
      <cdr:y>0.44092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20101" y="715543"/>
          <a:ext cx="955717" cy="2369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854 182,5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0.25474</cdr:x>
      <cdr:y>0.48583</cdr:y>
    </cdr:from>
    <cdr:to>
      <cdr:x>0.352</cdr:x>
      <cdr:y>0.62044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697385" y="1049520"/>
          <a:ext cx="648073" cy="2907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+24,4%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0.43845</cdr:x>
      <cdr:y>0.44237</cdr:y>
    </cdr:from>
    <cdr:to>
      <cdr:x>0.52328</cdr:x>
      <cdr:y>0.59042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921521" y="955632"/>
          <a:ext cx="565248" cy="3198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+23,8%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0.26554</cdr:x>
      <cdr:y>0.6435</cdr:y>
    </cdr:from>
    <cdr:to>
      <cdr:x>0.352</cdr:x>
      <cdr:y>0.69153</cdr:y>
    </cdr:to>
    <cdr:cxnSp macro="">
      <cdr:nvCxnSpPr>
        <cdr:cNvPr id="18" name="Прямая со стрелкой 17"/>
        <cdr:cNvCxnSpPr/>
      </cdr:nvCxnSpPr>
      <cdr:spPr>
        <a:xfrm xmlns:a="http://schemas.openxmlformats.org/drawingml/2006/main" flipV="1">
          <a:off x="1769393" y="1390114"/>
          <a:ext cx="576065" cy="10376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0.44124</cdr:x>
      <cdr:y>0.58098</cdr:y>
    </cdr:from>
    <cdr:to>
      <cdr:x>0.5249</cdr:x>
      <cdr:y>0.59646</cdr:y>
    </cdr:to>
    <cdr:cxnSp macro="">
      <cdr:nvCxnSpPr>
        <cdr:cNvPr id="20" name="Прямая со стрелкой 19"/>
        <cdr:cNvCxnSpPr/>
      </cdr:nvCxnSpPr>
      <cdr:spPr>
        <a:xfrm xmlns:a="http://schemas.openxmlformats.org/drawingml/2006/main" flipV="1">
          <a:off x="2940114" y="1368152"/>
          <a:ext cx="557471" cy="3644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0.60533</cdr:x>
      <cdr:y>0.558</cdr:y>
    </cdr:from>
    <cdr:to>
      <cdr:x>0.69178</cdr:x>
      <cdr:y>0.59646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 flipV="1">
          <a:off x="4033504" y="1044696"/>
          <a:ext cx="576064" cy="7200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0.78264</cdr:x>
      <cdr:y>0.46185</cdr:y>
    </cdr:from>
    <cdr:to>
      <cdr:x>0.86909</cdr:x>
      <cdr:y>0.53877</cdr:y>
    </cdr:to>
    <cdr:cxnSp macro="">
      <cdr:nvCxnSpPr>
        <cdr:cNvPr id="26" name="Прямая со стрелкой 25"/>
        <cdr:cNvCxnSpPr/>
      </cdr:nvCxnSpPr>
      <cdr:spPr>
        <a:xfrm xmlns:a="http://schemas.openxmlformats.org/drawingml/2006/main" flipV="1">
          <a:off x="5214976" y="864676"/>
          <a:ext cx="576042" cy="14401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0.6436</cdr:x>
      <cdr:y>0.14592</cdr:y>
    </cdr:from>
    <cdr:to>
      <cdr:x>0.75523</cdr:x>
      <cdr:y>0.30219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10001" y="241667"/>
          <a:ext cx="747558" cy="2588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495 448,1</a:t>
          </a:r>
        </a:p>
      </cdr:txBody>
    </cdr:sp>
  </cdr:relSizeAnchor>
  <cdr:relSizeAnchor xmlns:cdr="http://schemas.openxmlformats.org/drawingml/2006/chartDrawing">
    <cdr:from>
      <cdr:x>0.82393</cdr:x>
      <cdr:y>0.12815</cdr:y>
    </cdr:from>
    <cdr:to>
      <cdr:x>0.94221</cdr:x>
      <cdr:y>0.303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517634" y="212237"/>
          <a:ext cx="792091" cy="2895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551 593,2</a:t>
          </a:r>
        </a:p>
      </cdr:txBody>
    </cdr:sp>
  </cdr:relSizeAnchor>
  <cdr:relSizeAnchor xmlns:cdr="http://schemas.openxmlformats.org/drawingml/2006/chartDrawing">
    <cdr:from>
      <cdr:x>0.13129</cdr:x>
      <cdr:y>0.3004</cdr:y>
    </cdr:from>
    <cdr:to>
      <cdr:x>0.26032</cdr:x>
      <cdr:y>0.48221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79189" y="497517"/>
          <a:ext cx="864081" cy="301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335 077,7</a:t>
          </a:r>
        </a:p>
      </cdr:txBody>
    </cdr:sp>
  </cdr:relSizeAnchor>
  <cdr:relSizeAnchor xmlns:cdr="http://schemas.openxmlformats.org/drawingml/2006/chartDrawing">
    <cdr:from>
      <cdr:x>0.3068</cdr:x>
      <cdr:y>0.25554</cdr:y>
    </cdr:from>
    <cdr:to>
      <cdr:x>0.43583</cdr:x>
      <cdr:y>0.41884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54534" y="423221"/>
          <a:ext cx="864080" cy="2704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377 067,3</a:t>
          </a:r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0.76344</cdr:x>
      <cdr:y>0.31745</cdr:y>
    </cdr:from>
    <cdr:to>
      <cdr:x>0.83871</cdr:x>
      <cdr:y>0.48557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112568" y="502893"/>
          <a:ext cx="504064" cy="2663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+11,3%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0.22581</cdr:x>
      <cdr:y>0.5</cdr:y>
    </cdr:from>
    <cdr:to>
      <cdr:x>0.30744</cdr:x>
      <cdr:y>0.61257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512168" y="792087"/>
          <a:ext cx="546656" cy="178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+12,2%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0.40224</cdr:x>
      <cdr:y>0.43075</cdr:y>
    </cdr:from>
    <cdr:to>
      <cdr:x>0.48826</cdr:x>
      <cdr:y>0.56711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693692" y="682380"/>
          <a:ext cx="576054" cy="216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+11,4%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0.56989</cdr:x>
      <cdr:y>0.42039</cdr:y>
    </cdr:from>
    <cdr:to>
      <cdr:x>0.65591</cdr:x>
      <cdr:y>0.58416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816434" y="665964"/>
          <a:ext cx="576054" cy="2594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+17,9%</a:t>
          </a:r>
          <a:endParaRPr lang="ru-RU" sz="9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0.22581</cdr:x>
      <cdr:y>0.63062</cdr:y>
    </cdr:from>
    <cdr:to>
      <cdr:x>0.31266</cdr:x>
      <cdr:y>0.65802</cdr:y>
    </cdr:to>
    <cdr:cxnSp macro="">
      <cdr:nvCxnSpPr>
        <cdr:cNvPr id="14" name="Прямая со стрелкой 13"/>
        <cdr:cNvCxnSpPr/>
      </cdr:nvCxnSpPr>
      <cdr:spPr>
        <a:xfrm xmlns:a="http://schemas.openxmlformats.org/drawingml/2006/main" flipV="1">
          <a:off x="1512168" y="999013"/>
          <a:ext cx="581636" cy="4340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0.40346</cdr:x>
      <cdr:y>0.60492</cdr:y>
    </cdr:from>
    <cdr:to>
      <cdr:x>0.48124</cdr:x>
      <cdr:y>0.65037</cdr:y>
    </cdr:to>
    <cdr:cxnSp macro="">
      <cdr:nvCxnSpPr>
        <cdr:cNvPr id="18" name="Прямая со стрелкой 17"/>
        <cdr:cNvCxnSpPr/>
      </cdr:nvCxnSpPr>
      <cdr:spPr>
        <a:xfrm xmlns:a="http://schemas.openxmlformats.org/drawingml/2006/main" flipV="1">
          <a:off x="2701856" y="958293"/>
          <a:ext cx="520873" cy="7200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0.58065</cdr:x>
      <cdr:y>0.57646</cdr:y>
    </cdr:from>
    <cdr:to>
      <cdr:x>0.65842</cdr:x>
      <cdr:y>0.61257</cdr:y>
    </cdr:to>
    <cdr:cxnSp macro="">
      <cdr:nvCxnSpPr>
        <cdr:cNvPr id="20" name="Прямая со стрелкой 19"/>
        <cdr:cNvCxnSpPr/>
      </cdr:nvCxnSpPr>
      <cdr:spPr>
        <a:xfrm xmlns:a="http://schemas.openxmlformats.org/drawingml/2006/main" flipV="1">
          <a:off x="3888432" y="913208"/>
          <a:ext cx="520806" cy="5720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0.75269</cdr:x>
      <cdr:y>0.52166</cdr:y>
    </cdr:from>
    <cdr:to>
      <cdr:x>0.83047</cdr:x>
      <cdr:y>0.59451</cdr:y>
    </cdr:to>
    <cdr:cxnSp macro="">
      <cdr:nvCxnSpPr>
        <cdr:cNvPr id="22" name="Прямая со стрелкой 21"/>
        <cdr:cNvCxnSpPr/>
      </cdr:nvCxnSpPr>
      <cdr:spPr>
        <a:xfrm xmlns:a="http://schemas.openxmlformats.org/drawingml/2006/main" flipV="1">
          <a:off x="5040560" y="826396"/>
          <a:ext cx="520873" cy="11540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0.16071</cdr:x>
      <cdr:y>0.81109</cdr:y>
    </cdr:from>
    <cdr:to>
      <cdr:x>0.27409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41202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0.21608</cdr:x>
      <cdr:y>0.77359</cdr:y>
    </cdr:from>
    <cdr:to>
      <cdr:x>0.32946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42696" y="3744416"/>
          <a:ext cx="914400" cy="10958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0.46428</cdr:x>
      <cdr:y>0.49619</cdr:y>
    </cdr:from>
    <cdr:to>
      <cdr:x>0.53572</cdr:x>
      <cdr:y>0.55416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145597" y="2465343"/>
          <a:ext cx="637798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988,0</a:t>
          </a:r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0.45716</cdr:x>
      <cdr:y>0.80334</cdr:y>
    </cdr:from>
    <cdr:to>
      <cdr:x>0.57054</cdr:x>
      <cdr:y>0.99226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686912" y="38884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0.45716</cdr:x>
      <cdr:y>0.80894</cdr:y>
    </cdr:from>
    <cdr:to>
      <cdr:x>0.57054</cdr:x>
      <cdr:y>0.99297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686912" y="40192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0.46621</cdr:x>
      <cdr:y>0.81596</cdr:y>
    </cdr:from>
    <cdr:to>
      <cdr:x>0.57959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759933" y="42484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0.58871</cdr:x>
      <cdr:y>0.81159</cdr:y>
    </cdr:from>
    <cdr:to>
      <cdr:x>0.64228</cdr:x>
      <cdr:y>0.85507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256584" y="4032448"/>
          <a:ext cx="478326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137,9</a:t>
          </a:r>
          <a:endParaRPr lang="ru-RU" dirty="0"/>
        </a:p>
      </cdr:txBody>
    </cdr:sp>
  </cdr:relSizeAnchor>
  <cdr:relSizeAnchor xmlns:cdr="http://schemas.openxmlformats.org/drawingml/2006/chartDrawing">
    <cdr:from>
      <cdr:x>0.58871</cdr:x>
      <cdr:y>0.62319</cdr:y>
    </cdr:from>
    <cdr:to>
      <cdr:x>0.66014</cdr:x>
      <cdr:y>0.68116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256584" y="3096344"/>
          <a:ext cx="637798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930,6</a:t>
          </a:r>
          <a:endParaRPr lang="ru-RU" dirty="0"/>
        </a:p>
      </cdr:txBody>
    </cdr:sp>
  </cdr:relSizeAnchor>
  <cdr:relSizeAnchor xmlns:cdr="http://schemas.openxmlformats.org/drawingml/2006/chartDrawing">
    <cdr:from>
      <cdr:x>0.58065</cdr:x>
      <cdr:y>0.4058</cdr:y>
    </cdr:from>
    <cdr:to>
      <cdr:x>0.64315</cdr:x>
      <cdr:y>0.46377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184576" y="2016224"/>
          <a:ext cx="558062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1 208,1</a:t>
          </a:r>
          <a:endParaRPr lang="ru-RU" dirty="0"/>
        </a:p>
      </cdr:txBody>
    </cdr:sp>
  </cdr:relSizeAnchor>
  <cdr:relSizeAnchor xmlns:cdr="http://schemas.openxmlformats.org/drawingml/2006/chartDrawing">
    <cdr:from>
      <cdr:x>0.72581</cdr:x>
      <cdr:y>0.7971</cdr:y>
    </cdr:from>
    <cdr:to>
      <cdr:x>0.78831</cdr:x>
      <cdr:y>0.85507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6480720" y="3960440"/>
          <a:ext cx="558062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197,5</a:t>
          </a:r>
          <a:endParaRPr lang="ru-RU" dirty="0"/>
        </a:p>
      </cdr:txBody>
    </cdr:sp>
  </cdr:relSizeAnchor>
  <cdr:relSizeAnchor xmlns:cdr="http://schemas.openxmlformats.org/drawingml/2006/chartDrawing">
    <cdr:from>
      <cdr:x>0.71774</cdr:x>
      <cdr:y>0.55072</cdr:y>
    </cdr:from>
    <cdr:to>
      <cdr:x>0.79032</cdr:x>
      <cdr:y>0.60869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408712" y="2736304"/>
          <a:ext cx="648072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1 342,9</a:t>
          </a:r>
          <a:endParaRPr lang="ru-RU" dirty="0"/>
        </a:p>
      </cdr:txBody>
    </cdr:sp>
  </cdr:relSizeAnchor>
  <cdr:relSizeAnchor xmlns:cdr="http://schemas.openxmlformats.org/drawingml/2006/chartDrawing">
    <cdr:from>
      <cdr:x>0.57262</cdr:x>
      <cdr:y>0.31884</cdr:y>
    </cdr:from>
    <cdr:to>
      <cdr:x>0.65298</cdr:x>
      <cdr:y>0.4058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618147" y="1584176"/>
          <a:ext cx="648073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0.70968</cdr:x>
      <cdr:y>0.21739</cdr:y>
    </cdr:from>
    <cdr:to>
      <cdr:x>0.7811</cdr:x>
      <cdr:y>0.27536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336704" y="1080120"/>
          <a:ext cx="637709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1 623,5</a:t>
          </a:r>
          <a:endParaRPr lang="ru-RU" dirty="0"/>
        </a:p>
      </cdr:txBody>
    </cdr:sp>
  </cdr:relSizeAnchor>
  <cdr:relSizeAnchor xmlns:cdr="http://schemas.openxmlformats.org/drawingml/2006/chartDrawing">
    <cdr:from>
      <cdr:x>0.20968</cdr:x>
      <cdr:y>0.84058</cdr:y>
    </cdr:from>
    <cdr:to>
      <cdr:x>0.26325</cdr:x>
      <cdr:y>0.89856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1872208" y="4176464"/>
          <a:ext cx="478326" cy="288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80,2</a:t>
          </a:r>
          <a:endParaRPr lang="ru-RU" dirty="0"/>
        </a:p>
      </cdr:txBody>
    </cdr:sp>
  </cdr:relSizeAnchor>
  <cdr:relSizeAnchor xmlns:cdr="http://schemas.openxmlformats.org/drawingml/2006/chartDrawing">
    <cdr:from>
      <cdr:x>0.20968</cdr:x>
      <cdr:y>0.73913</cdr:y>
    </cdr:from>
    <cdr:to>
      <cdr:x>0.28111</cdr:x>
      <cdr:y>0.7971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1872208" y="3672408"/>
          <a:ext cx="637798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539,5</a:t>
          </a:r>
          <a:endParaRPr lang="ru-RU" dirty="0"/>
        </a:p>
      </cdr:txBody>
    </cdr:sp>
  </cdr:relSizeAnchor>
  <cdr:relSizeAnchor xmlns:cdr="http://schemas.openxmlformats.org/drawingml/2006/chartDrawing">
    <cdr:from>
      <cdr:x>0.20968</cdr:x>
      <cdr:y>0.6087</cdr:y>
    </cdr:from>
    <cdr:to>
      <cdr:x>0.29897</cdr:x>
      <cdr:y>0.68116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1872208" y="3024336"/>
          <a:ext cx="797270" cy="360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666,2</a:t>
          </a:r>
          <a:endParaRPr lang="ru-RU" dirty="0"/>
        </a:p>
      </cdr:txBody>
    </cdr:sp>
  </cdr:relSizeAnchor>
  <cdr:relSizeAnchor xmlns:cdr="http://schemas.openxmlformats.org/drawingml/2006/chartDrawing">
    <cdr:from>
      <cdr:x>0.46299</cdr:x>
      <cdr:y>0.68116</cdr:y>
    </cdr:from>
    <cdr:to>
      <cdr:x>0.537</cdr:x>
      <cdr:y>0.72464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4134078" y="3384376"/>
          <a:ext cx="660835" cy="216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773,2</a:t>
          </a:r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0.46371</cdr:x>
      <cdr:y>0.81159</cdr:y>
    </cdr:from>
    <cdr:to>
      <cdr:x>0.53629</cdr:x>
      <cdr:y>0.85507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4140463" y="4032448"/>
          <a:ext cx="648066" cy="216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114,9</a:t>
          </a:r>
          <a:endParaRPr lang="ru-RU" dirty="0"/>
        </a:p>
      </cdr:txBody>
    </cdr:sp>
  </cdr:relSizeAnchor>
  <cdr:relSizeAnchor xmlns:cdr="http://schemas.openxmlformats.org/drawingml/2006/chartDrawing">
    <cdr:from>
      <cdr:x>0.39516</cdr:x>
      <cdr:y>0.33333</cdr:y>
    </cdr:from>
    <cdr:to>
      <cdr:x>0.49338</cdr:x>
      <cdr:y>0.3913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3528392" y="1656184"/>
          <a:ext cx="877006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1 876,1</a:t>
          </a:r>
        </a:p>
      </cdr:txBody>
    </cdr:sp>
  </cdr:relSizeAnchor>
  <cdr:relSizeAnchor xmlns:cdr="http://schemas.openxmlformats.org/drawingml/2006/chartDrawing">
    <cdr:from>
      <cdr:x>0.52338</cdr:x>
      <cdr:y>0.27536</cdr:y>
    </cdr:from>
    <cdr:to>
      <cdr:x>0.59947</cdr:x>
      <cdr:y>0.34782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4673296" y="1368152"/>
          <a:ext cx="679407" cy="360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2 276,6</a:t>
          </a:r>
        </a:p>
      </cdr:txBody>
    </cdr:sp>
  </cdr:relSizeAnchor>
  <cdr:relSizeAnchor xmlns:cdr="http://schemas.openxmlformats.org/drawingml/2006/chartDrawing">
    <cdr:from>
      <cdr:x>0.65323</cdr:x>
      <cdr:y>0.06919</cdr:y>
    </cdr:from>
    <cdr:to>
      <cdr:x>0.74252</cdr:x>
      <cdr:y>0.14166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5832648" y="343765"/>
          <a:ext cx="797269" cy="360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3 163,9</a:t>
          </a:r>
        </a:p>
      </cdr:txBody>
    </cdr:sp>
  </cdr:relSizeAnchor>
  <cdr:relSizeAnchor xmlns:cdr="http://schemas.openxmlformats.org/drawingml/2006/chartDrawing">
    <cdr:from>
      <cdr:x>0.14954</cdr:x>
      <cdr:y>0.49275</cdr:y>
    </cdr:from>
    <cdr:to>
      <cdr:x>0.24434</cdr:x>
      <cdr:y>0.56522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1335283" y="2448272"/>
          <a:ext cx="846468" cy="360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1 285,9</a:t>
          </a:r>
        </a:p>
      </cdr:txBody>
    </cdr:sp>
  </cdr:relSizeAnchor>
  <cdr:relSizeAnchor xmlns:cdr="http://schemas.openxmlformats.org/drawingml/2006/chartDrawing">
    <cdr:from>
      <cdr:x>0.17551</cdr:x>
      <cdr:y>0.07445</cdr:y>
    </cdr:from>
    <cdr:to>
      <cdr:x>0.6371</cdr:x>
      <cdr:y>0.37076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 flipV="1">
          <a:off x="1567127" y="369912"/>
          <a:ext cx="4121505" cy="147222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0.1934</cdr:x>
      <cdr:y>0.14087</cdr:y>
    </cdr:from>
    <cdr:to>
      <cdr:x>0.56591</cdr:x>
      <cdr:y>0.21104</cdr:y>
    </cdr:to>
    <cdr:sp macro="" textlink="">
      <cdr:nvSpPr>
        <cdr:cNvPr id="30" name="TextBox 29"/>
        <cdr:cNvSpPr txBox="1"/>
      </cdr:nvSpPr>
      <cdr:spPr>
        <a:xfrm xmlns:a="http://schemas.openxmlformats.org/drawingml/2006/main" rot="20405454">
          <a:off x="1726894" y="699921"/>
          <a:ext cx="3326139" cy="3486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/>
            <a:t>+ 1 878,0 млн. рублей или в 2,5 раза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0.27419</cdr:x>
      <cdr:y>0.43025</cdr:y>
    </cdr:from>
    <cdr:to>
      <cdr:x>0.36348</cdr:x>
      <cdr:y>0.50072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448272" y="2137728"/>
          <a:ext cx="797270" cy="350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1 543,3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0.33871</cdr:x>
      <cdr:y>0.55072</cdr:y>
    </cdr:from>
    <cdr:to>
      <cdr:x>0.41014</cdr:x>
      <cdr:y>0.60869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3024336" y="2736304"/>
          <a:ext cx="637798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810,1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0.33871</cdr:x>
      <cdr:y>0.72464</cdr:y>
    </cdr:from>
    <cdr:to>
      <cdr:x>0.41014</cdr:x>
      <cdr:y>0.78261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3024336" y="3600400"/>
          <a:ext cx="637798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638,6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0.33871</cdr:x>
      <cdr:y>0.82609</cdr:y>
    </cdr:from>
    <cdr:to>
      <cdr:x>0.40121</cdr:x>
      <cdr:y>0.88406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3024336" y="4104456"/>
          <a:ext cx="558062" cy="2880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94,6</a:t>
          </a:r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0.43103</cdr:x>
      <cdr:y>0.08704</cdr:y>
    </cdr:from>
    <cdr:to>
      <cdr:x>0.49138</cdr:x>
      <cdr:y>0.16067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0" y="425658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17,1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0.43571</cdr:x>
      <cdr:y>0.13122</cdr:y>
    </cdr:from>
    <cdr:to>
      <cdr:x>0.44828</cdr:x>
      <cdr:y>0.18844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H="1">
          <a:off x="3816424" y="706837"/>
          <a:ext cx="110092" cy="30822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0.61327</cdr:x>
      <cdr:y>0.23409</cdr:y>
    </cdr:from>
    <cdr:to>
      <cdr:x>0.67385</cdr:x>
      <cdr:y>0.28756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400600" y="1288593"/>
          <a:ext cx="533469" cy="294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9,3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0.62032</cdr:x>
      <cdr:y>0.68605</cdr:y>
    </cdr:from>
    <cdr:to>
      <cdr:x>0.67787</cdr:x>
      <cdr:y>0.75289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529316" y="3776493"/>
          <a:ext cx="512983" cy="3679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8,3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0.39655</cdr:x>
      <cdr:y>0.81301</cdr:y>
    </cdr:from>
    <cdr:to>
      <cdr:x>0.50602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312368" y="40260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0.40517</cdr:x>
      <cdr:y>0.81301</cdr:y>
    </cdr:from>
    <cdr:to>
      <cdr:x>0.51464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384376" y="40260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0.36207</cdr:x>
      <cdr:y>0.81301</cdr:y>
    </cdr:from>
    <cdr:to>
      <cdr:x>0.51464</cdr:x>
      <cdr:y>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24336" y="3975754"/>
          <a:ext cx="12744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0.33526</cdr:x>
      <cdr:y>0.83583</cdr:y>
    </cdr:from>
    <cdr:to>
      <cdr:x>0.40925</cdr:x>
      <cdr:y>0.88816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952328" y="4600961"/>
          <a:ext cx="651570" cy="2880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0.24531</cdr:x>
      <cdr:y>0.83583</cdr:y>
    </cdr:from>
    <cdr:to>
      <cdr:x>0.29946</cdr:x>
      <cdr:y>0.88816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160240" y="4600961"/>
          <a:ext cx="476855" cy="2880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0.17172</cdr:x>
      <cdr:y>0.80966</cdr:y>
    </cdr:from>
    <cdr:to>
      <cdr:x>0.22457</cdr:x>
      <cdr:y>0.86313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512168" y="4456945"/>
          <a:ext cx="465407" cy="294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0.05724</cdr:x>
      <cdr:y>0.73118</cdr:y>
    </cdr:from>
    <cdr:to>
      <cdr:x>0.11445</cdr:x>
      <cdr:y>0.78466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04056" y="4024897"/>
          <a:ext cx="503802" cy="2943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2,7</a:t>
          </a:r>
        </a:p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0.02796</cdr:x>
      <cdr:y>0.67909</cdr:y>
    </cdr:from>
    <cdr:to>
      <cdr:x>0.08745</cdr:x>
      <cdr:y>0.73358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246196" y="3738190"/>
          <a:ext cx="523880" cy="2999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0.00822</cdr:x>
      <cdr:y>0.39963</cdr:y>
    </cdr:from>
    <cdr:to>
      <cdr:x>0.11769</cdr:x>
      <cdr:y>0.63079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72008" y="2152689"/>
          <a:ext cx="958855" cy="1245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0.10472</cdr:x>
      <cdr:y>0.14972</cdr:y>
    </cdr:from>
    <cdr:to>
      <cdr:x>0.18266</cdr:x>
      <cdr:y>0.20862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933477" y="824165"/>
          <a:ext cx="694734" cy="3242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25,7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0.04906</cdr:x>
      <cdr:y>0.60036</cdr:y>
    </cdr:from>
    <cdr:to>
      <cdr:x>0.06026</cdr:x>
      <cdr:y>0.62653</cdr:y>
    </cdr:to>
    <cdr:cxnSp macro="">
      <cdr:nvCxnSpPr>
        <cdr:cNvPr id="18" name="Прямая со стрелкой 17"/>
        <cdr:cNvCxnSpPr/>
      </cdr:nvCxnSpPr>
      <cdr:spPr>
        <a:xfrm xmlns:a="http://schemas.openxmlformats.org/drawingml/2006/main" flipV="1">
          <a:off x="432048" y="3304817"/>
          <a:ext cx="98612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0.58057</cdr:x>
      <cdr:y>0.75734</cdr:y>
    </cdr:from>
    <cdr:to>
      <cdr:x>0.63812</cdr:x>
      <cdr:y>0.81081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112568" y="4168913"/>
          <a:ext cx="506796" cy="2943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7,7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0.58461</cdr:x>
      <cdr:y>0.7181</cdr:y>
    </cdr:from>
    <cdr:to>
      <cdr:x>0.59283</cdr:x>
      <cdr:y>0.75821</cdr:y>
    </cdr:to>
    <cdr:cxnSp macro="">
      <cdr:nvCxnSpPr>
        <cdr:cNvPr id="21" name="Прямая со стрелкой 20"/>
        <cdr:cNvCxnSpPr/>
      </cdr:nvCxnSpPr>
      <cdr:spPr>
        <a:xfrm xmlns:a="http://schemas.openxmlformats.org/drawingml/2006/main" flipH="1" flipV="1">
          <a:off x="5148193" y="3952889"/>
          <a:ext cx="72387" cy="22079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0.64498</cdr:x>
      <cdr:y>0.63258</cdr:y>
    </cdr:from>
    <cdr:to>
      <cdr:x>0.64909</cdr:x>
      <cdr:y>0.68605</cdr:y>
    </cdr:to>
    <cdr:cxnSp macro="">
      <cdr:nvCxnSpPr>
        <cdr:cNvPr id="24" name="Прямая со стрелкой 23"/>
        <cdr:cNvCxnSpPr>
          <a:stCxn xmlns:a="http://schemas.openxmlformats.org/drawingml/2006/main" id="6" idx="0"/>
        </cdr:cNvCxnSpPr>
      </cdr:nvCxnSpPr>
      <cdr:spPr>
        <a:xfrm xmlns:a="http://schemas.openxmlformats.org/drawingml/2006/main" flipH="1" flipV="1">
          <a:off x="5749127" y="3482158"/>
          <a:ext cx="36636" cy="29433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0.62145</cdr:x>
      <cdr:y>0.27333</cdr:y>
    </cdr:from>
    <cdr:to>
      <cdr:x>0.64598</cdr:x>
      <cdr:y>0.31258</cdr:y>
    </cdr:to>
    <cdr:cxnSp macro="">
      <cdr:nvCxnSpPr>
        <cdr:cNvPr id="26" name="Прямая со стрелкой 25"/>
        <cdr:cNvCxnSpPr/>
      </cdr:nvCxnSpPr>
      <cdr:spPr>
        <a:xfrm xmlns:a="http://schemas.openxmlformats.org/drawingml/2006/main" flipH="1">
          <a:off x="5472609" y="1504617"/>
          <a:ext cx="216023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0.36569</cdr:x>
      <cdr:y>0.79658</cdr:y>
    </cdr:from>
    <cdr:to>
      <cdr:x>0.36796</cdr:x>
      <cdr:y>0.83583</cdr:y>
    </cdr:to>
    <cdr:cxnSp macro="">
      <cdr:nvCxnSpPr>
        <cdr:cNvPr id="28" name="Прямая со стрелкой 27"/>
        <cdr:cNvCxnSpPr/>
      </cdr:nvCxnSpPr>
      <cdr:spPr>
        <a:xfrm xmlns:a="http://schemas.openxmlformats.org/drawingml/2006/main" flipH="1" flipV="1">
          <a:off x="3220335" y="4384938"/>
          <a:ext cx="20025" cy="21602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0.26984</cdr:x>
      <cdr:y>0.7835</cdr:y>
    </cdr:from>
    <cdr:to>
      <cdr:x>0.27795</cdr:x>
      <cdr:y>0.82275</cdr:y>
    </cdr:to>
    <cdr:cxnSp macro="">
      <cdr:nvCxnSpPr>
        <cdr:cNvPr id="33" name="Прямая со стрелкой 32"/>
        <cdr:cNvCxnSpPr/>
      </cdr:nvCxnSpPr>
      <cdr:spPr>
        <a:xfrm xmlns:a="http://schemas.openxmlformats.org/drawingml/2006/main" flipV="1">
          <a:off x="2376264" y="4312930"/>
          <a:ext cx="71445" cy="21602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0.19625</cdr:x>
      <cdr:y>0.75734</cdr:y>
    </cdr:from>
    <cdr:to>
      <cdr:x>0.20699</cdr:x>
      <cdr:y>0.79658</cdr:y>
    </cdr:to>
    <cdr:cxnSp macro="">
      <cdr:nvCxnSpPr>
        <cdr:cNvPr id="41" name="Прямая со стрелкой 40"/>
        <cdr:cNvCxnSpPr/>
      </cdr:nvCxnSpPr>
      <cdr:spPr>
        <a:xfrm xmlns:a="http://schemas.openxmlformats.org/drawingml/2006/main" flipV="1">
          <a:off x="1728192" y="4168913"/>
          <a:ext cx="9463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0.04294</cdr:x>
      <cdr:y>0.71388</cdr:y>
    </cdr:from>
    <cdr:to>
      <cdr:x>0.11693</cdr:x>
      <cdr:y>0.78072</cdr:y>
    </cdr:to>
    <cdr:sp macro="" textlink="">
      <cdr:nvSpPr>
        <cdr:cNvPr id="49" name="TextBox 48"/>
        <cdr:cNvSpPr txBox="1"/>
      </cdr:nvSpPr>
      <cdr:spPr>
        <a:xfrm xmlns:a="http://schemas.openxmlformats.org/drawingml/2006/main">
          <a:off x="376090" y="3845445"/>
          <a:ext cx="648083" cy="3600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0.1063</cdr:x>
      <cdr:y>0.77042</cdr:y>
    </cdr:from>
    <cdr:to>
      <cdr:x>0.1633</cdr:x>
      <cdr:y>0.82389</cdr:y>
    </cdr:to>
    <cdr:sp macro="" textlink="">
      <cdr:nvSpPr>
        <cdr:cNvPr id="50" name="TextBox 49"/>
        <cdr:cNvSpPr txBox="1"/>
      </cdr:nvSpPr>
      <cdr:spPr>
        <a:xfrm xmlns:a="http://schemas.openxmlformats.org/drawingml/2006/main">
          <a:off x="936104" y="4240921"/>
          <a:ext cx="501953" cy="294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0.13083</cdr:x>
      <cdr:y>0.73118</cdr:y>
    </cdr:from>
    <cdr:to>
      <cdr:x>0.15004</cdr:x>
      <cdr:y>0.77042</cdr:y>
    </cdr:to>
    <cdr:cxnSp macro="">
      <cdr:nvCxnSpPr>
        <cdr:cNvPr id="54" name="Прямая со стрелкой 53"/>
        <cdr:cNvCxnSpPr/>
      </cdr:nvCxnSpPr>
      <cdr:spPr>
        <a:xfrm xmlns:a="http://schemas.openxmlformats.org/drawingml/2006/main" flipV="1">
          <a:off x="1152128" y="4024897"/>
          <a:ext cx="169118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0.08995</cdr:x>
      <cdr:y>0.69193</cdr:y>
    </cdr:from>
    <cdr:to>
      <cdr:x>0.10419</cdr:x>
      <cdr:y>0.71809</cdr:y>
    </cdr:to>
    <cdr:cxnSp macro="">
      <cdr:nvCxnSpPr>
        <cdr:cNvPr id="59" name="Прямая со стрелкой 58"/>
        <cdr:cNvCxnSpPr/>
      </cdr:nvCxnSpPr>
      <cdr:spPr>
        <a:xfrm xmlns:a="http://schemas.openxmlformats.org/drawingml/2006/main" flipV="1">
          <a:off x="792088" y="3808873"/>
          <a:ext cx="125400" cy="14400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0.06261</cdr:x>
      <cdr:y>0.65269</cdr:y>
    </cdr:from>
    <cdr:to>
      <cdr:x>0.07522</cdr:x>
      <cdr:y>0.67036</cdr:y>
    </cdr:to>
    <cdr:cxnSp macro="">
      <cdr:nvCxnSpPr>
        <cdr:cNvPr id="61" name="Прямая со стрелкой 60"/>
        <cdr:cNvCxnSpPr/>
      </cdr:nvCxnSpPr>
      <cdr:spPr>
        <a:xfrm xmlns:a="http://schemas.openxmlformats.org/drawingml/2006/main" flipV="1">
          <a:off x="551348" y="3592849"/>
          <a:ext cx="111046" cy="9726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0.45791</cdr:x>
      <cdr:y>0.83583</cdr:y>
    </cdr:from>
    <cdr:to>
      <cdr:x>0.51546</cdr:x>
      <cdr:y>0.87507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032448" y="4600961"/>
          <a:ext cx="506796" cy="2160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0.46609</cdr:x>
      <cdr:y>0.7835</cdr:y>
    </cdr:from>
    <cdr:to>
      <cdr:x>0.47417</cdr:x>
      <cdr:y>0.83583</cdr:y>
    </cdr:to>
    <cdr:cxnSp macro="">
      <cdr:nvCxnSpPr>
        <cdr:cNvPr id="20" name="Прямая со стрелкой 19"/>
        <cdr:cNvCxnSpPr/>
      </cdr:nvCxnSpPr>
      <cdr:spPr>
        <a:xfrm xmlns:a="http://schemas.openxmlformats.org/drawingml/2006/main" flipH="1" flipV="1">
          <a:off x="4104456" y="4312929"/>
          <a:ext cx="71154" cy="28806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0.14835</cdr:x>
      <cdr:y>0.19485</cdr:y>
    </cdr:from>
    <cdr:to>
      <cdr:x>0.20389</cdr:x>
      <cdr:y>0.22146</cdr:y>
    </cdr:to>
    <cdr:cxnSp macro="">
      <cdr:nvCxnSpPr>
        <cdr:cNvPr id="39" name="Прямая со стрелкой 38"/>
        <cdr:cNvCxnSpPr/>
      </cdr:nvCxnSpPr>
      <cdr:spPr>
        <a:xfrm xmlns:a="http://schemas.openxmlformats.org/drawingml/2006/main">
          <a:off x="1322372" y="1072569"/>
          <a:ext cx="495063" cy="14650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0.02453</cdr:x>
      <cdr:y>0.48263</cdr:y>
    </cdr:from>
    <cdr:to>
      <cdr:x>0.04906</cdr:x>
      <cdr:y>0.5088</cdr:y>
    </cdr:to>
    <cdr:cxnSp macro="">
      <cdr:nvCxnSpPr>
        <cdr:cNvPr id="25" name="Прямая со стрелкой 24"/>
        <cdr:cNvCxnSpPr/>
      </cdr:nvCxnSpPr>
      <cdr:spPr>
        <a:xfrm xmlns:a="http://schemas.openxmlformats.org/drawingml/2006/main" flipV="1">
          <a:off x="216024" y="2656745"/>
          <a:ext cx="216024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0.01635</cdr:x>
      <cdr:y>0.45647</cdr:y>
    </cdr:from>
    <cdr:to>
      <cdr:x>0.04906</cdr:x>
      <cdr:y>0.45647</cdr:y>
    </cdr:to>
    <cdr:cxnSp macro="">
      <cdr:nvCxnSpPr>
        <cdr:cNvPr id="31" name="Прямая со стрелкой 30"/>
        <cdr:cNvCxnSpPr/>
      </cdr:nvCxnSpPr>
      <cdr:spPr>
        <a:xfrm xmlns:a="http://schemas.openxmlformats.org/drawingml/2006/main">
          <a:off x="144016" y="2512729"/>
          <a:ext cx="288032" cy="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0.49808</cdr:y>
    </cdr:from>
    <cdr:to>
      <cdr:x>0.07224</cdr:x>
      <cdr:y>0.5443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-107504" y="2741781"/>
          <a:ext cx="636159" cy="2544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2,1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</cdr:x>
      <cdr:y>0.41723</cdr:y>
    </cdr:from>
    <cdr:to>
      <cdr:x>0.04933</cdr:x>
      <cdr:y>0.4707</cdr:y>
    </cdr:to>
    <cdr:sp macro="" textlink="">
      <cdr:nvSpPr>
        <cdr:cNvPr id="37" name="TextBox 36"/>
        <cdr:cNvSpPr txBox="1"/>
      </cdr:nvSpPr>
      <cdr:spPr>
        <a:xfrm xmlns:a="http://schemas.openxmlformats.org/drawingml/2006/main">
          <a:off x="-107504" y="2296705"/>
          <a:ext cx="434410" cy="294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</cdr:x>
      <cdr:y>0.37798</cdr:y>
    </cdr:from>
    <cdr:to>
      <cdr:x>0.04391</cdr:x>
      <cdr:y>0.43031</cdr:y>
    </cdr:to>
    <cdr:sp macro="" textlink="">
      <cdr:nvSpPr>
        <cdr:cNvPr id="40" name="TextBox 39"/>
        <cdr:cNvSpPr txBox="1"/>
      </cdr:nvSpPr>
      <cdr:spPr>
        <a:xfrm xmlns:a="http://schemas.openxmlformats.org/drawingml/2006/main">
          <a:off x="-107504" y="2080681"/>
          <a:ext cx="3866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0.02044</cdr:x>
      <cdr:y>0.41723</cdr:y>
    </cdr:from>
    <cdr:to>
      <cdr:x>0.05617</cdr:x>
      <cdr:y>0.44339</cdr:y>
    </cdr:to>
    <cdr:cxnSp macro="">
      <cdr:nvCxnSpPr>
        <cdr:cNvPr id="43" name="Прямая со стрелкой 42"/>
        <cdr:cNvCxnSpPr/>
      </cdr:nvCxnSpPr>
      <cdr:spPr>
        <a:xfrm xmlns:a="http://schemas.openxmlformats.org/drawingml/2006/main">
          <a:off x="180020" y="2296705"/>
          <a:ext cx="314636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0.01635</cdr:x>
      <cdr:y>0.35182</cdr:y>
    </cdr:from>
    <cdr:to>
      <cdr:x>0.06026</cdr:x>
      <cdr:y>0.43031</cdr:y>
    </cdr:to>
    <cdr:cxnSp macro="">
      <cdr:nvCxnSpPr>
        <cdr:cNvPr id="51" name="Прямая со стрелкой 50"/>
        <cdr:cNvCxnSpPr/>
      </cdr:nvCxnSpPr>
      <cdr:spPr>
        <a:xfrm xmlns:a="http://schemas.openxmlformats.org/drawingml/2006/main">
          <a:off x="144016" y="1936665"/>
          <a:ext cx="386644" cy="43204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0.2995</cdr:y>
    </cdr:from>
    <cdr:to>
      <cdr:x>0.04088</cdr:x>
      <cdr:y>0.33874</cdr:y>
    </cdr:to>
    <cdr:sp macro="" textlink="">
      <cdr:nvSpPr>
        <cdr:cNvPr id="53" name="TextBox 52"/>
        <cdr:cNvSpPr txBox="1"/>
      </cdr:nvSpPr>
      <cdr:spPr>
        <a:xfrm xmlns:a="http://schemas.openxmlformats.org/drawingml/2006/main">
          <a:off x="0" y="1648633"/>
          <a:ext cx="3600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0,7</a:t>
          </a:r>
          <a:endParaRPr lang="ru-RU" sz="11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0.57983</cdr:x>
      <cdr:y>0.83575</cdr:y>
    </cdr:from>
    <cdr:to>
      <cdr:x>0.68654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68552" y="47751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0.56049</cdr:x>
      <cdr:y>0.76456</cdr:y>
    </cdr:from>
    <cdr:to>
      <cdr:x>0.69384</cdr:x>
      <cdr:y>0.81935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944356" y="4349300"/>
          <a:ext cx="1176324" cy="3116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1 342 935,4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0.59664</cdr:x>
      <cdr:y>0.81892</cdr:y>
    </cdr:from>
    <cdr:to>
      <cdr:x>0.70335</cdr:x>
      <cdr:y>0.89653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112568" y="4559151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0.62185</cdr:x>
      <cdr:y>0.80599</cdr:y>
    </cdr:from>
    <cdr:to>
      <cdr:x>0.72856</cdr:x>
      <cdr:y>0.97023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328592" y="448714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0.03265</cdr:x>
      <cdr:y>0.22785</cdr:y>
    </cdr:from>
    <cdr:to>
      <cdr:x>0.11856</cdr:x>
      <cdr:y>0.28264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88032" y="1296144"/>
          <a:ext cx="757854" cy="3116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51 539,8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0.08724</cdr:x>
      <cdr:y>0.13924</cdr:y>
    </cdr:from>
    <cdr:to>
      <cdr:x>0.17142</cdr:x>
      <cdr:y>0.18577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769576" y="792088"/>
          <a:ext cx="742592" cy="2646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51 765,3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0.01653</cdr:x>
      <cdr:y>0.38435</cdr:y>
    </cdr:from>
    <cdr:to>
      <cdr:x>0.13445</cdr:x>
      <cdr:y>0.44902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44016" y="2020368"/>
          <a:ext cx="1027443" cy="3399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0.02479</cdr:x>
      <cdr:y>0.32877</cdr:y>
    </cdr:from>
    <cdr:to>
      <cdr:x>0.09091</cdr:x>
      <cdr:y>0.36757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16024" y="1728192"/>
          <a:ext cx="576064" cy="2039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0.0084</cdr:x>
      <cdr:y>0.33276</cdr:y>
    </cdr:from>
    <cdr:to>
      <cdr:x>0.09244</cdr:x>
      <cdr:y>0.3845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72008" y="185255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0.1301</cdr:x>
      <cdr:y>0.08861</cdr:y>
    </cdr:from>
    <cdr:to>
      <cdr:x>0.21274</cdr:x>
      <cdr:y>0.12808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1147664" y="504056"/>
          <a:ext cx="729007" cy="2245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42 200,6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0.29412</cdr:x>
      <cdr:y>0.07407</cdr:y>
    </cdr:from>
    <cdr:to>
      <cdr:x>0.40083</cdr:x>
      <cdr:y>0.23832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520280" y="4123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0.29386</cdr:x>
      <cdr:y>0.10127</cdr:y>
    </cdr:from>
    <cdr:to>
      <cdr:x>0.39998</cdr:x>
      <cdr:y>0.14237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2592288" y="576064"/>
          <a:ext cx="936136" cy="2338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26 424,7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0.53874</cdr:x>
      <cdr:y>0.77215</cdr:y>
    </cdr:from>
    <cdr:to>
      <cdr:x>0.65444</cdr:x>
      <cdr:y>0.81324</cdr:y>
    </cdr:to>
    <cdr:cxnSp macro="">
      <cdr:nvCxnSpPr>
        <cdr:cNvPr id="8" name="Соединительная линия уступом 7"/>
        <cdr:cNvCxnSpPr/>
      </cdr:nvCxnSpPr>
      <cdr:spPr>
        <a:xfrm xmlns:a="http://schemas.openxmlformats.org/drawingml/2006/main">
          <a:off x="4752528" y="4392488"/>
          <a:ext cx="1020646" cy="233746"/>
        </a:xfrm>
        <a:prstGeom xmlns:a="http://schemas.openxmlformats.org/drawingml/2006/main" prst="bentConnector3">
          <a:avLst>
            <a:gd name="adj1" fmla="val 17605"/>
          </a:avLst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0.21223</cdr:x>
      <cdr:y>0.10127</cdr:y>
    </cdr:from>
    <cdr:to>
      <cdr:x>0.29287</cdr:x>
      <cdr:y>0.13905</cdr:y>
    </cdr:to>
    <cdr:sp macro="" textlink="">
      <cdr:nvSpPr>
        <cdr:cNvPr id="48" name="TextBox 47"/>
        <cdr:cNvSpPr txBox="1"/>
      </cdr:nvSpPr>
      <cdr:spPr>
        <a:xfrm xmlns:a="http://schemas.openxmlformats.org/drawingml/2006/main">
          <a:off x="1872208" y="576064"/>
          <a:ext cx="711365" cy="214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42 142,2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0.38365</cdr:x>
      <cdr:y>0.11392</cdr:y>
    </cdr:from>
    <cdr:to>
      <cdr:x>0.46429</cdr:x>
      <cdr:y>0.1517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384376" y="648072"/>
          <a:ext cx="711365" cy="2149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27 065,3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0.35916</cdr:x>
      <cdr:y>0.1519</cdr:y>
    </cdr:from>
    <cdr:to>
      <cdr:x>0.43263</cdr:x>
      <cdr:y>0.18987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 flipH="1">
          <a:off x="3168352" y="864096"/>
          <a:ext cx="64807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0.31835</cdr:x>
      <cdr:y>0.13924</cdr:y>
    </cdr:from>
    <cdr:to>
      <cdr:x>0.31835</cdr:x>
      <cdr:y>0.18987</cdr:y>
    </cdr:to>
    <cdr:cxnSp macro="">
      <cdr:nvCxnSpPr>
        <cdr:cNvPr id="26" name="Прямая со стрелкой 25"/>
        <cdr:cNvCxnSpPr/>
      </cdr:nvCxnSpPr>
      <cdr:spPr>
        <a:xfrm xmlns:a="http://schemas.openxmlformats.org/drawingml/2006/main">
          <a:off x="2808312" y="792088"/>
          <a:ext cx="0" cy="28803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0.26121</cdr:x>
      <cdr:y>0.13924</cdr:y>
    </cdr:from>
    <cdr:to>
      <cdr:x>0.2857</cdr:x>
      <cdr:y>0.18987</cdr:y>
    </cdr:to>
    <cdr:cxnSp macro="">
      <cdr:nvCxnSpPr>
        <cdr:cNvPr id="30" name="Прямая со стрелкой 29"/>
        <cdr:cNvCxnSpPr/>
      </cdr:nvCxnSpPr>
      <cdr:spPr>
        <a:xfrm xmlns:a="http://schemas.openxmlformats.org/drawingml/2006/main">
          <a:off x="2304256" y="792088"/>
          <a:ext cx="216024" cy="28803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0.17142</cdr:x>
      <cdr:y>0.12658</cdr:y>
    </cdr:from>
    <cdr:to>
      <cdr:x>0.24488</cdr:x>
      <cdr:y>0.21519</cdr:y>
    </cdr:to>
    <cdr:cxnSp macro="">
      <cdr:nvCxnSpPr>
        <cdr:cNvPr id="34" name="Прямая со стрелкой 33"/>
        <cdr:cNvCxnSpPr/>
      </cdr:nvCxnSpPr>
      <cdr:spPr>
        <a:xfrm xmlns:a="http://schemas.openxmlformats.org/drawingml/2006/main">
          <a:off x="1512168" y="720080"/>
          <a:ext cx="648072" cy="50405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0.1306</cdr:x>
      <cdr:y>0.18987</cdr:y>
    </cdr:from>
    <cdr:to>
      <cdr:x>0.20407</cdr:x>
      <cdr:y>0.25316</cdr:y>
    </cdr:to>
    <cdr:cxnSp macro="">
      <cdr:nvCxnSpPr>
        <cdr:cNvPr id="38" name="Прямая со стрелкой 37"/>
        <cdr:cNvCxnSpPr/>
      </cdr:nvCxnSpPr>
      <cdr:spPr>
        <a:xfrm xmlns:a="http://schemas.openxmlformats.org/drawingml/2006/main">
          <a:off x="1152128" y="1080120"/>
          <a:ext cx="648072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0.09795</cdr:x>
      <cdr:y>0.26582</cdr:y>
    </cdr:from>
    <cdr:to>
      <cdr:x>0.17142</cdr:x>
      <cdr:y>0.3038</cdr:y>
    </cdr:to>
    <cdr:cxnSp macro="">
      <cdr:nvCxnSpPr>
        <cdr:cNvPr id="43" name="Прямая со стрелкой 42"/>
        <cdr:cNvCxnSpPr/>
      </cdr:nvCxnSpPr>
      <cdr:spPr>
        <a:xfrm xmlns:a="http://schemas.openxmlformats.org/drawingml/2006/main">
          <a:off x="864096" y="1512168"/>
          <a:ext cx="648072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0.344</cdr:x>
      <cdr:y>0.26923</cdr:y>
    </cdr:from>
    <cdr:to>
      <cdr:x>0.40852</cdr:x>
      <cdr:y>0.30923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96344" y="1512168"/>
          <a:ext cx="580745" cy="224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1 057,1</a:t>
          </a:r>
          <a:endParaRPr lang="ru-RU" dirty="0"/>
        </a:p>
      </cdr:txBody>
    </cdr:sp>
  </cdr:relSizeAnchor>
  <cdr:relSizeAnchor xmlns:cdr="http://schemas.openxmlformats.org/drawingml/2006/chartDrawing">
    <cdr:from>
      <cdr:x>0.392</cdr:x>
      <cdr:y>0.42308</cdr:y>
    </cdr:from>
    <cdr:to>
      <cdr:x>0.46764</cdr:x>
      <cdr:y>0.46803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528392" y="2376264"/>
          <a:ext cx="680836" cy="2524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773,2</a:t>
          </a:r>
          <a:endParaRPr lang="ru-RU" dirty="0"/>
        </a:p>
      </cdr:txBody>
    </cdr:sp>
  </cdr:relSizeAnchor>
  <cdr:relSizeAnchor xmlns:cdr="http://schemas.openxmlformats.org/drawingml/2006/chartDrawing">
    <cdr:from>
      <cdr:x>0.45378</cdr:x>
      <cdr:y>0.21795</cdr:y>
    </cdr:from>
    <cdr:to>
      <cdr:x>0.54622</cdr:x>
      <cdr:y>0.27625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084429" y="1224136"/>
          <a:ext cx="832142" cy="3274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 smtClean="0"/>
            <a:t>1 169,3</a:t>
          </a:r>
          <a:endParaRPr lang="ru-RU" dirty="0"/>
        </a:p>
      </cdr:txBody>
    </cdr:sp>
  </cdr:relSizeAnchor>
  <cdr:relSizeAnchor xmlns:cdr="http://schemas.openxmlformats.org/drawingml/2006/chartDrawing">
    <cdr:from>
      <cdr:x>0.512</cdr:x>
      <cdr:y>0.34615</cdr:y>
    </cdr:from>
    <cdr:to>
      <cdr:x>0.57923</cdr:x>
      <cdr:y>0.38615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608512" y="1944216"/>
          <a:ext cx="605137" cy="224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930,6</a:t>
          </a:r>
          <a:endParaRPr lang="ru-RU" dirty="0"/>
        </a:p>
      </cdr:txBody>
    </cdr:sp>
  </cdr:relSizeAnchor>
  <cdr:relSizeAnchor xmlns:cdr="http://schemas.openxmlformats.org/drawingml/2006/chartDrawing">
    <cdr:from>
      <cdr:x>0.632</cdr:x>
      <cdr:y>0.03846</cdr:y>
    </cdr:from>
    <cdr:to>
      <cdr:x>0.70763</cdr:x>
      <cdr:y>0.09384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688632" y="216024"/>
          <a:ext cx="680746" cy="311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1 584,1</a:t>
          </a:r>
          <a:endParaRPr lang="ru-RU" dirty="0"/>
        </a:p>
      </cdr:txBody>
    </cdr:sp>
  </cdr:relSizeAnchor>
  <cdr:relSizeAnchor xmlns:cdr="http://schemas.openxmlformats.org/drawingml/2006/chartDrawing">
    <cdr:from>
      <cdr:x>0.632</cdr:x>
      <cdr:y>0.14103</cdr:y>
    </cdr:from>
    <cdr:to>
      <cdr:x>0.69923</cdr:x>
      <cdr:y>0.18103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5688632" y="792088"/>
          <a:ext cx="605137" cy="224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1 342,9</a:t>
          </a:r>
          <a:endParaRPr lang="ru-RU" dirty="0"/>
        </a:p>
      </cdr:txBody>
    </cdr:sp>
  </cdr:relSizeAnchor>
  <cdr:relSizeAnchor xmlns:cdr="http://schemas.openxmlformats.org/drawingml/2006/chartDrawing">
    <cdr:from>
      <cdr:x>0.11277</cdr:x>
      <cdr:y>0.45263</cdr:y>
    </cdr:from>
    <cdr:to>
      <cdr:x>0.19681</cdr:x>
      <cdr:y>0.49816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015032" y="2542280"/>
          <a:ext cx="756444" cy="2557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686,5</a:t>
          </a:r>
          <a:endParaRPr lang="ru-RU" dirty="0"/>
        </a:p>
      </cdr:txBody>
    </cdr:sp>
  </cdr:relSizeAnchor>
  <cdr:relSizeAnchor xmlns:cdr="http://schemas.openxmlformats.org/drawingml/2006/chartDrawing">
    <cdr:from>
      <cdr:x>0.15479</cdr:x>
      <cdr:y>0.55128</cdr:y>
    </cdr:from>
    <cdr:to>
      <cdr:x>0.21361</cdr:x>
      <cdr:y>0.59128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393254" y="3096344"/>
          <a:ext cx="529439" cy="224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 smtClean="0"/>
            <a:t>539,5</a:t>
          </a:r>
        </a:p>
      </cdr:txBody>
    </cdr:sp>
  </cdr:relSizeAnchor>
  <cdr:relSizeAnchor xmlns:cdr="http://schemas.openxmlformats.org/drawingml/2006/chartDrawing">
    <cdr:from>
      <cdr:x>0.88073</cdr:x>
      <cdr:y>0.07692</cdr:y>
    </cdr:from>
    <cdr:to>
      <cdr:x>0.99723</cdr:x>
      <cdr:y>0.13846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6912768" y="360040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0.75229</cdr:x>
      <cdr:y>0.06154</cdr:y>
    </cdr:from>
    <cdr:to>
      <cdr:x>0.88073</cdr:x>
      <cdr:y>0.16923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904656" y="288032"/>
          <a:ext cx="100811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0.144</cdr:x>
      <cdr:y>0.11538</cdr:y>
    </cdr:from>
    <cdr:to>
      <cdr:x>0.592</cdr:x>
      <cdr:y>0.39744</cdr:y>
    </cdr:to>
    <cdr:cxnSp macro="">
      <cdr:nvCxnSpPr>
        <cdr:cNvPr id="15" name="Прямая со стрелкой 14"/>
        <cdr:cNvCxnSpPr/>
      </cdr:nvCxnSpPr>
      <cdr:spPr>
        <a:xfrm xmlns:a="http://schemas.openxmlformats.org/drawingml/2006/main" flipV="1">
          <a:off x="1296144" y="648072"/>
          <a:ext cx="4032448" cy="158418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0.19266</cdr:x>
      <cdr:y>0.03808</cdr:y>
    </cdr:from>
    <cdr:to>
      <cdr:x>0.34862</cdr:x>
      <cdr:y>0.22316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512168" y="188148"/>
          <a:ext cx="122413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0.19648</cdr:x>
      <cdr:y>0.15659</cdr:y>
    </cdr:from>
    <cdr:to>
      <cdr:x>0.50668</cdr:x>
      <cdr:y>0.22352</cdr:y>
    </cdr:to>
    <cdr:sp macro="" textlink="">
      <cdr:nvSpPr>
        <cdr:cNvPr id="17" name="TextBox 16"/>
        <cdr:cNvSpPr txBox="1"/>
      </cdr:nvSpPr>
      <cdr:spPr>
        <a:xfrm xmlns:a="http://schemas.openxmlformats.org/drawingml/2006/main" rot="20251339">
          <a:off x="1768556" y="879506"/>
          <a:ext cx="2792110" cy="3759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+897,6 млн. рублей и</a:t>
          </a:r>
          <a:r>
            <a:rPr lang="ru-RU" dirty="0" smtClean="0"/>
            <a:t>ли в 2,3 раза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0.23211</cdr:x>
      <cdr:y>0.11851</cdr:y>
    </cdr:from>
    <cdr:to>
      <cdr:x>0.34861</cdr:x>
      <cdr:y>0.22248</cdr:y>
    </cdr:to>
    <cdr:sp macro="" textlink="">
      <cdr:nvSpPr>
        <cdr:cNvPr id="18" name="TextBox 17"/>
        <cdr:cNvSpPr txBox="1"/>
      </cdr:nvSpPr>
      <cdr:spPr>
        <a:xfrm xmlns:a="http://schemas.openxmlformats.org/drawingml/2006/main" rot="20331099">
          <a:off x="1821822" y="585504"/>
          <a:ext cx="914400" cy="5136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0.272</cdr:x>
      <cdr:y>0.49723</cdr:y>
    </cdr:from>
    <cdr:to>
      <cdr:x>0.33082</cdr:x>
      <cdr:y>0.53723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2448272" y="2792739"/>
          <a:ext cx="529439" cy="224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638,6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0.224</cdr:x>
      <cdr:y>0.38462</cdr:y>
    </cdr:from>
    <cdr:to>
      <cdr:x>0.29123</cdr:x>
      <cdr:y>0.43796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2016224" y="2160240"/>
          <a:ext cx="605137" cy="2995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854,2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0.69355</cdr:x>
      <cdr:y>0.42667</cdr:y>
    </cdr:from>
    <cdr:to>
      <cdr:x>0.81452</cdr:x>
      <cdr:y>0.58667</cdr:y>
    </cdr:to>
    <cdr:sp macro="" textlink="">
      <cdr:nvSpPr>
        <cdr:cNvPr id="20" name="Скругленная прямоугольная выноска 19"/>
        <cdr:cNvSpPr/>
      </cdr:nvSpPr>
      <cdr:spPr>
        <a:xfrm xmlns:a="http://schemas.openxmlformats.org/drawingml/2006/main">
          <a:off x="6192702" y="2304274"/>
          <a:ext cx="1080106" cy="864096"/>
        </a:xfrm>
        <a:prstGeom xmlns:a="http://schemas.openxmlformats.org/drawingml/2006/main" prst="wedgeRoundRectCallout">
          <a:avLst>
            <a:gd name="adj1" fmla="val -85321"/>
            <a:gd name="adj2" fmla="val 86562"/>
            <a:gd name="adj3" fmla="val 16667"/>
          </a:avLst>
        </a:prstGeom>
        <a:solidFill xmlns:a="http://schemas.openxmlformats.org/drawingml/2006/main">
          <a:schemeClr val="accent2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+803,4 млн. рублей или в 2,5 раза</a:t>
          </a:r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5"/>
            <a:ext cx="2984870" cy="482246"/>
          </a:xfrm>
          <a:prstGeom prst="rect">
            <a:avLst/>
          </a:prstGeom>
        </p:spPr>
        <p:txBody>
          <a:bodyPr vert="horz" lIns="90949" tIns="45477" rIns="90949" bIns="4547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706" y="5"/>
            <a:ext cx="2984870" cy="482246"/>
          </a:xfrm>
          <a:prstGeom prst="rect">
            <a:avLst/>
          </a:prstGeom>
        </p:spPr>
        <p:txBody>
          <a:bodyPr vert="horz" lIns="90949" tIns="45477" rIns="90949" bIns="45477" rtlCol="0"/>
          <a:lstStyle>
            <a:lvl1pPr algn="r">
              <a:defRPr sz="1200"/>
            </a:lvl1pPr>
          </a:lstStyle>
          <a:p>
            <a:fld id="{48D08B99-0BE9-433F-8EA3-1B66F62BBFB9}" type="datetimeFigureOut">
              <a:rPr lang="ru-RU" smtClean="0"/>
              <a:t>05.03.2025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77938" y="1203325"/>
            <a:ext cx="4332287" cy="3248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49" tIns="45477" rIns="90949" bIns="4547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632028"/>
            <a:ext cx="5510530" cy="3788860"/>
          </a:xfrm>
          <a:prstGeom prst="rect">
            <a:avLst/>
          </a:prstGeom>
        </p:spPr>
        <p:txBody>
          <a:bodyPr vert="horz" lIns="90949" tIns="45477" rIns="90949" bIns="4547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141182"/>
            <a:ext cx="2984870" cy="482246"/>
          </a:xfrm>
          <a:prstGeom prst="rect">
            <a:avLst/>
          </a:prstGeom>
        </p:spPr>
        <p:txBody>
          <a:bodyPr vert="horz" lIns="90949" tIns="45477" rIns="90949" bIns="4547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706" y="9141182"/>
            <a:ext cx="2984870" cy="482246"/>
          </a:xfrm>
          <a:prstGeom prst="rect">
            <a:avLst/>
          </a:prstGeom>
        </p:spPr>
        <p:txBody>
          <a:bodyPr vert="horz" lIns="90949" tIns="45477" rIns="90949" bIns="45477" rtlCol="0" anchor="b"/>
          <a:lstStyle>
            <a:lvl1pPr algn="r">
              <a:defRPr sz="1200"/>
            </a:lvl1pPr>
          </a:lstStyle>
          <a:p>
            <a:fld id="{8994F90A-CC97-4A79-A435-014D2F97B7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3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10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83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273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3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530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52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989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36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658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056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90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83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302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88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7149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553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095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276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373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302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766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029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2301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2251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3595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6907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045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38670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69077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1766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0981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>
                <a:solidFill>
                  <a:prstClr val="black"/>
                </a:solidFill>
              </a:rPr>
              <a:pPr/>
              <a:t>57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25261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755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70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11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59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263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33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28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1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254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5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99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05.03.2025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052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62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63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3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14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21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1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253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103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AA1C5-B143-4726-96B6-022132680EA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05.03.2025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0DC12-632E-4D71-9D1E-183B57B247BE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9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9" r:id="rId1"/>
    <p:sldLayoutId id="2147484560" r:id="rId2"/>
    <p:sldLayoutId id="2147484561" r:id="rId3"/>
    <p:sldLayoutId id="2147484562" r:id="rId4"/>
    <p:sldLayoutId id="2147484563" r:id="rId5"/>
    <p:sldLayoutId id="2147484564" r:id="rId6"/>
    <p:sldLayoutId id="2147484565" r:id="rId7"/>
    <p:sldLayoutId id="2147484566" r:id="rId8"/>
    <p:sldLayoutId id="2147484567" r:id="rId9"/>
    <p:sldLayoutId id="2147484568" r:id="rId10"/>
    <p:sldLayoutId id="2147484569" r:id="rId11"/>
    <p:sldLayoutId id="214748457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t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2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2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jpeg"/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12" Type="http://schemas.openxmlformats.org/officeDocument/2006/relationships/image" Target="../media/image7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gif"/><Relationship Id="rId10" Type="http://schemas.openxmlformats.org/officeDocument/2006/relationships/image" Target="../media/image70.jpeg"/><Relationship Id="rId4" Type="http://schemas.openxmlformats.org/officeDocument/2006/relationships/image" Target="../media/image2.png"/><Relationship Id="rId9" Type="http://schemas.openxmlformats.org/officeDocument/2006/relationships/image" Target="../media/image6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6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otdfin.ramon@govvrn.ru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86404" y="6237312"/>
            <a:ext cx="67866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Рамонь 2025 год</a:t>
            </a:r>
            <a:endParaRPr lang="ru-RU" sz="1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5960" y="188640"/>
            <a:ext cx="6547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народных депутатов «Об исполнении бюджета Рамонского муниципального района 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за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»</a:t>
            </a:r>
          </a:p>
        </p:txBody>
      </p:sp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08"/>
            <a:ext cx="1460316" cy="97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929185"/>
            <a:ext cx="8418330" cy="1186975"/>
          </a:xfrm>
        </p:spPr>
        <p:txBody>
          <a:bodyPr>
            <a:noAutofit/>
          </a:bodyPr>
          <a:lstStyle/>
          <a:p>
            <a:pPr algn="just"/>
            <a:r>
              <a:rPr lang="ru-RU" sz="1600" b="1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</a:t>
            </a:r>
            <a:r>
              <a:rPr lang="ru-RU" sz="16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cap="none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23755"/>
            <a:ext cx="6875544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51720" y="184710"/>
            <a:ext cx="6192688" cy="71103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НАЛОГОВ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107504" y="19888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Group 1"/>
          <p:cNvGrpSpPr>
            <a:grpSpLocks noChangeAspect="1"/>
          </p:cNvGrpSpPr>
          <p:nvPr/>
        </p:nvGrpSpPr>
        <p:grpSpPr bwMode="auto">
          <a:xfrm>
            <a:off x="107504" y="2103236"/>
            <a:ext cx="9024856" cy="4343304"/>
            <a:chOff x="5002" y="3780"/>
            <a:chExt cx="7291" cy="3585"/>
          </a:xfrm>
        </p:grpSpPr>
        <p:sp>
          <p:nvSpPr>
            <p:cNvPr id="10" name="AutoShape 18"/>
            <p:cNvSpPr>
              <a:spLocks noChangeAspect="1" noChangeArrowheads="1" noTextEdit="1"/>
            </p:cNvSpPr>
            <p:nvPr/>
          </p:nvSpPr>
          <p:spPr bwMode="auto">
            <a:xfrm>
              <a:off x="5002" y="3780"/>
              <a:ext cx="729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7"/>
            <p:cNvSpPr>
              <a:spLocks noChangeShapeType="1"/>
            </p:cNvSpPr>
            <p:nvPr/>
          </p:nvSpPr>
          <p:spPr bwMode="auto">
            <a:xfrm flipH="1">
              <a:off x="8648" y="4240"/>
              <a:ext cx="1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8648" y="4332"/>
              <a:ext cx="254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6187" y="4332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6187" y="4332"/>
              <a:ext cx="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11199" y="4332"/>
              <a:ext cx="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184" y="4423"/>
              <a:ext cx="2279" cy="370"/>
            </a:xfrm>
            <a:prstGeom prst="flowChartTerminator">
              <a:avLst/>
            </a:prstGeom>
            <a:solidFill>
              <a:srgbClr val="FFD85B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Федеральные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7554" y="4423"/>
              <a:ext cx="2279" cy="368"/>
            </a:xfrm>
            <a:prstGeom prst="flowChartTerminator">
              <a:avLst/>
            </a:prstGeom>
            <a:solidFill>
              <a:srgbClr val="FFD85B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Региональные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auto">
            <a:xfrm>
              <a:off x="9924" y="4423"/>
              <a:ext cx="2274" cy="369"/>
            </a:xfrm>
            <a:prstGeom prst="flowChartTerminator">
              <a:avLst/>
            </a:prstGeom>
            <a:solidFill>
              <a:srgbClr val="FFD85B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Местные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AutoShape 9"/>
            <p:cNvSpPr>
              <a:spLocks noChangeArrowheads="1"/>
            </p:cNvSpPr>
            <p:nvPr/>
          </p:nvSpPr>
          <p:spPr bwMode="auto">
            <a:xfrm>
              <a:off x="5184" y="5309"/>
              <a:ext cx="2057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обязательны к уплате на всей территории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прибыль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Акцизы.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auto">
            <a:xfrm>
              <a:off x="7345" y="5309"/>
              <a:ext cx="2279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законами субъектов Российской Федерации и обязательных к уплате на соответствующих территориях субъектов РФ,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Транспортный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игорный бизнес.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auto">
            <a:xfrm>
              <a:off x="9727" y="5309"/>
              <a:ext cx="2381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нормативными актами представительных органов муниципальных образований и обязательны к уплате на территориях соответствующих муниципальных образований,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Земельный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физических лиц.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AutoShape 6"/>
            <p:cNvSpPr>
              <a:spLocks noChangeArrowheads="1"/>
            </p:cNvSpPr>
            <p:nvPr/>
          </p:nvSpPr>
          <p:spPr bwMode="auto">
            <a:xfrm>
              <a:off x="7554" y="3872"/>
              <a:ext cx="2279" cy="368"/>
            </a:xfrm>
            <a:prstGeom prst="flowChartTerminator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5458" y="4883"/>
              <a:ext cx="6650" cy="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Alexis Lower Case Outline" charset="0"/>
                  <a:ea typeface="Times New Roman" panose="02020603050405020304" pitchFamily="18" charset="0"/>
                </a:rPr>
                <a:t>       </a:t>
              </a:r>
              <a:r>
                <a:rPr lang="ru-RU" altLang="ru-RU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exis Lower Case Outline" charset="0"/>
                  <a:ea typeface="Times New Roman" panose="02020603050405020304" pitchFamily="18" charset="0"/>
                </a:rPr>
                <a:t>Установлены       налоговым                кодексом         Российской             Федерации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>
              <a:off x="6187" y="5159"/>
              <a:ext cx="182" cy="150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AutoShape 3"/>
            <p:cNvSpPr>
              <a:spLocks noChangeArrowheads="1"/>
            </p:cNvSpPr>
            <p:nvPr/>
          </p:nvSpPr>
          <p:spPr bwMode="auto">
            <a:xfrm>
              <a:off x="8417" y="5159"/>
              <a:ext cx="184" cy="15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>
                <a:lumMod val="50000"/>
                <a:lumOff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AutoShape 2"/>
            <p:cNvSpPr>
              <a:spLocks noChangeArrowheads="1"/>
            </p:cNvSpPr>
            <p:nvPr/>
          </p:nvSpPr>
          <p:spPr bwMode="auto">
            <a:xfrm>
              <a:off x="10816" y="5159"/>
              <a:ext cx="182" cy="150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033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116633"/>
            <a:ext cx="6197741" cy="936104"/>
          </a:xfrm>
          <a:effectLst/>
        </p:spPr>
        <p:txBody>
          <a:bodyPr/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ПО ИСПОЛНЕНИЮ БЮДЖЕТА В 2024 ГОДУ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877785" y="1113992"/>
            <a:ext cx="3918351" cy="1522920"/>
          </a:xfrm>
          <a:prstGeom prst="roundRect">
            <a:avLst/>
          </a:prstGeom>
          <a:solidFill>
            <a:srgbClr val="CEE1FE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поступлений доходов в местный бюджет за счет создания условий для экономического роста и повышения инвестиционной активности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02445" y="2924945"/>
            <a:ext cx="3893691" cy="576064"/>
          </a:xfrm>
          <a:prstGeom prst="roundRect">
            <a:avLst/>
          </a:prstGeom>
          <a:solidFill>
            <a:srgbClr val="CEE1FE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бюджетных расходов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77785" y="3861707"/>
            <a:ext cx="3918351" cy="673224"/>
          </a:xfrm>
          <a:prstGeom prst="roundRect">
            <a:avLst/>
          </a:prstGeom>
          <a:solidFill>
            <a:srgbClr val="CEE1FE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управление муниципальным долгом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871953" y="4797152"/>
            <a:ext cx="3924183" cy="1032706"/>
          </a:xfrm>
          <a:prstGeom prst="roundRect">
            <a:avLst/>
          </a:prstGeom>
          <a:solidFill>
            <a:srgbClr val="CEE1FE"/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управления муниципальным имуществом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54250" y="1113993"/>
            <a:ext cx="2622206" cy="4715866"/>
          </a:xfrm>
          <a:prstGeom prst="roundRect">
            <a:avLst/>
          </a:prstGeom>
          <a:solidFill>
            <a:srgbClr val="CEE1FE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политика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 муниципального района в 2024 году ориентирована на развитие налогового потенциала, обеспечивающего сбалансированность и долгосрочную устойчивость консолидированного бюджета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706256" y="1621884"/>
            <a:ext cx="905297" cy="457200"/>
          </a:xfrm>
          <a:prstGeom prst="chevron">
            <a:avLst>
              <a:gd name="adj" fmla="val 6347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Нашивка 14"/>
          <p:cNvSpPr/>
          <p:nvPr/>
        </p:nvSpPr>
        <p:spPr>
          <a:xfrm>
            <a:off x="714375" y="3948442"/>
            <a:ext cx="905298" cy="457200"/>
          </a:xfrm>
          <a:prstGeom prst="chevr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706256" y="5061477"/>
            <a:ext cx="905297" cy="504056"/>
          </a:xfrm>
          <a:prstGeom prst="chevr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Нашивка 18"/>
          <p:cNvSpPr/>
          <p:nvPr/>
        </p:nvSpPr>
        <p:spPr>
          <a:xfrm>
            <a:off x="714376" y="2996953"/>
            <a:ext cx="905297" cy="432048"/>
          </a:xfrm>
          <a:prstGeom prst="chevr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9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116633"/>
            <a:ext cx="7056784" cy="936104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УВЕЛИЧЕНИЮ НАЛОГОВЫХ И НЕНАЛОГОВЫХ ДОХОДОВ КОЛНСОЛИДИРОВАННОГО БЮДЖЕТА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9552" y="1113992"/>
            <a:ext cx="8136903" cy="586816"/>
          </a:xfrm>
          <a:prstGeom prst="roundRect">
            <a:avLst/>
          </a:prstGeom>
          <a:solidFill>
            <a:srgbClr val="CEE1FE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администрирования налоговых и неналоговых доходов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5386" y="1924012"/>
            <a:ext cx="8109270" cy="648071"/>
          </a:xfrm>
          <a:prstGeom prst="roundRect">
            <a:avLst/>
          </a:prstGeom>
          <a:solidFill>
            <a:srgbClr val="CEE1FE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всех органов власти с целью увеличения собираемости налогов и недопущения возникновения задолженности перед бюджетом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9986" y="3759983"/>
            <a:ext cx="8096469" cy="731810"/>
          </a:xfrm>
          <a:prstGeom prst="roundRect">
            <a:avLst/>
          </a:prstGeom>
          <a:solidFill>
            <a:srgbClr val="CEE1FE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эффективности применения налоговых льгот и пониженных налоговых ставок по региональным и местным налогам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82908" y="4714997"/>
            <a:ext cx="8095266" cy="732287"/>
          </a:xfrm>
          <a:prstGeom prst="roundRect">
            <a:avLst/>
          </a:prstGeom>
          <a:solidFill>
            <a:srgbClr val="CEE1FE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 и повышение эффективности его использования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4740" y="5679693"/>
            <a:ext cx="8064083" cy="788031"/>
          </a:xfrm>
          <a:prstGeom prst="roundRect">
            <a:avLst/>
          </a:prstGeom>
          <a:solidFill>
            <a:srgbClr val="CEE1FE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 разъяснительная работа с налогоплательщиками по уплате налогов и сборов, повышению налоговой дисциплины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5386" y="2837037"/>
            <a:ext cx="8073437" cy="648071"/>
          </a:xfrm>
          <a:prstGeom prst="roundRect">
            <a:avLst/>
          </a:prstGeom>
          <a:solidFill>
            <a:srgbClr val="CEE1FE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постановка на налоговый учет новых или неучтенных объектов налогообложения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63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49256" y="188640"/>
            <a:ext cx="7371216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cap="none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СОЦИАЛЬНО-ЭКОНОМИЧЕСКОГО РАЗВИТИЯ РАМОНСКОГО МУНИЦИПАЛЬНОГО РАЙОНА ЗА 2020-2024 ГОДЫ</a:t>
            </a:r>
            <a:endParaRPr lang="ru-RU" sz="2000" b="1" i="1" cap="none" dirty="0"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008753"/>
              </p:ext>
            </p:extLst>
          </p:nvPr>
        </p:nvGraphicFramePr>
        <p:xfrm>
          <a:off x="107504" y="1412776"/>
          <a:ext cx="8928994" cy="53285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1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10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84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 г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 г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2022 г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2023 г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 г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03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производство (объем отгруженной продукции),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млн. руб.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38 098,5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45 880,0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47 773,2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53 071,8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63 794,1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39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Продукция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сельского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хозяйства: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валовой сбор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зерновых   и     зернобобовых культур, тыс. тонн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Реализовано на убой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скота и птицы (в живой массе), тыс. тонн</a:t>
                      </a: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145,9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31,7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39,5</a:t>
                      </a: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178,9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47,4</a:t>
                      </a: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48,2</a:t>
                      </a: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1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Объем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инвестиций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основной капитал в номинальном выражении (по полному кругу организаций), млн. рублей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12 928,1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18 515,8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25 945,5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18 116,1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20 117,9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8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Оборот розничной торговли,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24 999,3</a:t>
                      </a: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29 490,1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27 041,5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29 629,9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45 340,4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8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Начисленная среднемесячная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заработная плата,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41 452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47 919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54 100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64 096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80 212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2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60648"/>
            <a:ext cx="71287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ДОХОДОВ, СОБИРАЕМЫХ НА ТЕРРИТОРИИ РАМОНСКОГО МУНИЦИПАЛЬНОГО РАЙОНА В КОНСОЛИДИРОВАНННЫЙ БЮДЖЕТ ВОРОНЕЖСКОЙ ОБЛАСТИ ЗА 2020-2024 ГОДЫ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494104599"/>
              </p:ext>
            </p:extLst>
          </p:nvPr>
        </p:nvGraphicFramePr>
        <p:xfrm>
          <a:off x="611560" y="1844824"/>
          <a:ext cx="8424936" cy="4528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4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9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188640"/>
            <a:ext cx="74888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СОБРАННЫХ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РАМОНСКОГО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</a:p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КОНСОЛИДИРОВАНННЫЙ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К РАСХОДНОЙ ЧАСТИ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РАМОНСКОГО МУНИЦИПАЛЬНОГО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ЗА 2020-2024 ГОДЫ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83924942"/>
              </p:ext>
            </p:extLst>
          </p:nvPr>
        </p:nvGraphicFramePr>
        <p:xfrm>
          <a:off x="0" y="1988840"/>
          <a:ext cx="91440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256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62067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КОНСОЛИДИРОВАННОГО  БЮДЖЕТА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448048"/>
              </p:ext>
            </p:extLst>
          </p:nvPr>
        </p:nvGraphicFramePr>
        <p:xfrm>
          <a:off x="323528" y="1340767"/>
          <a:ext cx="8640960" cy="498083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82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4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5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8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96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Уточненный план  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2024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Исполнено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2024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исполнения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2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всего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3 932 660,4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4 476 946,7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113,8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них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4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+ неналоговые </a:t>
                      </a:r>
                      <a:r>
                        <a:rPr lang="ru-RU" sz="1400" b="1" i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(собственные доходы)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1 535 426,9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2 135 664,1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139,1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72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Безвозмездные поступления из других бюджетов бюджетной системы Российской Федерации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2 393 200,7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2 336 709,8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1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4 032,8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4 572,8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Расходы, всего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4 422 261,7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4 355 643,0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Дефицит (-),  профицит (+)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-489 601,3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121 303,7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24328" y="1003301"/>
            <a:ext cx="10839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69005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4624"/>
            <a:ext cx="6768752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КОНСОЛИДИРОВАННОГО  БЮДЖЕТА РАЙОНА</a:t>
            </a:r>
            <a:endParaRPr lang="ru-RU" sz="2000" b="1" i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872912"/>
              </p:ext>
            </p:extLst>
          </p:nvPr>
        </p:nvGraphicFramePr>
        <p:xfrm>
          <a:off x="35499" y="757706"/>
          <a:ext cx="9073007" cy="60984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76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0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6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28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02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исполнено,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Исполнение, %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0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 рублей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тыс. рублей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плану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3 169 096,1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3 932 660,4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4 476 946,7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113,8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141,3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собственные доходы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1 664 768,9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1 535 426,9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2 135 664,1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139,1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128,3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1 489 936,1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1 457 127,0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1 968 110,7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135,1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132,1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1 068 528,8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1 099 440,0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1 540 376,3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140,1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144,2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40 618,3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42 478,0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45 565,6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107,3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112,2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0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37 212,5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39 000,0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51 539,8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132,2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138,5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-560,8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73,2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-13,1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6 645,4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4 368,0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5 433,7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124,4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81,8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1 359,4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4 900,0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6 504,1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132,7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478,5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32 633,9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24 786,0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41 754,0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168,5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127,9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297 788,0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236 955,0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266 378,4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112,4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89,5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5 710,6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5 200,0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10 485,6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201,6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183,6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50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Задолженность по отмененным налогам, сборам и иным обязательным платежам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174 832,8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78 299,9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167 553,4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214,0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95,8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участки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39 713,7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34 160,0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48 195,0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141,1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121,4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5 613,8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2 843,0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4 419,5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155,5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78,7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-477,4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1 600,0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1 585,6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99,1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-332,1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 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27 086,0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25 705,7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26 928,2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104,8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92 432,7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5 777,4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69 566,4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1 204,1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75,3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3 117,2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600,0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3 490,3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581,7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112,0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7 346,8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7 613,8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13 368,4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175,6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182,0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1 504 327,2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2 397 233,5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2 341 282,6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97,7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155,6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150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13 046,7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150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 бюджетам субъектов Российской Федерации и муниципальных образований (межбюджетные субсидии)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674 279,3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1 542 231,5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1 487 395,8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96,4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220,6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150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521 021,3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619 622,5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619 309,0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118,9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294 295,3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231 346,7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230 108,4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78,2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в бюджеты муниципальных районов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1 684,6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4 032,8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4 572,8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271,4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возврата остатков субсидий прошлых лет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110,6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6021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 и субвенций прошлых лет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31" marR="5331" marT="5331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-214,0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6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61161421"/>
              </p:ext>
            </p:extLst>
          </p:nvPr>
        </p:nvGraphicFramePr>
        <p:xfrm>
          <a:off x="251521" y="1052736"/>
          <a:ext cx="864096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750" y="162869"/>
            <a:ext cx="7535738" cy="1008112"/>
          </a:xfrm>
        </p:spPr>
        <p:txBody>
          <a:bodyPr>
            <a:noAutofit/>
          </a:bodyPr>
          <a:lstStyle/>
          <a:p>
            <a:pPr algn="ctr"/>
            <a:r>
              <a:rPr lang="ru-RU" sz="2000" b="1" i="1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КОНСОЛИДИРОВАННОГО БЮДЖЕТА РАЙОНА ЗА 2024 ГОД</a:t>
            </a:r>
            <a:endParaRPr lang="ru-RU" sz="2000" b="1" cap="none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42036" y="1453293"/>
            <a:ext cx="1368152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2448" y="5445224"/>
            <a:ext cx="1584176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452320" y="1700808"/>
            <a:ext cx="1512168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68344" y="5301208"/>
            <a:ext cx="1368152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1196752"/>
            <a:ext cx="14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1547664" y="1916832"/>
            <a:ext cx="1152128" cy="28803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652120" y="2173373"/>
            <a:ext cx="2160240" cy="1831691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899592" y="3573016"/>
            <a:ext cx="1440160" cy="201622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92080" y="5301208"/>
            <a:ext cx="2376264" cy="28803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14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6768752" cy="74783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ПОСТУПЛЕНИЯ НАЛОГОВЫХ И НЕНАЛОГОВЫХ ДОХОДОВ В 2020-2024 ГОДАХ</a:t>
            </a:r>
            <a:endParaRPr lang="ru-RU" sz="2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32640720"/>
              </p:ext>
            </p:extLst>
          </p:nvPr>
        </p:nvGraphicFramePr>
        <p:xfrm>
          <a:off x="323528" y="936473"/>
          <a:ext cx="7128792" cy="1916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028164772"/>
              </p:ext>
            </p:extLst>
          </p:nvPr>
        </p:nvGraphicFramePr>
        <p:xfrm>
          <a:off x="714375" y="2852936"/>
          <a:ext cx="666330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316416" y="76470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632258377"/>
              </p:ext>
            </p:extLst>
          </p:nvPr>
        </p:nvGraphicFramePr>
        <p:xfrm>
          <a:off x="971600" y="5085184"/>
          <a:ext cx="6696744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Стрелка вверх 12"/>
          <p:cNvSpPr/>
          <p:nvPr/>
        </p:nvSpPr>
        <p:spPr>
          <a:xfrm>
            <a:off x="7596336" y="1268760"/>
            <a:ext cx="1422108" cy="1368152"/>
          </a:xfrm>
          <a:prstGeom prst="upArrow">
            <a:avLst>
              <a:gd name="adj1" fmla="val 50000"/>
              <a:gd name="adj2" fmla="val 526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7596336" y="3212976"/>
            <a:ext cx="1422108" cy="13681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7596336" y="5085184"/>
            <a:ext cx="1422108" cy="129614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ьная выноска 16"/>
          <p:cNvSpPr/>
          <p:nvPr/>
        </p:nvSpPr>
        <p:spPr>
          <a:xfrm>
            <a:off x="7596336" y="2100918"/>
            <a:ext cx="1440160" cy="716594"/>
          </a:xfrm>
          <a:prstGeom prst="wedgeEllipseCallout">
            <a:avLst/>
          </a:prstGeom>
          <a:solidFill>
            <a:srgbClr val="E8E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2,1 раза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(+1 114 053,3)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2555776" y="2266274"/>
            <a:ext cx="618676" cy="82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07904" y="1948986"/>
            <a:ext cx="5760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+20,0%</a:t>
            </a: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вальная выноска 22"/>
          <p:cNvSpPr/>
          <p:nvPr/>
        </p:nvSpPr>
        <p:spPr>
          <a:xfrm>
            <a:off x="7668344" y="4005064"/>
            <a:ext cx="1350100" cy="720080"/>
          </a:xfrm>
          <a:prstGeom prst="wedgeEllipseCallout">
            <a:avLst/>
          </a:prstGeom>
          <a:solidFill>
            <a:srgbClr val="E8E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2,3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(+897 538,1)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ьная выноска 26"/>
          <p:cNvSpPr/>
          <p:nvPr/>
        </p:nvSpPr>
        <p:spPr>
          <a:xfrm>
            <a:off x="7668344" y="6021288"/>
            <a:ext cx="1368152" cy="612648"/>
          </a:xfrm>
          <a:prstGeom prst="wedgeEllipseCallout">
            <a:avLst/>
          </a:prstGeom>
          <a:solidFill>
            <a:srgbClr val="E8E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1,6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(+216 515,5)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39952" y="5456257"/>
            <a:ext cx="8712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420 215,7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67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7272808" cy="432048"/>
          </a:xfrm>
        </p:spPr>
        <p:txBody>
          <a:bodyPr>
            <a:normAutofit/>
          </a:bodyPr>
          <a:lstStyle/>
          <a:p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ГРАЖДАН?»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357422" y="1357298"/>
            <a:ext cx="632937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	</a:t>
            </a:r>
          </a:p>
        </p:txBody>
      </p:sp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419871" y="952500"/>
            <a:ext cx="53680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«Бюджет для граждан» позволит Вам составить представление об источниках формирования доходов бюджета Рамонского муниципального района, направлениях расходования бюджетных средств в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2024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году и сделать выводы об эффективности использования бюджетных средств.</a:t>
            </a:r>
          </a:p>
          <a:p>
            <a:pPr indent="457200" algn="just">
              <a:spcAft>
                <a:spcPts val="0"/>
              </a:spcAft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Представленная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информация предназначена для широкого круга пользователей и будет интересна и полезна как студентам, педагогам, врачам, молодым семьям, так и пенсионерам и другим категориям населения, так как районный бюджет затрагивает интересы каждого жителя Рамонского муниципального района Воронежской области.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4581128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Граждане- и как налогоплательщики, и как потребители общественных благ-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</a:p>
          <a:p>
            <a:pPr indent="457200" algn="just"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постарались в доступной и понятной для граждан форме показать основные параметры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исполнения районного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бюджета.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Picture 2" descr="M:\ЕФРЕМОВА\к бюджету на 2017-2019\Бюджет для граждан\budget4c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6" y="1426071"/>
            <a:ext cx="298907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:\ЕФРЕМОВА\к бюджету на 2020-2022\Бюджет для граждан\Картинки 2017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6" y="1423392"/>
            <a:ext cx="298907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:\ЕФРЕМОВА\к бюджету на 2021-2023\Бюджет для граждан\Картинки 2018\7d3dfa0443e057271252066e5f5a3308.jpg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57" y="1522174"/>
            <a:ext cx="3090210" cy="274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M:\ЕФРЕМОВА\К бюджету на 2024-2026\Бюджет для граждан\Картинки 2022\755ed35180a168a48dee968fd0e714d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39" y="1522036"/>
            <a:ext cx="3055324" cy="265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57325" y="188640"/>
            <a:ext cx="7507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СОБСТВЕННЫХ ДОХОДОВ КОНСОЛИДИРОВАННОГО БЮДЖЕТА РАЙОНА ЗА 2023-2024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057995"/>
              </p:ext>
            </p:extLst>
          </p:nvPr>
        </p:nvGraphicFramePr>
        <p:xfrm>
          <a:off x="28576" y="921881"/>
          <a:ext cx="9115422" cy="58914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495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9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31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6418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4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 вес,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 вес, 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4" marR="5544" marT="5544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38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1 664 768,9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2 135 664,1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35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1 489 936,1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1 968 110,7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07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НДФЛ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1 068 528,8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1 540 376,3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40 618,3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45 565,6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Упрощенная система налогообложения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37 212,5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51 539,8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ЕНВД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-560,8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ЕСХН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6 645,4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5 433,7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Патенты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1 359,4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6 504,1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имущество физических лиц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32 633,9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41 754,0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297 788,0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266 378,4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94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5 710,6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10 485,6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641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174 832,8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167 553,4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150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5 613,9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4 419,5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900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земли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39 713,7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48 195,0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8705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-477,4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1 585,6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85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Платные услуги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27 086,0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26 928,2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реализации имущества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продажи земельных участков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92 432,7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69 566,4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0025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3 117,2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3 490,3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800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7 346,7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13 368,4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7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84100" y="116632"/>
            <a:ext cx="72728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ПОСТУПЛЕНИЯ НАЛОГА НА ДОХОДЫ ФИЗИЧЕСКИХ ЛИЦ КАК БЮДЖЕТООБРАЗУЮЩЕГО ИСТОЧНИКА ДОХОДНОЙ ЧАСТИ БЮДЖЕТА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13025150"/>
              </p:ext>
            </p:extLst>
          </p:nvPr>
        </p:nvGraphicFramePr>
        <p:xfrm>
          <a:off x="107504" y="1268760"/>
          <a:ext cx="892899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80312" y="1484784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75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2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КРУПНЫХ НАЛОГОПЛАТЕЛЬЩИКОВ В ОБЪЕМЕ НАЛОГОВЫХ ДОХОДОВ КОНСОЛИДИРОВАННОГО БЮДЖЕТА РАЙОНА В 2024 ГОДУ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68483537"/>
              </p:ext>
            </p:extLst>
          </p:nvPr>
        </p:nvGraphicFramePr>
        <p:xfrm>
          <a:off x="107504" y="1204303"/>
          <a:ext cx="8806188" cy="550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1520" y="4581128"/>
            <a:ext cx="3866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100" b="1" kern="0" dirty="0" smtClean="0">
                <a:solidFill>
                  <a:sysClr val="windowText" lastClr="000000"/>
                </a:solidFill>
              </a:rPr>
              <a:t>2,6</a:t>
            </a:r>
            <a:endParaRPr lang="ru-RU" sz="1100" b="1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6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M:\ЕФРЕМОВА\к бюджету на 2021-2023\Бюджет для граждан\Картинки 2019\8-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" y="1052736"/>
            <a:ext cx="9144000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648" y="260648"/>
            <a:ext cx="6696744" cy="668537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КОНСОЛИДИРОВАННОГО  БЮДЖЕТА  НА ДУШУ  НАСЕЛЕНИЯ  В  2022-2024  ГОДАХ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428750" cy="9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98274" y="1736812"/>
            <a:ext cx="1548172" cy="828092"/>
          </a:xfrm>
          <a:prstGeom prst="ellipse">
            <a:avLst/>
          </a:prstGeom>
          <a:solidFill>
            <a:srgbClr val="E8F8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63,4 тыс. руб.      2022 год</a:t>
            </a:r>
          </a:p>
        </p:txBody>
      </p:sp>
      <p:sp>
        <p:nvSpPr>
          <p:cNvPr id="5" name="Овал 4"/>
          <p:cNvSpPr/>
          <p:nvPr/>
        </p:nvSpPr>
        <p:spPr>
          <a:xfrm>
            <a:off x="5652120" y="1736812"/>
            <a:ext cx="3096344" cy="900100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консолидированного бюджета на 1 жителя Рамонского района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3528" y="2852938"/>
            <a:ext cx="1548172" cy="864095"/>
          </a:xfrm>
          <a:prstGeom prst="ellipse">
            <a:avLst/>
          </a:prstGeom>
          <a:solidFill>
            <a:srgbClr val="E8F8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40,2 тыс. руб.      2022 год</a:t>
            </a:r>
          </a:p>
        </p:txBody>
      </p:sp>
      <p:sp>
        <p:nvSpPr>
          <p:cNvPr id="7" name="Овал 6"/>
          <p:cNvSpPr/>
          <p:nvPr/>
        </p:nvSpPr>
        <p:spPr>
          <a:xfrm>
            <a:off x="5652120" y="2839551"/>
            <a:ext cx="3096344" cy="864095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 на 1 жителя Рамонского района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3528" y="5229200"/>
            <a:ext cx="1548172" cy="936103"/>
          </a:xfrm>
          <a:prstGeom prst="ellipse">
            <a:avLst/>
          </a:prstGeom>
          <a:solidFill>
            <a:srgbClr val="E8F8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56,3 тыс. руб.      2022 год</a:t>
            </a:r>
          </a:p>
        </p:txBody>
      </p:sp>
      <p:sp>
        <p:nvSpPr>
          <p:cNvPr id="9" name="Овал 8"/>
          <p:cNvSpPr/>
          <p:nvPr/>
        </p:nvSpPr>
        <p:spPr>
          <a:xfrm>
            <a:off x="5652120" y="5229200"/>
            <a:ext cx="3096344" cy="936104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НДФЛ, уплаченный в среднем на 1 работающего в </a:t>
            </a:r>
            <a:r>
              <a:rPr lang="ru-RU" sz="13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652120" y="4045379"/>
            <a:ext cx="3096344" cy="895789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 поступления на 1 жителя Рамонского района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23528" y="4045379"/>
            <a:ext cx="1548172" cy="895789"/>
          </a:xfrm>
          <a:prstGeom prst="ellipse">
            <a:avLst/>
          </a:prstGeom>
          <a:solidFill>
            <a:srgbClr val="E8F8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23,2 тыс. руб.      2022 год</a:t>
            </a:r>
          </a:p>
        </p:txBody>
      </p:sp>
      <p:sp>
        <p:nvSpPr>
          <p:cNvPr id="17" name="Овал 16"/>
          <p:cNvSpPr/>
          <p:nvPr/>
        </p:nvSpPr>
        <p:spPr>
          <a:xfrm>
            <a:off x="1979712" y="1772816"/>
            <a:ext cx="1622156" cy="82809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83,8 тыс. руб.      2023 год</a:t>
            </a:r>
          </a:p>
        </p:txBody>
      </p:sp>
      <p:sp>
        <p:nvSpPr>
          <p:cNvPr id="18" name="Овал 17"/>
          <p:cNvSpPr/>
          <p:nvPr/>
        </p:nvSpPr>
        <p:spPr>
          <a:xfrm>
            <a:off x="1979712" y="2852938"/>
            <a:ext cx="1584176" cy="86409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44,0 тыс. руб.      2023 год</a:t>
            </a:r>
          </a:p>
        </p:txBody>
      </p:sp>
      <p:sp>
        <p:nvSpPr>
          <p:cNvPr id="19" name="Овал 18"/>
          <p:cNvSpPr/>
          <p:nvPr/>
        </p:nvSpPr>
        <p:spPr>
          <a:xfrm>
            <a:off x="1979712" y="4045379"/>
            <a:ext cx="1584176" cy="89578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39,8 тыс. руб.      2023 год</a:t>
            </a:r>
          </a:p>
        </p:txBody>
      </p:sp>
      <p:sp>
        <p:nvSpPr>
          <p:cNvPr id="20" name="Овал 19"/>
          <p:cNvSpPr/>
          <p:nvPr/>
        </p:nvSpPr>
        <p:spPr>
          <a:xfrm>
            <a:off x="1979712" y="5229200"/>
            <a:ext cx="1584176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52,1 тыс. руб.      2023 год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39552" y="1164146"/>
            <a:ext cx="954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39752" y="1164146"/>
            <a:ext cx="918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51920" y="1736812"/>
            <a:ext cx="1728192" cy="82809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113,2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   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11" name="Овал 10"/>
          <p:cNvSpPr/>
          <p:nvPr/>
        </p:nvSpPr>
        <p:spPr>
          <a:xfrm>
            <a:off x="3851920" y="2852938"/>
            <a:ext cx="1656184" cy="86409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54,0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   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13" name="Овал 12"/>
          <p:cNvSpPr/>
          <p:nvPr/>
        </p:nvSpPr>
        <p:spPr>
          <a:xfrm>
            <a:off x="3851920" y="4045379"/>
            <a:ext cx="1656184" cy="89578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59,2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   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15" name="Овал 14"/>
          <p:cNvSpPr/>
          <p:nvPr/>
        </p:nvSpPr>
        <p:spPr>
          <a:xfrm>
            <a:off x="3851920" y="5229200"/>
            <a:ext cx="1512168" cy="93610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74,7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    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39952" y="1164146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32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 ДОХОДОВ  </a:t>
            </a:r>
            <a:r>
              <a:rPr lang="ru-RU" sz="2000" b="1" i="1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 ГРАЖДАН  </a:t>
            </a:r>
            <a:r>
              <a:rPr lang="ru-RU" sz="20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КОНСОЛИДИРОВАННЫЙ БЮДЖЕТ РАЙОНА </a:t>
            </a:r>
            <a: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2021-2024 </a:t>
            </a:r>
            <a:r>
              <a:rPr lang="ru-RU" sz="20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ГОДАХ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518229"/>
              </p:ext>
            </p:extLst>
          </p:nvPr>
        </p:nvGraphicFramePr>
        <p:xfrm>
          <a:off x="35496" y="1340769"/>
          <a:ext cx="9073007" cy="39498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0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4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16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2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16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48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16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80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5852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4786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 2021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 2022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 2023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 2024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факт 2024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6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тыс. рублей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расчете на 1 жителя, руб. 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тыс. рублей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расчете на 1 жителя, руб. 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тыс. рублей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расчете на 1 жителя, руб. 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тыс. рублей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расчете на 1 жителя, руб. 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Сумма, тыс. рублей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расчете на 1 жителя, руб. 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99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733166,1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19953,4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888084,3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23491,8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1068528,8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27028,8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1099440,0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27810,7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1540376,3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38964,3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с физических лиц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87942,4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2393,4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102405,1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2708,8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177750,7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4496,3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115430,0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2919,8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140273,6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3548,3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305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19241,6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523,7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22558,3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596,7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32633,9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825,5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24786,0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627,0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41754,0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1056,2</a:t>
                      </a:r>
                    </a:p>
                  </a:txBody>
                  <a:tcPr marL="9525" marR="9525" marT="9525" marB="0" anchor="b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Picture 3" descr="M:\ЕФРЕМОВА\К бюджету на 2024-2026\Бюджет для граждан\Картинки 2023\человечек деньг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234" y="5417840"/>
            <a:ext cx="271814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:\ЕФРЕМОВА\К бюджету на 2024-2026\Бюджет для граждан\Картинки 2023\V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45224"/>
            <a:ext cx="273630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42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62067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097184"/>
              </p:ext>
            </p:extLst>
          </p:nvPr>
        </p:nvGraphicFramePr>
        <p:xfrm>
          <a:off x="251520" y="1124743"/>
          <a:ext cx="8712968" cy="55446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208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2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1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3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Уточненный план  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2024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Исполнено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2024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исполнения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1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всего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3 335 962,1 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3 754 569,9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них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14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+ неналоговые </a:t>
                      </a:r>
                      <a:r>
                        <a:rPr lang="ru-RU" sz="1400" b="1" i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(собственные доходы)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1 109 741,0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1 584 073,3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8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Безвозмездные поступления из других бюджетов бюджетной системы Российской Федерации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2 225 905,7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2 169 881,2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97,5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4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315,4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615,4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195,1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Расходы, всего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3 668 520,4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3 608 932,7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98,4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35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Дефицит (-),  профицит (+)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-332 558,3</a:t>
                      </a:r>
                      <a:endParaRPr lang="ru-RU" sz="11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145 637,2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116632"/>
            <a:ext cx="7607746" cy="720080"/>
          </a:xfrm>
          <a:effectLst/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РАЙОННОГО БЮДЖЕТА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24328" y="1268760"/>
            <a:ext cx="864096" cy="3246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4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982017"/>
              </p:ext>
            </p:extLst>
          </p:nvPr>
        </p:nvGraphicFramePr>
        <p:xfrm>
          <a:off x="35496" y="692697"/>
          <a:ext cx="9073008" cy="6403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44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6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73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1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577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исполнено,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Исполнение, %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 рублей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тыс. рублей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плану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2 639 576,3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3 335 962,1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3 754 569,9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142,2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собственные доходы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1 169 323,7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1 109 741,0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1 584 073,3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135,5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1 016 500,0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1 049 461,0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1 457 502,9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138,9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143,4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930 588,8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957 480,0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1 342 935,4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144,3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37 609,3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39 341,0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42 200,6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107,3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112,2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37 212,5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39 000,0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51 539,8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132,2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138,5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-560,8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73,2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-13,1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4 612,7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3 540,0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3 787,4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107,0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82,1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1 359,4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4 900,0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6 504,1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478,5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382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5 678,1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5 200,0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10 462,4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201,2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184,3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152 823,7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60 280,0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126 570,4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82,8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098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Проценты, полученные от предоставления бюджетных кредитов внутри страны за счет средств бюджетов муниципальных районов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82,8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участки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34 772,5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30 000,0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42 142,2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140,5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121,2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848,4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640,0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1 384,1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163,1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-477,4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1 600,0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1 585,6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99,1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-332,1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 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26 165,4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25 705,7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26 424,7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102,8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101,0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89 304,8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51 765,3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58,0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964,0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1 152,9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192,2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119,6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1 243,1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1 731,9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2 113,2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122,0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1 470 252,6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2 226 221,1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2 170 496,6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97,5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147,6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1098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13 046,7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1098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 бюджетам субъектов Российской Федерации и муниципальных образований (межбюджетные субсидии)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617 234,9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1 342 749,6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1 288 276,5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95,9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208,7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1098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518 642,2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616 966,9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616 653,4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118,9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323 704,3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266 189,2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264 951,0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99,5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81,8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в бюджеты муниципальных районов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1 000,0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315,4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615,4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195,1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61,5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возврата остатков субсидий прошлых лет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193,4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5775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 и субвенций прошлых лет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95" marR="4495" marT="449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-3 375,5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effectLst/>
                          <a:latin typeface="Times New Roman" panose="02020603050405020304" pitchFamily="18" charset="0"/>
                        </a:rPr>
                        <a:t>-193,1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63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3309347558"/>
              </p:ext>
            </p:extLst>
          </p:nvPr>
        </p:nvGraphicFramePr>
        <p:xfrm>
          <a:off x="0" y="1043688"/>
          <a:ext cx="9108504" cy="5697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188639"/>
            <a:ext cx="7607746" cy="805213"/>
          </a:xfrm>
        </p:spPr>
        <p:txBody>
          <a:bodyPr>
            <a:normAutofit/>
          </a:bodyPr>
          <a:lstStyle/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РАЙОННОГО БЮДЖЕТА</a:t>
            </a:r>
            <a:b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2024 ГОД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771800" y="4221088"/>
            <a:ext cx="1080120" cy="648072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73859" y="1314291"/>
            <a:ext cx="12961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1547664" y="1782344"/>
            <a:ext cx="1224136" cy="278504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308304" y="3289175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88224" y="5168352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6300192" y="2564904"/>
            <a:ext cx="1656184" cy="864096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436096" y="5589240"/>
            <a:ext cx="1224136" cy="0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330335" y="1500790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598393"/>
              </p:ext>
            </p:extLst>
          </p:nvPr>
        </p:nvGraphicFramePr>
        <p:xfrm>
          <a:off x="203135" y="4869160"/>
          <a:ext cx="3133735" cy="18326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8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 рублей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Дотации, Субвенции, субсидии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904 929,9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264 951,0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остатвков субсидий прошлых лет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3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СОБСТВЕННЫХ ДОХОДОВ РАЙОННОГО БЮДЖЕТА  ЗА 2023-2024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024523"/>
              </p:ext>
            </p:extLst>
          </p:nvPr>
        </p:nvGraphicFramePr>
        <p:xfrm>
          <a:off x="54693" y="948180"/>
          <a:ext cx="9001001" cy="584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18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7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2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24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80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(факт)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(факт)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вес,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рублей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вес,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16" marR="6316" marT="631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52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1 169 323,7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1 584 073,3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44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1 016 500,0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87,2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1 457 502,9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92,1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88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НДФЛ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930 588,8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79,6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1 342 935,4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84,8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88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37 609,3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42 200,6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88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УСН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37 212,5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51 539,8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78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ЕНВД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-560,8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73,2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33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/>
                        </a:rPr>
                        <a:t>ЕСХН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4 612,7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3 787,4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33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патенты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1 359,4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6 504,1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28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5 678,1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10 462,4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288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152 823,7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126 570,4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7,9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928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848,4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1 384,1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90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Аренда земли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34 772,5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42 142,2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03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-477,4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1 585,6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90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Платные услуги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26 165,4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26 424,7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03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Доходы от реализации имущества, находящегося в собственности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656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Доходы от продажи земельных участков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89 304,8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51 765,3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69212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964,0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1 152,9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937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Прочие неналоговые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1 243,1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2 113,2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774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%%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04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188640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РАЙОННОГО БЮДЖЕТА  В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27343605"/>
              </p:ext>
            </p:extLst>
          </p:nvPr>
        </p:nvGraphicFramePr>
        <p:xfrm>
          <a:off x="107504" y="1052736"/>
          <a:ext cx="882148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016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794672" y="260649"/>
            <a:ext cx="7115196" cy="1296144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ПРОЗРАЧНОСТИ </a:t>
            </a:r>
            <a:b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(ОТКРЫТОСТИ) БЮДЖЕТНОЙ СИСТЕМЫ РОССИЙСКОЙ ФЕДЕРАЦИИ ОЗНАЧАЕТ: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347864" y="1484784"/>
            <a:ext cx="5510416" cy="4968552"/>
          </a:xfrm>
        </p:spPr>
        <p:txBody>
          <a:bodyPr>
            <a:noAutofit/>
          </a:bodyPr>
          <a:lstStyle/>
          <a:p>
            <a:pPr lvl="0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опубликование в средствах массовой информации утвержденных бюджетов и отчетов об их исполнении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иных сведений о бюджетах;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179512" y="2420888"/>
            <a:ext cx="2606537" cy="23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WordArt 7"/>
          <p:cNvSpPr>
            <a:spLocks noChangeArrowheads="1" noChangeShapeType="1" noTextEdit="1"/>
          </p:cNvSpPr>
          <p:nvPr/>
        </p:nvSpPr>
        <p:spPr bwMode="auto">
          <a:xfrm>
            <a:off x="2843808" y="28575"/>
            <a:ext cx="5688632" cy="1362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6" descr="http://www.admoblkaluga.ru/upload/minfin/finances/open_budget/C2KnfGIu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5" y="1916832"/>
            <a:ext cx="283980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:\ЕФРЕМОВА\к бюджету на 2021-2023\Бюджет для граждан\Картинки 2018\загруженно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60" y="1916832"/>
            <a:ext cx="34548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:\ЕФРЕМОВА\к бюджету на 2022-2024\Бюджет для граждан\Картинки 2018\Prezentaziya155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39" y="1916832"/>
            <a:ext cx="351525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:\ЕФРЕМОВА\к бюджету на 2023-2025\Бюджет для граждан\Картинки 2022\byudzhe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98" y="1916833"/>
            <a:ext cx="350009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260648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ЕНАЛОГОВЫХ ДОХОДОВ РАЙОННОГО БЮДЖЕТА ЗА 2020-2024 ГОДЫ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69149312"/>
              </p:ext>
            </p:extLst>
          </p:nvPr>
        </p:nvGraphicFramePr>
        <p:xfrm>
          <a:off x="35496" y="1124744"/>
          <a:ext cx="900100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827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636"/>
            <a:ext cx="6537120" cy="755068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</a:t>
            </a:r>
            <a:r>
              <a:rPr lang="ru-RU" sz="22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ПОСТУПЛЕНИЯ</a:t>
            </a:r>
            <a:endParaRPr lang="ru-RU" sz="2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5" y="943314"/>
            <a:ext cx="80492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(межбюджетные трансферты)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средства, перечисляемые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одного уровня бюджета в другой.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10621" y="1988840"/>
            <a:ext cx="4793827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позднелат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пожертвование, от лат.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doto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одаряю,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наделяю)-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70557" y="3313587"/>
            <a:ext cx="4733891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subsidium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помощь, поддержка) — денежные средства, предоставляемые на решение приоритетных задач  района при условии обязательного участия средств других уровней бюджета.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10620" y="4403720"/>
            <a:ext cx="479382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4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subvenire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приходить на помощь) — денежные средства, предоставляемые местным бюджетам на выполнение переданных полномочий государственных органов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 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5913" y="5626539"/>
            <a:ext cx="8368535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sz="14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денежные средства, предоставляемые в течение года муниципальным районам в целях компенсации выпадающих доходов и дополнительных расходов, а также на выделение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грантов.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20285" y="1543872"/>
            <a:ext cx="51287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b="1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межбюджетных трансфертов: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M:\ЕФРЕМОВА\к бюджету на 2020-2022\Бюджет для граждан\r0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13" y="1709475"/>
            <a:ext cx="3574706" cy="363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:\ЕФРЕМОВА\к бюджету на 2021-2023\Бюджет для граждан\Картинки 2020\infografika-po-MB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2426"/>
            <a:ext cx="9144000" cy="497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04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23"/>
          <p:cNvSpPr>
            <a:spLocks noChangeArrowheads="1"/>
          </p:cNvSpPr>
          <p:nvPr/>
        </p:nvSpPr>
        <p:spPr bwMode="auto">
          <a:xfrm>
            <a:off x="309563" y="3429000"/>
            <a:ext cx="1958182" cy="1314450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ТИПАМ РАСХОДНЫХ ОБЯЗАТЕЛЬСТВ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Блок-схема: альтернативный процесс 31"/>
          <p:cNvSpPr>
            <a:spLocks noChangeArrowheads="1"/>
          </p:cNvSpPr>
          <p:nvPr/>
        </p:nvSpPr>
        <p:spPr bwMode="auto">
          <a:xfrm>
            <a:off x="2446785" y="3429000"/>
            <a:ext cx="2304256" cy="1314450"/>
          </a:xfrm>
          <a:prstGeom prst="flowChartAlternateProcess">
            <a:avLst/>
          </a:prstGeom>
          <a:solidFill>
            <a:schemeClr val="accent6">
              <a:lumMod val="75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МУНИЦИПАЛЬНЫМ ПРОГРАММАМ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Блок-схема: альтернативный процесс 32"/>
          <p:cNvSpPr>
            <a:spLocks noChangeArrowheads="1"/>
          </p:cNvSpPr>
          <p:nvPr/>
        </p:nvSpPr>
        <p:spPr bwMode="auto">
          <a:xfrm>
            <a:off x="4915423" y="3356992"/>
            <a:ext cx="1854897" cy="1314450"/>
          </a:xfrm>
          <a:prstGeom prst="flowChartAlternateProcess">
            <a:avLst/>
          </a:prstGeom>
          <a:solidFill>
            <a:srgbClr val="536141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ФУНКЦИЯМ ГОСУДАРСТВА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Блок-схема: альтернативный процесс 22"/>
          <p:cNvSpPr>
            <a:spLocks noChangeArrowheads="1"/>
          </p:cNvSpPr>
          <p:nvPr/>
        </p:nvSpPr>
        <p:spPr bwMode="auto">
          <a:xfrm>
            <a:off x="6948264" y="3383280"/>
            <a:ext cx="2124075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ПО ВЕДОМСТВАМ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10881" y="1062969"/>
            <a:ext cx="2880320" cy="925871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РАСХОДЫ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11" idx="2"/>
          </p:cNvCxnSpPr>
          <p:nvPr/>
        </p:nvCxnSpPr>
        <p:spPr>
          <a:xfrm>
            <a:off x="4751041" y="1988840"/>
            <a:ext cx="0" cy="864096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556666" y="2855386"/>
            <a:ext cx="6246613" cy="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47664" y="2852936"/>
            <a:ext cx="0" cy="57606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8" idx="0"/>
          </p:cNvCxnSpPr>
          <p:nvPr/>
        </p:nvCxnSpPr>
        <p:spPr>
          <a:xfrm>
            <a:off x="3598913" y="285293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9" idx="0"/>
          </p:cNvCxnSpPr>
          <p:nvPr/>
        </p:nvCxnSpPr>
        <p:spPr>
          <a:xfrm>
            <a:off x="5842871" y="2780928"/>
            <a:ext cx="1" cy="57606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803279" y="285293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Заголовок 1"/>
          <p:cNvSpPr txBox="1">
            <a:spLocks/>
          </p:cNvSpPr>
          <p:nvPr/>
        </p:nvSpPr>
        <p:spPr>
          <a:xfrm>
            <a:off x="1547664" y="51747"/>
            <a:ext cx="7128792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95189" y="5863565"/>
            <a:ext cx="8748811" cy="1008112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</a:t>
            </a:r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–это выплачиваемые из бюджета денежные средства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2" descr="M:\ЕФРЕМОВА\к бюджету на 2021-2023\Бюджет для граждан\Картинки 2020\image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9185"/>
            <a:ext cx="9144000" cy="516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88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47664" y="51747"/>
            <a:ext cx="7128792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ЗАЩИЩЕННЫЕ СТАТЬИ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76" name="Picture 20" descr="http://open-budget.ru/images/bdg/bdg_2014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51" y="929185"/>
            <a:ext cx="8064896" cy="547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60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47664" y="260648"/>
            <a:ext cx="7128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ТИПЫ РАСХОДНЫХ ОБЯЗАТЕЛЬСТВ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26876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Расходное обязательство- это обязанность выплатить денежные средства из соответствующего бюджета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88833"/>
              </p:ext>
            </p:extLst>
          </p:nvPr>
        </p:nvGraphicFramePr>
        <p:xfrm>
          <a:off x="827584" y="2132856"/>
          <a:ext cx="7776864" cy="4150461"/>
        </p:xfrm>
        <a:graphic>
          <a:graphicData uri="http://schemas.openxmlformats.org/drawingml/2006/table">
            <a:tbl>
              <a:tblPr firstRow="1" firstCol="1" bandRow="1"/>
              <a:tblGrid>
                <a:gridCol w="3454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1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2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Расходные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обязательства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Основания для возникновения оплаты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Публичные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том числе: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Гражданско- правовые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Межгосударственные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Законы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определяющие объем и правила определения объема обязательств перед гражданами, организациями, органами власти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том числе законы, устанавливающие права граждан на получение социальных выплат (пенсий, пособий, компенсаций)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Государственный (муниципальный) контракт, трудовое соглашение и т. 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Межгосударственный договор (соглашение)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2" descr="M:\ЕФРЕМОВА\к бюджету на 2022-2024\Бюджет для граждан\Картинки 2020\slaid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4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myshared.ru/801694/slide_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/>
          <a:stretch/>
        </p:blipFill>
        <p:spPr bwMode="auto">
          <a:xfrm>
            <a:off x="0" y="929185"/>
            <a:ext cx="9144000" cy="59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87523" y="0"/>
            <a:ext cx="7596336" cy="88456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основным функциям государства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M:\ЕФРЕМОВА\К бюджету на 2024-2026\Бюджет для граждан\Картинки 2023\4b58e281a08532edda3150b912c541c6-800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9185"/>
            <a:ext cx="9142632" cy="588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3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ages.myshared.ru/801694/slide_2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2"/>
          <a:stretch/>
        </p:blipFill>
        <p:spPr bwMode="auto">
          <a:xfrm>
            <a:off x="0" y="929185"/>
            <a:ext cx="9144000" cy="59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750" y="-1"/>
            <a:ext cx="7715250" cy="92918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структура расходов бюджета и бюджетная классификация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9" y="929184"/>
            <a:ext cx="9135275" cy="592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12889" y="116632"/>
            <a:ext cx="7972452" cy="520836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3"/>
          <p:cNvSpPr>
            <a:spLocks noChangeArrowheads="1"/>
          </p:cNvSpPr>
          <p:nvPr/>
        </p:nvSpPr>
        <p:spPr bwMode="auto">
          <a:xfrm>
            <a:off x="1875906" y="1384168"/>
            <a:ext cx="4981575" cy="443786"/>
          </a:xfrm>
          <a:prstGeom prst="roundRect">
            <a:avLst>
              <a:gd name="adj" fmla="val 16667"/>
            </a:avLst>
          </a:prstGeom>
          <a:solidFill>
            <a:srgbClr val="A8E7FE"/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 долгосрочного развития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4"/>
          <p:cNvSpPr>
            <a:spLocks noChangeArrowheads="1"/>
          </p:cNvSpPr>
          <p:nvPr/>
        </p:nvSpPr>
        <p:spPr bwMode="auto">
          <a:xfrm>
            <a:off x="389175" y="2317290"/>
            <a:ext cx="3668007" cy="893279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«Развитие образования»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Блок-схема: альтернативный процесс 5"/>
          <p:cNvSpPr>
            <a:spLocks noChangeArrowheads="1"/>
          </p:cNvSpPr>
          <p:nvPr/>
        </p:nvSpPr>
        <p:spPr bwMode="auto">
          <a:xfrm>
            <a:off x="4611712" y="2196073"/>
            <a:ext cx="4373871" cy="952312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 Отдел по образованию, спорту и молодежной политики администрации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Блок-схема: альтернативный процесс 6"/>
          <p:cNvSpPr>
            <a:spLocks noChangeArrowheads="1"/>
          </p:cNvSpPr>
          <p:nvPr/>
        </p:nvSpPr>
        <p:spPr bwMode="auto">
          <a:xfrm>
            <a:off x="190230" y="3600933"/>
            <a:ext cx="8352929" cy="390525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Цель: Обеспечение высокого качества образования в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Рамонском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муниципальном районе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Блок-схема: альтернативный процесс 7"/>
          <p:cNvSpPr>
            <a:spLocks noChangeArrowheads="1"/>
          </p:cNvSpPr>
          <p:nvPr/>
        </p:nvSpPr>
        <p:spPr bwMode="auto">
          <a:xfrm>
            <a:off x="190230" y="4084818"/>
            <a:ext cx="4200525" cy="342900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ожидаемые результаты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Блок-схема: альтернативный процесс 9"/>
          <p:cNvSpPr>
            <a:spLocks noChangeArrowheads="1"/>
          </p:cNvSpPr>
          <p:nvPr/>
        </p:nvSpPr>
        <p:spPr bwMode="auto">
          <a:xfrm>
            <a:off x="201630" y="4455649"/>
            <a:ext cx="4200525" cy="22479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Блок-схема: альтернативный процесс 11"/>
          <p:cNvSpPr>
            <a:spLocks noChangeArrowheads="1"/>
          </p:cNvSpPr>
          <p:nvPr/>
        </p:nvSpPr>
        <p:spPr bwMode="auto">
          <a:xfrm>
            <a:off x="4768030" y="4078254"/>
            <a:ext cx="3988249" cy="333375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индикаторы: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Блок-схема: альтернативный процесс 12"/>
          <p:cNvSpPr>
            <a:spLocks noChangeArrowheads="1"/>
          </p:cNvSpPr>
          <p:nvPr/>
        </p:nvSpPr>
        <p:spPr bwMode="auto">
          <a:xfrm>
            <a:off x="4611706" y="4476667"/>
            <a:ext cx="4467225" cy="22098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Блок-схема: альтернативный процесс 13"/>
          <p:cNvSpPr>
            <a:spLocks noChangeArrowheads="1"/>
          </p:cNvSpPr>
          <p:nvPr/>
        </p:nvSpPr>
        <p:spPr bwMode="auto">
          <a:xfrm>
            <a:off x="389175" y="5311048"/>
            <a:ext cx="3662027" cy="71437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потребности экономики района в кадрах высокой квалификации по приоритетным направлениям модернизации и технологического развития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Блок-схема: альтернативный процесс 14"/>
          <p:cNvSpPr>
            <a:spLocks noChangeArrowheads="1"/>
          </p:cNvSpPr>
          <p:nvPr/>
        </p:nvSpPr>
        <p:spPr bwMode="auto">
          <a:xfrm>
            <a:off x="411181" y="6064321"/>
            <a:ext cx="3640022" cy="5048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Повышение удовлетворенности населения качеством образовательных услуг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Блок-схема: альтернативный процесс 15"/>
          <p:cNvSpPr>
            <a:spLocks noChangeArrowheads="1"/>
          </p:cNvSpPr>
          <p:nvPr/>
        </p:nvSpPr>
        <p:spPr bwMode="auto">
          <a:xfrm>
            <a:off x="4898044" y="4995126"/>
            <a:ext cx="4117591" cy="5524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Удельный вес детей в возрасте 5-18 лет, охваченных образованием в общей численности детей в возрасте  5-18 лет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Блок-схема: альтернативный процесс 16"/>
          <p:cNvSpPr>
            <a:spLocks noChangeArrowheads="1"/>
          </p:cNvSpPr>
          <p:nvPr/>
        </p:nvSpPr>
        <p:spPr bwMode="auto">
          <a:xfrm>
            <a:off x="4850513" y="5597596"/>
            <a:ext cx="4121596" cy="9715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Отношение среднего балла ЕГЭ (в расчете на 1 предмет) в 10% школ с лучшими результатами ЕГЭ к среднему баллу ЕГЭ (в расчете на 1 предмет) в 10% школ с худшими результатами ЕГЭ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Блок-схема: альтернативный процесс 17"/>
          <p:cNvSpPr>
            <a:spLocks noChangeArrowheads="1"/>
          </p:cNvSpPr>
          <p:nvPr/>
        </p:nvSpPr>
        <p:spPr bwMode="auto">
          <a:xfrm>
            <a:off x="4932324" y="4578734"/>
            <a:ext cx="4027161" cy="3143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Доступность дошкольного образования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Блок-схема: альтернативный процесс 2"/>
          <p:cNvSpPr>
            <a:spLocks noChangeArrowheads="1"/>
          </p:cNvSpPr>
          <p:nvPr/>
        </p:nvSpPr>
        <p:spPr bwMode="auto">
          <a:xfrm>
            <a:off x="343862" y="4578734"/>
            <a:ext cx="3707340" cy="72390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доступности качественного образования, создание условий для успешной социализации и эффективной самореализации молодежи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457200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47"/>
          <p:cNvSpPr>
            <a:spLocks noChangeArrowheads="1"/>
          </p:cNvSpPr>
          <p:nvPr/>
        </p:nvSpPr>
        <p:spPr bwMode="auto">
          <a:xfrm>
            <a:off x="0" y="112572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2040353" y="2020626"/>
            <a:ext cx="4464496" cy="37247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979712" y="2072306"/>
            <a:ext cx="0" cy="22304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281761" y="1848966"/>
            <a:ext cx="1" cy="16527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097173" y="3429879"/>
            <a:ext cx="4464496" cy="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561669" y="3176801"/>
            <a:ext cx="0" cy="224662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068778" y="3223429"/>
            <a:ext cx="8965" cy="19858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331454" y="3429879"/>
            <a:ext cx="0" cy="225516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Заголовок 1"/>
          <p:cNvSpPr txBox="1">
            <a:spLocks/>
          </p:cNvSpPr>
          <p:nvPr/>
        </p:nvSpPr>
        <p:spPr>
          <a:xfrm>
            <a:off x="216580" y="1686128"/>
            <a:ext cx="1768103" cy="61019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i="1" u="sng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sz="1800" i="1" u="sng" cap="none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6444208" y="2028684"/>
            <a:ext cx="0" cy="16738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е 19"/>
          <p:cNvSpPr txBox="1">
            <a:spLocks noChangeArrowheads="1"/>
          </p:cNvSpPr>
          <p:nvPr/>
        </p:nvSpPr>
        <p:spPr bwMode="auto">
          <a:xfrm>
            <a:off x="1547664" y="545337"/>
            <a:ext cx="5688632" cy="7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– это документ определяющий:</a:t>
            </a:r>
            <a:r>
              <a:rPr kumimoji="0" lang="ru-RU" altLang="ru-RU" sz="1400" b="1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ели и задачи муниципальной политики в определенной сфере;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достижения; примерные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используемых финансовых ресурсов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1" name="Picture 2" descr="M:\ЕФРЕМОВА\к бюджету на 2022-2024\Бюджет для граждан\Картинки 2019\загруженное муниц программ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920" y="740113"/>
            <a:ext cx="1723189" cy="123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17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980728"/>
            <a:ext cx="5688632" cy="461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 образования </a:t>
            </a:r>
            <a:r>
              <a:rPr lang="ru-RU" sz="1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  формирование открытой, саморазвивающейся, информационно и технически оснащенной образовательной системы, способной в полной мере удовлетворять образовательные запросы личности и социума, обеспечивать доступность качественного образования;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  развитие муниципальной системы воспитания и дополнительного образования детей 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  создание условий для успешной социализации и эффективной самореализации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эффективного оздоровления, отдыха и занятости, развития творческого, интеллектуального потенциала и личности развития детей и молодежи;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условий для успешной социализации и эффективной самореализации детей-сирот и детей, оставшихся без попечения родителей, а также лиц из их числа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-23315"/>
            <a:ext cx="7582340" cy="1220067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 ОБРАЗОВАНИЯ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4407" y="5661248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 расходы на программу в 202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составили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336 038,8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 descr="M:\ЕФРЕМОВА\к бюджету на 2021-2023\Бюджет для граждан\Картинки 2020\unnam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9083"/>
            <a:ext cx="2987824" cy="322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:\ЕФРЕМОВА\к бюджету на 2021-2023\Бюджет для граждан\Картинки 2018\образование в Испании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49082"/>
            <a:ext cx="2952327" cy="315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:\ЕФРЕМОВА\к бюджету на 2020-2022\Бюджет для граждан\Картинки\загруженное (5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60848"/>
            <a:ext cx="2952328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116632"/>
            <a:ext cx="7366316" cy="108012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В РАМОНСКОМ МУНИЦИПАЛЬНОМ РАЙОНЕ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508424"/>
            <a:ext cx="360039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</a:t>
            </a: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Целью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 культуры и туризма в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Рамонском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муниципальном районе Воронежской области»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реализация стратегической роли культуры как духовно-нравственного основания развития личности и общества, а также развития личности и общества, а также развития туризма для приобщения граждан к отечественному культурному и природному наследию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6" descr="data:image/jpeg;base64,/9j/4AAQSkZJRgABAQAAAQABAAD/2wCEAAkGBxQTEhUUExQVFhUXGR4bGBYYGB0aHxkhHR8aHh0dHB8cISkgHBsmHR0eIjIiJyorLi4vGx8zODMvNygtLisBCgoKDg0OGxAQGy8mICQsLy8wLSw0LCwsLi0uNCw3NSwsLy0sLCwsLC8sLCwtNCwsLCwvLDIsLCwsLDQsLCwsLP/AABEIALkBEAMBIgACEQEDEQH/xAAcAAACAwADAQAAAAAAAAAAAAAABgQFBwECAwj/xABDEAACAQIEBAQEAwYFAQcFAAABAhEAAwQSITEFBiJBE1FhcQcygZFCobEUI1JiwdFygrLh8DMVJHOSosLxJTQ1RMP/xAAaAQACAwEBAAAAAAAAAAAAAAAABAIDBQEG/8QAMREAAgECBAMGBQUBAQAAAAAAAQIAAxEEEiExIkFRE2GBkcHwBXGhsdEUMkLh8SMk/9oADAMBAAIRAxEAPwDcaKKKIQoooohCiurOBuajPxG2PxA+g1/SiSCsdhJdFVF7mG0phg49cjR+ld7PH7DNlFxZ/wAQ/vNV9ql7Xln6ara+Uy0orpbug7GY3Hl7jtXerAbym1oUUUUQhRRRRCFFFFEIUUUUQhRRRRCFFFFEIUUUUQhRRRRCFFFFEIUUUUQhRRRRCFFFFEIUUUUQnV2AEkwB3qh4vzCLaZgCZMIo0L+voux+tReZ+IZrow4YKoXPdMwco7D17x6GkfH80r4idKBEPSP4RuSSP6aeVLVa1tBNPC4QFe0caDXw5ef2jnb/AGi6me8VtpvlA2+nffuaqeLcesWl+bL6lt/oKqsRx+9ctsUBSy/y3bmkzuUX5mHeY+orx5c4bhDeVg64i738cfc2wCVBG+oJ9RWZVzP+4m3vyl4qi+3yA0H9zovHWczmW0hEh7umYedtd399vWotzitm5cfIxaFEEmc0ZpI7D2HlUz4kYc5g6w8qf3UKToB2P4SIHmDoPm0WeZeFvaQ4lN7bi26qpAVQNDqBOu8bAjyqhEF+HS/3+/pL1qbMTGjA81ugUKZVdgdx7NvH5VoHL/MiX1BJgzGsaHyP9DWC4a/rMyraj0namHhfF2sn+RtG+xAbTWRJ0pyjVZDa8lUwy11Itxcj1m8UVV8v4/xbepll0J8/I/UVaVqqwYXE86wsbQoooqU5CiiiiEKKKKIQoooohCiiiiEKKKKIQriuaK5CFFFFdhCiiiiEKKKKIQoooohCiiiiEQuI4pL2JvW1IkW4dtQEMkN26mCkkToeryrOThmd8qA3UQhsq6G4TGgBjTKASPem/EQuLxayF8RXg69wfsIYsZ2y1E5OwDkYhSFnpBW4DBGo7bjSCNjp5Vk1ibXnpadPs8MbHThPn/chcw4O/iMrYhULLbBSyrlYZgCZ1KGNgNB796PlDgd63ew5YAMC5uHqGgIiQ3voRAj2q+4hwfK6opnIoXbeDMQNAu8DtpFe+DsXXW5b8QFhAI0lZAOn6/XelxijkK6Sl8Aq2qAy3xuCS7iA2Y5lXsSCsnsR7fpVVzZzFZQjDs+65WVusMCIhsxzGfQj9K7eAbZV0Vs+aGkMRPcgfw9RO428qWOa+BjEPms+Gc1wPcJ3OWRlGwiN9ZO9V0UXPZzYSFYsVBQXtFuy3g3TbYgpPQd+ltv/ACnf60xEA2+ox1DUCYn/AHqHgeXDilv2xINuWtOwIgj8JnWCND7A9qh8LxLunhFWNwHbfamHQM113G/5jODq8QVptPImJBuMmY6IsLA1A0DSPb8/Snes45DQpfCkA5bSBmHnqsb66zttHrWj1pYY8Mw8WLVTCiiimItCio9/HW0MM6g+U6/beo7cZsgTm084MfeKiXUc5MU3OwMsKKj4fG23+V1J8gdftvUiugg7SJBG8KKKK7OQoooohCiiiiEKKKKIQoooohCiiiiEKKKKIQoooohCuDXNcMdKITJOOKP20qxktc1PSACQQvzSIBOpNej4/wDZeIG4f+hfVRm8tBB+h/Iml/jmIZrjsT1Zzr9dKs0xLYzCXflN4ZulTvAty2X8LMS5kbktpWWwutp7AUsqJm2K5T3d/hHd8GpbNSvzxgmFtXtKMyE67E+hIg5Tr33ymqjlPnY2ow+JBKjRX3Kx2YdwPPcU44vJftgo4ZTsymazSrUje0UelUoVQH268jFXlkYu8Ha67IhGmgJ/ymNvXX38ueI8IgkjUk6E6xt9dxTfh0yoB5CvO9bWJMfWq3clrjSC4izGw0lHg7Ny2hgqFytmYzK6HKRvMHeaz6ypN9PCJkvIYCDE6nzAiabeZeZFytaw4Nx9mdZhAfbc/l5+VVHDrDYfDNcuK0sCQkgMVWJmdQpJAMaidKaw6MOIy+mpUGo252EYvhjj2ONvL8yPBDSDGWAIIAkagekGtfrAPhViyeIWyWJa4zhgBvAzSY9STW/1r4YWBmH8RTLUF+nqROruACTsKSOPc1EkrbcKvdhqT6D+9efxX441m0lm2Ya6eozqFG8e5gTWc4PFeDdtkwToSsf82EUvi8TlORZfg8GMnatz2jJjbJcBrpbITA8QsSSZIECAAYOvpXiuDtpoRAO2ViP612xuNbEpat3Bk8c5gdJykMLW/wCI5Z086p+IYTEYO0l2fGsPoe7qToBBPWp7Ea/rWbUZnPCdR9Y7Tqso4joZcW79y0ZDNdtgGbZPUP8ACdwfUR7GrjlvnhgOs+Ii/MDo6jz8mHr+lJNvi6lFuhoViV32ZYkRvpI0NQBxBbeJDz0tIMba6EHyB3q7C1aobK+8sqUqdVTcXPv3efRODxaXUDoQynY171k3wt48y3jhnmG0gnZh/f8AtWs1tU3zCeexFHsny8uUKKKKnKIUUUUQhRRRRCFFFFEIUUUUQhRRRRCFFFFEIV54kwjH0P6V6VB45iPDw91/4UZvsJrh2nV3F5j37lSzYl/DRyYYqT3HlqPeqnAc2WreIWxYW49lmE3A2Rs5IHiKCCDC5hlYQcxkaCpvFr7cQJQ2QjeGWsoGyhIIClpHVmOfy2U7a1A5f4TZuWMOz2zbxFm7dDG3bLNdCG2ozKszld4Ldgj61X2KU0N9Wt/ker/Eald8oNl6TQeIcvrcCkqua5b6joGhlMkQPMjuO9I1zli/h36MSLakxMlSZ0AiYJ7VoN26FbCX8mZShtMYkiQNS09FsFdfpUW5fZjcw964qXS5yOUXJcT52UT88L0sdN6yw0eo4mrTFgdOfn47RHxi8RViLdy46HVWDDb1mvVODX79vLexD+IDJWSwAOUAMAdDO0xM96c1xL2gPG8F2ZYW1YBL3Xyg9MkCAAdO4jXse11HGSwDluXTnuMkhbSgjMqmAQZ0GuYFidYqN1HKX/q3sLADvETm4Tb4fba9cugAblg0sxDZAoXUay3cHLB9KTm7izXrdsqmWzcAdWPUW+YgEkdJXMRA+tTvirjUZiHzlcyooWJkSe+m/wB6obvHfDwLGzCsXVcuUZdFYu4UggTInyIpulSNSmH74k2PZK2Z9dPlJfwyPh8TsBtg3tGYQCfvFfS9fMXL2Otm7aNxnt4lSAVyki6UJgyNAenWfpX01ZuhlDDYgEfWmKNwxUyjHVBVCuu23y7vrMY+LF4HiKhtltoPzJP60h4fGi7dLMypbB1ZtjJ23G4Ee00z/F458fcExCge5CjT7EVEucs23AyK6WlVcp7kqASYPYnTWTPakamQVCzGaTmp2NNUH8RHPjNlcRh1uKwylUJhQQMvdBuCBoB6Co3PuLf9lV7ADFdiNWiPw/bt6VG4Tma0uHtiFSNTtE7QO39varnEYLKjnxPDL5QqjYEGFAnz0pJCA19wDKnptojaGZxwTNcdBjLCsrxDXLbIwOkiSJBB9dRr6VXcY4WLN5lRHVWJKh9WEGCZk9J7GnTE8JuPKEZtiQ2x1BIPvET60tcyWz+1CBDAKoXOXjaBP201337BilWzvcad0aoYY06igG+l7y75Ouzj7eU6goCfUAA/mIrfq+d/htb/APqdtRtmP5Ga+iK0sOb3mf8AF0COgHSFFJPH+egjm1hsrMvzOx6V9hu1K+O5qxkhs5CH8UlAYiYA9x96KmJVe+KJgnYAtpfzmvUVjuM5txdgqM5AIzDNuZJ1g6xod6YOW/iOrwuICqZADLOs949P+eVcTFI3dB8E4F11mhUV1tuGAIIIOoI712pqJwoooohCiiiiEKKKKIQoooohCqTnLFrbwrlhIJA7bn5ZncZo0q7qi50wviYZkyhiT0g7EhWIn3iPSRXCQNTCZ2Ww+aw1pYd12USXFsDsN2hvr9KU24jdvPcw9y7dwjv12VVLoIJuuWzra6i4UEgHpBLEwTNaLy/w0tgsNkRSqWhczMSCGZJGWBuXMmdOmqizirOJXE3nwz+LatlW6D4zZSCyMJgnT5falx/zLEamWrhrKWB1tcjunpwDma3d8bD4q3kV3aVaCcpMg6EgyCJjY/SrfEWrqWyHtrirOQjNoXClWLEgABmYwoVfOkTFYjC4uwngi7hjbxABZgFbpE3NBMKFMakdTKDvVXiedsRhiTbtstlmIlbqXBoTlBK5gGy9iZ38qTbDVDsPDp5xiliBbi/r56agzTcKXHXh8GLRbwSWuHKQpBUiN8yLpB86i8T4pawNty9wXL7/APUu6DNEhZA0BAMQN/Ks/b4gYi8uct4aExLMZcjUhVtrLQIk6ATUHiHH7d7D4gaFmsoAV+XPbckkSAwYrB1H4WgmK4uEqsdRYSx8SgHXz+pOsk8Ww1wh76FLhIBNm7bzDpkhlMznEsfWSKjct8Cvxbv37OayVY6sJzNIVioM5YIG3lTt8N+BLcwKX8RLO6mDsQoJC7bkxMnzFRMbi8Rhgtu+logKoYTM2y/SQBCyIggRG4kVcrOqmlpppKadI1SSx1PvWJfHeEm3jbjqCYy3LYHUZRVJAE7Z5X/LFfSHKmKNzDIxj0jy3H5GKwLil02MayIo8N0FxHYNGUKGZCdRlBGpAJy6bkGtq+Gzg4Ncs5ZGUkzmGRIaYEg71bSLZhm6TmX/AJN3ETJufR4mNx/fKwIHoAqsR+VXnJiJfs5iwZwFRhEEBZiZJzTJ1/saSOPcTY4y9dQ6tccj1BY9juIq3wmFv9N3DkC8qDxbYIBEzBK7QR2PlSVZO0E9PUpKqqpIB0se+2x/MfsPy+uU6kPrlcEgifYjTb7VE5e4PdtXnN66bmkLPbb7nSJ09qqjzlirKKbtlHDD5kJgEEggkSJ0ofmbGXUL2bCqfu0fxQY03ExSq0qijLKewrNcsRY6XuP9ltzRxhMNbLGC50VfM/2FZk+JdU8UgF7jNDka9tR9SauMRgL7Tcur4l6QWttr0axptv5eVUHFL924wLoVA0VYICjyE0xRphBGaFNFGUEHqfQd33jF8KP/AMlZ9m/0mtZ+JPHThcJ0nrukqv0Usf0j61j/AMLrkcTw3qWH/oanX43uc2HXyS4w981oT75ZpymbU2iWOpirj6ana32vM74dg8R4gvXgqWlcgs7fORv8u4+o2itEweNsXLYu2wruikqGMqO2ZANBBAkb+vnAxNi1cw6QgK3EVSRIOWNRptpXPCrKYWwwtW3csIJKsSFCqqjQGRC6+w8xWe9YMlufSLVKVQvnbaVHPfDQbdu8GZiXKO8/xHoJ8hIjTz+lKmCclGHddD6jsde9OHOfFAcOiiyzq85soPTtDaeuo9qzy3ea2xJ1Vh0sNnG2nr6VOgrtSkg4Wpabz8J+OG7bNlmzFVzKfqQR/pP1NaDWP/B1IvCCCSjkx2HQBPrIP2rYK1MObrMzH0wlY2hRRRV8ShRRRRCFFFFEIUUUUQhVPzPYZ7ahGCtnlSdswVoB9Dt9auKpuax+4LfwmfYQZI/miY9YqFQ2UwiNxfGM1vwrClGtXPDhOhSknoOwmPuPzhXVxD52S2FzdVxh3CgaaEmAANhJj6VT4nity9fyXbnhtnL2xcBXPbcjIywus7dUaZfIgXmPwt6y9y4Hm0ozymrnKQGhJzDqkz8o3JpcqRvN6lXTswy2/Hvf7RA49w6/jbpNouwcg5mtlUAyj5S0GWaTAEwRJEECi5jxlubqr4guXAitbOXJZCQcqwerUaaLAJnWac8Tzvft2Xu2xg3eSCVNwXLQaQOh8s7gZ1EegpUtcGGPHj2zatZWRcSpcky7hTdVSNF6g0ZvP6s0MxF3tbu9ZgXzG8OW3R7VpHth7lm54lnJdQEyQSroZJWRPTrE7b1aHk1XRBYZ11Iu+JlkjMATbVddRJAJ10ECag4XgK4a+rMpuZMzeF4yJeJUsyOtsHMvSFlDLfMY0ir7AYe/fsBb+IgsAVyJLLrI1nsY31qnEsUIZW0k1YA8Qjzy3xDDYfCiz4hUICAHaT7TEjX0pIxT3ruILXVu3bcsLbbq2U6ZoJKL3kgA/WouGxrLiXs3ksm+q5lfX94dDOVmyq8dWWN5+vTG8Vezma+xVbnyNIcsSQSYBJygDU+oqoIQfn6zbpPRVM6NpfY+9p341g3OXxXByzchTI30UkdukEj0WtJ+G+PycId9FJBKmdi5KoPOB0jXyrJ+IhiqXkJYrBA/jLEHqgxEAQJPnvpTbwXiQ/7IvqsDIcMNDAk3XkjvEiuAm2nf4aGJiotSqx5Ej7iJvF+YBg7z2bSJdygRcYahiJJ9RtpVn8I+Js2MuPcaXciWI11DL27AkbedUHEba3MUwZAviHKGOwOVVLAfi1J0kaqNRrN/y/yc9m4j28UmdboW6uWItv8AK/zag/SDOsrrcwTsSg3IB8v7lFSuXrlnN9T9Zp3D8OctywAi3kuT1BZuKxlTlX5QwlZ36Zrre4cqMb19bNpU6iyjMzlQDBY6hQQ2g3Ee1U+D5qw2IyLiFcXYOW4JVzmUrKjRtQTBAOu1euM5gwVhSzZnYHMPFJ6GAy6ZjI07AedZTXBsd+keFTQkc+n5v/k68Zx3hYa9iX6XuwEU65bY+XuQT8zT/NB2FY43NF57qvdbOinqQAKCNjsBJjaadOYuM3MZh2u+A14NeCIp8RUAjMW6CpIkRJIGhJpUx1jDfs5gAZgGtdJZlM3A9stpmXOmjHZSe5108JTyoSw1P0iNerdwVO3T3yjTypcsri8Pfw7s6i6JBEZZ3BnvBP2py+MF1f27CKx0yGfTM0SfTSsw5eRLQv5LkqChUz5zuRs2m3bSm74ycYtpj5OW4baJaNvNB2Lk6ajRxB86j2Z4kXumnTxas1OrVOysD78ZZci3ybb2Lg67LHQ+Rn+s/lVk+PuWbi2PCuXFYytwa7kkhjssTPtWXtzBfwt8E23tjLrba5mJEkTm2BBUxp5jUGm2x8RsI4VnZkYDUFW/9oYR9aVq4GopzKMwMgcfSqOSdB39fCWeMwLNcLFQCxjpM6bAn1jf/hqBzUqpaS0uXxHYxtsQQxPlM7/2qsx/xKsqD4QLn2IH3YafY1FTEeLbGJRWuXHBBbNIttGum8gHSfSqUwVVeNxYRijjKTuFJ2+/zMefg4gGIuqpDeHaALDUElpMHuNYn0rUOJ8St2Ez3Ggdh3PoKyf4GCL+IU7+GD/6oq25xL4jGXEL5LVgKGbylQxyzpmJMT6U4apo0SRve0XxlIVcWQToACffzMtMfzq8jw10nUKMxCwTO2p7xGwNeSc13fmVwQdRmhgftBrrwC7ba3b8HJlRjtqYOnU0nM2muvf2pe5yuYazeVm8ZWfQraU5TMdZAWGYe470gz12YBXOb3ylaGiouVFo/wDAubbd9/Cf93d7CdG/wn+lMdfPfFDctNbbNIzDw3iCRruPwkQPv9t54TiDcs2nO7IpPuRrWnhK7VFs+8qxuGRAtSnsfvJdFFFOTOhRRRRCFUfOJjDMZj/cED8yKvKqObLIfCXVOgKxPlJAmosLi0Iq8MxNrFLdRBb8VBkVmTMVKxqQdYBY9M7eU1X8R4eMPjLd63cdiri1eV2mBklWHkuUQR6g+ZNPwu0MCblxy1xWcZGRioUKAF1jeJHkQFqU9+3iLjlndfGUMVJ7TlEkRvl7diPOlTYHh2mtgqJK5ybC3v6SLi8fw5fDf9kQvduZFe4ei2SJzREnQ/KNdhO1dLnw6tYa29/AXmuMIW4rkSArqzZSoBVwVGh1EedSeLcMt4qxcw1vDK1y0jlCNHRxGzT+JgAZMH6VN4UL3hC5irb2b7DKTKl23EXMoAuSuozLIj5j35+xbobdR1ilWh/1IQacpmXA8PevWUuJaRbis5R84RZaetrYXqdRoNdokRvfcoPiDcS0+HbwVMXL/Y5FJbYbGI0I318qseGcIfC27ltFN/wmIAtsviOBG6sREbQJmNJqNy9xy5eyXcPbJKyGRGzFepiJXeCpHVsddooqM1Qm4GXl7vI0MMWqZX056xv505XXGWBatLbF1GVhcYQFA1I0BmRpG2vpSjxThy4hEwt0pbLlbihBmUZBlcKekgtprH4u5mrXinNV0LkRHUyVO4KiJ2iWA1Ej0GsVSWr9u3+8zzdVWCGJVZ7nXUSBp3iq1zAW8ppDCWRiefL8ypbhtslrakrk6haLsFGU/MonUHMNNRIqRwAMMFxFRofGwkeWr3G0nt3qBxvGvdWxfvIiMJhLYmX0CnU7gZnyzp0g71ecKZRw3iF4AADEYZNNhkKiPpnj6VfTRlU5tT6zIQ5TFfhWRhcS8p63fw3IOhk/K3YZpkd9aYrnKVxjZv3MSlsG0qt0FisHMo0MOM+p2jKN5paw7tib9pFbw08QqxTQgXWnUlQuYmAN9Y9SdexHCLKYbOADkGguQZGkrqILEjc96HBpvm6yzD00d7N1ETeXOB4nD4gs5tN4aMbLBiRfc5CG1JylgoU/KZafWuPiP+zviRcUAX3w6dOxDMzAZv5gProPSrPEZXCCYUE6A6xsBr/zSq3D4O1buM4WTcYlswzT6SRJWI0PrUC2ZixjtT4cdFU/O8ipy9fu4FcPZuLGeW6iAQAQVETMk7HTSl+3gb65ruItMqL0gQDGuoAnux3NadgMdZwwuELCwvhKo0+TVdB09QI9NKWeL33awTf6yLXiXSugBBIVRG8kgme8baUU2OUr/usobCZV1B235RKTGdbgqVUrLAejnaPRtT6VbYPja/tRx9wAvdxPVm28O4HBGu0LsfSO5qvxLWxafKhHiQIOjROvtP8ASe9S+DcPtYuwc2clSiplIHURoNdCSNJO2/Y1YCeYt1i6qzhVE9bPDruPDhFt3LnUCFCC4HGUKSdGIZs2rdAVdI0FVXEeXFsBTccK6D99adlzhxMoLfzxoIaCpDZp7U6cB4MuEvi9bzggoMrNBTry31bzGUhgT3U+ldObOI4fFYjFXLCrevkpYRiJAVV67yjuc0qD6A+9pxFibDSRq0WpaOIhpwE/s1u94d1y7urBBpayBT19J1IYnUgQvvHpZwTW7L3bN10dSodQ2XMrgFX7GTnELr8rmdKc+NcIxNzB2rNoMWT5yrQzIB8n83mAdJHrS3fsXrtxsRct+FYJDINAqyFVNN5yACYqCV86ZvpOZGtexjd8DeM5cZbsupzXLbw8g5hJYT3nf8qav2+1exfEbFwBv3pOU/iVVCkD2K/nSN8McQtzjdghcoRX1J3C22Ex2/8AjaoC3nv4l7luc9y67rGh6izaesdqXxAzJ01v4zY+F4f9QzhjoF9f6ml8IxlqzayLbKIDMLJ9ZPpp/Sq7inFhfTJYlgsFnmY8hOsneqjB83PZRjdsgoo6n+WfTXQsdo0rwwHM4xqXLeFC4e7M5Ceq4vmp7GZ018+9Z4w1VgWIv3xl+xoVwmg8dPHpInH8aS9q0TPh6t7k7fQfrW/cvf8A21n/AMNf0r5ovYS4jEXFYEHUkf1719E8Ax4HDrV3eLQgeZ2A+8U7hAEa3QfiWfGKX/np5ebfUy5xGJVPmYCoycXskgZwCdp0ms/4bjnxF7ELdNw5GgfhDAATEagEnQ5ux0qu4ha8DJcDEMWKtJJ0aIgnWAQPufKl6nxCsraAW6c5lJgqZ0LePKbADRSb8P8AjLXfEtOZygMvoCSCPbY/WnKtShWFamHHOJV6JpOUMKi8TtZrVxfNTUqgirTKZjZtqb4tXJ8MKWOujjQAH+Xv7jTaq3iXDrhvkWRcuHKpi0izliFyyyrEKREyCNoIr04nhSuLv29MwMAHZhrod5H0O49j05e4hcw2Ju3L5LKFLnQZgFEZQq6dsojSZ13pdkI4l8pOliKlK4U6GS/hzxe5ev4/xA6tmUi0wIyDM8g6TmHTM/Ya03cRwODNy9cxLnOcsA3GQKEEplCkAnUmdTJpYwPOBuNKOBfVQ15EAIJYAkgjR8ghD5QK68w4k4m2GeLZkZSBqwJ16Sfl9oG9V1Cc21pp4XDCqoLHQ9N5FtnwcQj2ScrIGKsxPhkSCSx1yRBkknca6VV37WGwtsmy7Kb10sM2y6GF6RKrB0mYynWpi4UgfvLrPbJlQoVIIiQTqW8x71a2cHZu2c624NtoDKSWE7t/i3APbqHc1FmCjXaM4hhTXtV/cNr9Io4HiObPlYPdJBCoc5AEySVkSTGgMxM1OXFWnUpfARvDZmE5DAjV2VSyzrG0676VcWeOWUZcQyLaW7h1F9yoE3VLDIUABdoJHTr8v0VsVZtXWuOpy280i2YDXGAkF5JYrGoEHzmakBmOxA6zPqY13QqecXWvK6P/ACAi2plmVd2die7aaxOgE0+cs8HnlPFRvduG7P8A4b2x/wDzP51lGPxzwbQIyzrA1aPM7kA19NcucFycATDsNWwjEg9muKX+4Zvyp0iwiEwLC4VCiw5s31kSGBBIiJ00EifQmfStVt8UDYe2t1RcuELMCAWIEkDtPoayRHtvFxJzNAOxVDp8yldf8Qb1gxTG5UhFw9x7Qdgistxt7jBdBPeSTEfrStUHMA3OXYesKTXIvGLiTradlVEcZpMoJM77CYGw9AKqMFxVS9+2WRhbfoEDVfPWczA6E+mka1Px4RHtYIguBCsznqCL8xZtwoA9u1SeVOCWhbxWIw6q1wXmCrJEWwFbIsbEhiR/lmQKpWopU++cd/XAupUaDcHnK67dN1CykIQ6xHytoZEHTYdhpIqBzJedbFy2VHUQenWdRBJkmBvHpU3EsMRevuC5VIQqNJZS3UgOiSmU5YAzTpVNf4skPZl/EEgEAwQdZJ3kTB9dt4qakg8Iva3pOV8aroQBqZA5e4abuLVNWVRefVg2iWnaTH8TKPvTFyRjLKYBC1lb7WmeUOjDMdx3EELtrse1SPhVgQxxrgaWsHcURrBuAwD/ADZVJPvStw3iQtWmMlQ8Sw0DaDQx30P/ACavqa6SnBZDVAfbv0jXiMQbq2nJIYjrnTaBPrtUPh3LGE8QF84k/MHIy+2uo9/OvHiOMHhEsYIWZ7zGkHzOn3qLyriJtszk3DmiCTA0Eba9/wAqgAwQsDNqqKb1RRZdwbbaTR14pbtlLTXRbyrqVGjGT38j20pL5quubd4Mxa2qpcnQAdeixAk7a/7zIvutwqcsXACAATlHlM+Xv51R8xY4+BcsuwJuFQEETIYHz0+ulVot2lGJoqtMsOh5/OeXKBHj3nRwSMHiWzAxlm0VE+RlvyqNj+Z7BRBhbL2rpAzuW0WI/wCkBtJG5iJgedTOSsN+74mV+W1gLy7kglyokTt8p7Daag8pcvk460MyOqFbjEmBAOx31n6eopmmlMHi5THp1qqjJTJF+k68R4VxHEtbOJ8bI+zXCDlETJWdDG0xNRuYOWTh0t3bDO6ktmOWDbKZTJKkwDMg9oraMLh7fjXP2sqF/ArfK3eSdvpSutq1ZxbXrWloux8OSQVKosbxEhiB/PGwqIxJv3feN/pFK5QCT15fKIHBOY2DG3i3uPZcZcxJZrZBkMs7idx3HtFbRhOKgcvq9p8wzZEaCJy3Y2Ov4TWCcw4Xwr7qIC5iVA7KTKj6AgfSn/D8z2cPwbAWLiNddjdui2Gyg/vbiKXbcL8+g1Mbjep1aAY5kGpHpOYTFGm606x4FYMRvty8do6YDPdTxbLaMwLrIkRJI1B7wPaYpc4irXsStx7nhooyMCYXKCSTr3MwfMAUi4jm/EG4txCiAT+6trltxtBUGW9ySfWpeHxCYrW2Yu97TGSfVCfm9t6zm+G1KPED7M0ExuFxNRlfQHa/raa78MMTbfGYjwSTbRAqE9xmk/SdB6AVp1Y18D3y4i8p0JT9CK2WmsIoVLDrEPiq5cRYdBCiiuG2pqZswr4ncStnGO9hwHQ5WHqBB9xSrwPEC9dJuHrEHRmDECQcsGSV0OUbrIqRzBwR7mMaAVtzq59zm/zlpEe1J+Etu9xESc7MAAJmT7eVWonDoZAmPvFBbtsjKyXWJ6fwOkTJNy3BEbbEmT2ALe1y5ddFfwbhEAZhfVpAkglmUEwI31gr6wgNj7xaS5JQ6EnuP1+tX13mXKqZrFy2zJmXw7sIwJIzBSDl6gTp3E761W9K4AIl1Cu9FsyG0uk4qkIgS5nQvKPcQAtpmzdLbRHkMpkjU1OxPG7+GVmtC1buPAygFyyrr+LpEA7ZPxgiRMoOE41lzBsOHUdQysVZB6MBt9K4xXE/EtM1pDbFsr+JnJzEx1QAokbbntsaiaIvtBqrvuYyNjRcD3WF25iDPVdRYtxGugCqI7CRp8qzS3d426oUQqBGXOB1keWbyqDjuK4lkC3LjlSAQJ0IO3v9ajYfBvdVioLZfL8/rUwgUSEiI2VgYBgzB2MedfVXws5vHEcGC+UXbfRcUaA6aEDyIr5htYGF/eSmYwpI8pmRvHb7Vo3w18W0lw2yYJAj0A/qZquowXWdUXlNYs28Pi8TgrigBbjKs65oJ117lY+kjXvV8S4KyMDbbaMonLrv0Ewe2kwdNJqf8Q7JOKN11IzBcx21Gm/tGtReWeNW0JS9OUtKueqNIyvp1DbWNCNooUm2YThE9MPjMRisVat4lyGdltsxXKSszBgAEk6Se8U14/ijYK6y2h4TEAIdQrQZIckEZtNGYGMx2mRT4i7ZuOEsX0Qn5FUkKSNhMZV020mftUriGDcKWZ7qwJJuOBG25WNtTv6ayMtLopcG1u6dEruFcWv2bt1nUOt0ywdmOupGQiWaAY0ntr3qM94HPdcQsmSW/KJO3ZZP3rztY2wqlheWDuGQlzvp5Nv3Bqlvr495QgJmNNNJMmSCR3kn1jtVpUXJtaE2/wCDllVwN5yIOJZj/lAKr/Wsq4Pdt23s2sSVyi5B3gFdRm03DZQRtBPatJ4Rfa1bRFEKqgAegFZVzfby4u4DJXMXCz/H1MB5a1WgFQ2gwj7icK2Mlbt2wtlSZk5rihZ+UAQpMee3avTDcDQYbD/s0A5B4ziOoOuYXtf4H6SP4T6CFPlTGYezcLs7Qw6A09JBGYE7EkHTTz7148Ve5dvXBhXIR7vhi2jQv7yACIMZLhJntO+4qCUXDdmDoNe6cVipuJb4DCYnwQxKO9zUScpmJCkxExtsKWuYrlplz7u2sg/rVvxjiF+3h9LlhxnCM9p2JVxJB1CkHpOokb0k3tatpU3JzNpryk3rVHAVjNX+FXDy3CeL3jJZ7LIJ75Lbt+ppf5axmIdc9pbZFvpLMQpPfKunqDrFaZyEi4fAJhzEupNz3ca/lp9KyO1jWsM1vIbi2tLhKmMwLL1R2y5VBO+WoMCwJAuRI5mQhl3Ee/8AtoNhw13qPdCfliQRp3FVFzjNoKCVlm2hjB+naoVzDW3wv7U3iKhlVtW4GYhiCSSDudNu1XnL+BwljEX0BUuEEoxkqIbOELa7FGjUgmJOWapzAKTY3HKaR+JcIsNfWLnEUsXMOz5Jd/xdJKkawNMwIjaf1pp4DwewRZGIsi4q4GwNROTxXv3C49QxX7x3pAv/APesatqzDFmW2LoJDN1QG7S0EA6H5a1nm/GnDY82bQY5bFs6D8IGWDrt/vV9io3PX5RXClWq3qEW13+U787cLs4lWtpEXDbyFY/drbiSP4Z1H1rDeI4Dwr1y3mnI5WR6HQ1qGC4qi9JLS0lS34J2nT5QI3qk4ryUioHGIzXHIgkAq7Me0AEAk7yalTrKnCxl2OVQFI1vz7oz/AjGvcxLLcOci2SrHcRpBP4t9zrW61jnwM4aEv4llJZVRVBIymWgmR22OlbHVmlzaI3JAvCuDXNFdnJj/wAQ+S773Dew4LENmyjcEbEA6E1neK41csPIw1uzfkZnKlS0RICttOxjsa+o4qNjOHWboi7at3B5Oob9RXELrpoZywnzCycPcm6zYlCdWsKqkE7kK/8ADO0wa9MdicLjQniN+yPaGS2QhuI1uSVBy6q6yZOxnzrd8X8NeGXN8JbU/wAkp/pIqsufB3hh2S8Pa8/9TVna9QfMevrDLMU8bDYVYsRirjaPcdTbUJ3RFPVJ7sfpUSy2FTMVF6GUg2yEI11jOdY0+aJrc1+DXDf4bx97zVNw/wAKeFr/APrZv8bs36muGr0U+YgF7587txNG6blm26g9CglCo8pElh7+ZqZh+E4vFFRh8M6IvyhQygH+IsdS3rX0xgOUsFZ/6WFsr7IKt0tKNAAPYRVbPUOwA8zJALMD4H8J8Q7C5imJPlJJ+pOprTOB8nrZWIinKKIpZqDseIyee2wifiuU1cnMoIPnrVFjPhHg7mpt5D5oxX8hp+VaZFcxXFw7DYwL35THL/wNsH5b94ehyH/2143PggCADi7zAbAgae07VtMVxFWZag/lI3HSY1Y+Cdhfme4/uY/0gVeYH4b2rQhEA9q0mKIqtqbtuZINblF3BctoqgEVR8Y+GWGxJJuKQT+JTBFP4oqQo2tYzmeYfxH4GXRJw+KQjst1CD/5ln/TXs/w4xXgLafCWGe2qIty1ejMFN0sXDqOol1M7jKYImtqrmmOIixaRnzZivhZxVxBs2lEzAuSJO5O7MfUk13wPwkxCkG8R7L/AHr6QrqUqD9qRoZ0EdJmVnlq6FEE7VnXNnK+ITEPeWzcuW2+cW/m+UqSBB3BI2O/bevpHJXj+xr5VWodDA2M+VsLxogPhmz27TsMqnLNo6DNqoI2BIBXad9ai2uJ2lS2Y8O/bDDxAMwcHNDQSIuDMYPopnSvqrF8FsXRFy1bcfzKG/UVVPyNgZlcNZU+ltR+gqztiP4zmUdZiHw3fxcd+13epragKW1LGMoYnuY7+ZFNvNGKFzG3lLBHv4VPCYkKGa012Uk6BiHBHtWj4blOwhkIB7CKoOdvhmmNClLptOgIWVzKZ7MND9RVYOc8WgOkGGloq8C45ZxJe1blL6mQGhS4EgqDOpG8fzH1pQ4txT/vRt28yGVA8NukXc2pCaqCe4HfXzqZxT4TcRtk5bKXh2Nu4uv0uZSD9668G5A4or9GGe0SCpZmtgAHfWTHuNfKrRQpUyWB8DIAGat8IsJGFe8URDeuE9EwcukiSdC2Y+VPVQeB8PGHw9qyoEW0C6eYGp+pk1OqS7XkoUUUVKEKKKKIQoooohCiiiiEKKKKIQoooohCiiiiEKKKKITiKIrmiuWEJxFEVzRRYQnEUVzRRaE4rmiiiEK4mua4oMIE1xXNFQnYVzXAoFSE5OaKKKlCFFFFE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M:\ЕФРЕМОВА\к бюджету на 2016 год\Бюджет для граждан\131023001_znaniya-vse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28800"/>
            <a:ext cx="368796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4725144"/>
            <a:ext cx="3384376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программу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233 150,0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M:\ЕФРЕМОВА\к бюджету на 2017-2019\Бюджет для граждан\загруженное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28800"/>
            <a:ext cx="427240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M:\ЕФРЕМОВА\к бюджету на 2018-2020\Бюджет для граждан\Картинки 2017\bau-o6fjan0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28800"/>
            <a:ext cx="427240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:\ЕФРЕМОВА\к бюджету на 2021-2023\Бюджет для граждан\Картинки 2020\molodye-darovaniy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02" y="1772816"/>
            <a:ext cx="425127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:\ЕФРЕМОВА\к бюджету на 2023-2025\Бюджет для граждан\Картинки 2022\47fb48dd-d76e-5a01-ac6f-7bcc32344b5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45" y="1844824"/>
            <a:ext cx="4442882" cy="42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:\ЕФРЕМОВА\к бюджету на 2021-2023\Бюджет для граждан\Картинки 2020\molodye-darovaniy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45" y="1844824"/>
            <a:ext cx="4442882" cy="42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5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529536" cy="93610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 ТЕРРИТОРИАЛЬНОЕ ДЕЛЕНИЕ  МУНИЦИПАЛЬНОГО  РАЙОНА 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39" y="1412776"/>
            <a:ext cx="7848872" cy="525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9552" y="4797152"/>
            <a:ext cx="29523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центр-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Рамонь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района – 128,1 тыс. га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 района на 01.01.2024- 40 466 человек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51360" y="5228039"/>
            <a:ext cx="28803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района входит 1 городское и 15 сельских поселений. Всего в составе района находится 69 населенных пунктов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66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94825" y="116632"/>
            <a:ext cx="7366316" cy="129614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СЕЛЬСКОГО ХОЗЯЙСТВА НА ТЕРРИТОРИИ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204864"/>
            <a:ext cx="4211960" cy="245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5000"/>
              </a:lnSpc>
              <a:spcAft>
                <a:spcPts val="0"/>
              </a:spcAft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0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сельского хозяйства на территории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 устойчивое развитие сельских территорий, воспроизводство и повышение эффективности использования в сельском хозяйстве земельных и других ресурсов.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10" descr="data:image/jpeg;base64,/9j/4AAQSkZJRgABAQAAAQABAAD/2wCEAAkGBhQSEBUUEhQVFRUVFh0YFxYWFRYWFRkYFRgWGBUYFhcYHCYeFxkjGRcVIC8gJycpLCwsGCAxNTAqNSYrLCoBCQoKDgwOGg8PGikcHCQsLCksKSktLCwsLCkpLCwpLCwpLCkqLC0sLCwsKSwsLCwsLCwpLCwsKSwsLCwpLCwpKf/AABEIAOUA3AMBIgACEQEDEQH/xAAcAAEAAgIDAQAAAAAAAAAAAAAABgcFCAEDBAL/xABKEAACAQMCAwUEBgUJBgYDAAABAgMABBESIQUGMQcTQVFhIjJxgQgUQlKRoSNicoKxJDNDkqKywdHwFSVTY3OzVHSDo8LxFzQ1/8QAGQEBAQEBAQEAAAAAAAAAAAAAAAECAwQF/8QAIxEBAQACAgICAgMBAAAAAAAAAAECEQMhEjEEQRORUYHwMv/aAAwDAQACEQMRAD8AvGlKUClKUClKUClKUClKUClKUClKUClKUCvmSQKCzEAAZJJwABuSSegrog4lE8kkSSI0kWnvEDAsmsEpqHVcgEjNVn9ITmF4LCOCMkfWXIcj7kYDFfmxT5AjxoPfzJ25cPgjkEEn1iZQdCor92W6DMhAXT4kgnbpVGcT5+4lLL3z3c6Ft1CSvGoHhoRSAB8vjmsdYXHs4EIdMgNtlsnx9f8A6rJXnDw2o6csRtn8Bjy3oiQcP7cuKRSRtK6TIMZQxxrrA6+2gyG9fPwPSpXwb6R4y4u7Uj7ncHJ+DiQj+sPwqqIbR43jX3wQTjGAMb7N8aLZLLrY5jYMQ2DkZA+W3jQbM8ldpVpxMMISySJ70UulXwejLgkOvwO3iBkZrHmHiMnDOJ3klu7mRJkfBYlZVudD9zKDs2CzhT7yjTg7VTxiATVn2idvVfvem9TPhFwzWcjyOxdsancmR2CjTHjO/sqowPh8K4c+XjjLP5j3fC4vycll9av+/bZngnF0uraK4j9yVA4z1Gobg+oOQfUGvdUF7FZCeERqQRoklQA7kASsQM+OMkfKp1Xd47NXRSlKIUpSgUpSgUpSgUpSgUpSgUpSgUpSgV13M4RGc9FUsfgoya7K+ZIwwIIyCMEeYPWgo/sy48U4lHLKSBxCNldjsDclzMgJPicyIo/ZHlUO535iluuL3AuWOiCSSOKM50IEfQML01EDJPj8AMZh+GCJ5rO496Jiikv3bBF/mJeu/s6GDD+INRvnK0vLidRIhnkjiBZ44gZWTUVRpzHnWdguvrjGa83Dyd3DL3H0fl/HkxnNh/zZP6unl4faoCXjZiD4Z9n8Mede7P8Ar4VGRC8MmidZIsYYxsrKd8FcqdwMYPSs/wAvcu3F9I8kDLFHqSPvJdfdmWVlRI10o3tHVnpgDqRkV6nzdOq8vwqkqQdJAYZwcHY49a844xHkqyldyDkDGehzjzqRcT7MxGmr68r3gmeI2ywyPK0iE/zYXLkFcMGKgaWByOlT7sk5Fs4zMLkGW8KDvIbmDQY42PVUfIkDMN5ASNgNs7tmlHxWjSuyRAuNsE+HtADc9Bk49anUsUMFsiu/duq4Y9WzgYIydI88YJ6bed63VjDZQlbaxLBicpapDGQQDhiWdMHyIJIqDcPu+FW8uq6s3gkJzrvkeQ565WaQunXyIrz8vFeSzvUe743y58eXU3lfvZ2adofD7XhsEMk5EmXZgIZ3wZJHfBYRkEhSATk9KszhXGoLlNdvLHKnnGwYD0OOh9DUTm7WuGqQqSd6R0WBHkIzttoXH51iLq/s7mfvxw/iMMo6XUFtLFJvtlu73f4MrA9MGu7xW7WhSoXNzXPZITdKtzGpAEsRSKdi3uq1vIVV5D/y23PRB0rO2HMBlQP9Vukz4SRojfNS+R86DL0pSgUpSgUpSgUpSgUpSgUpSgUpSgUpXk4rxJLeCSaQ4SJGdvgoJOPXaghvafwS0mEZkcx3ZBWDuozLNKvVozCu8ked85GknOpcnNLWHELmy4ihmTu7q1SNUifP6XHsCPK5wXjlJDZwNPWrc4VxT6nbi9ulaW/4iQUiRdUgQjVFBENtMaIVLE4GTuc1CO2Yzm3tJ5o1SQySDYiUAaVKKzlR+tsBjIJGaTGW7q3ky14b6Tq7u4Ll4P8Aa/DY4xKQkU5kiuItR6RtLHgxknpn2Sc71M7jlqBrU2qoIoiMBYgI9BBDKyaR7LhgGB8wDVP8iT/WOA8ShlGESAyqD0RtEjAr5e3Er1dPCLkyW8Tnq8aMfiygn+Nb5MfHLTM7a3dqM01txciaTv2SKMCXQsTshGct3excZI1elWDy/wAfea2tLiQlprW+jt+8O7PDdaY2Vj4n9Ip+ManrWQ7V+zw3csN3GjO0amOVUVXkMe7I6IzKHZWLezkEhtumD2cr8vBvq8MUc4t7eb6zLNcRNA804UrEkcbgMFXZiSMewoySSa6eWP4vG+99Gu034zwj6xGEMs0QzkmCQxOcZ9ksBnG/hiojxjkK9QFrDiM+c5MN4wuIW6bamUso+R+VT6lcFVSnNHFrEH6zwiKRACWktWCrgdWIGrHnuB8qkcXH+Jz7RcNS32/nLudcD/0oQXP4is/zTb95Y3KYzqt5V/GNhX3y7emazt5T1khjc/F0Vj/Gg8XB+WCkguLqT6xc4IDldMcQbqtvHuIwRsWyWbxONqz1KUClKUClKwvGOKSd6ttb6RIyd5JKw1LDHnSraftSO2oKpIHsOT7ulgzWaVDbjlJJDlr3iQcn31umj/CNAI1HoEFfP1674dhriQ3ln9qbQBcwD78gTaeIeLABhucHFDaaUr4hmV1DIQysAVYEEEEZBBGxBHjX3QKUpQKUpQKUpQKiHaJD9YS2svC7uFEgHXuIQZpfhnQi/vVnuOcxW9nH3l1MkSeBY7k+SqPac+gBNVpdczrfyGeO6ETMphgjija5uUgYgyuI4tWmeUqg32RVA65om2W5cQ33Fbq6/ooT9Vtz9kLHnv2X9p9s+W3hXPNXAG4xaSd2QsMJ12uwzPLGCDISQcQneNcdcl9xpr3cE5flkgS2ETWdii40MwN3ODuRIUJECMSdWCXbJ3SsvzNxtbWEQwLquJUKW0EYGSQuAcbBIk2LMcAD1wKu9EiB8B4WbnhsdrZQTxw3RV7q5n7sZiONSx6GOtmVdIwAACc4JNWZecZtrYATTQwgDAEkiJsOnvEVEeC8h3DQQxXl06xRRrGttaM0EWEUL+klH6WUnqTlRnwrP8P5FsYcd3aQAj7RjV3PxdwWJ9SalyuV3WtEXP3DmOBfWpPl38Y/i1ZuGZXUMpDKdwVIIPwI2NYri9paRQNJPFAIkGW1RIRjYAY07nJGABudhVfcH4aZrpmsLW44VJo7xZPZNrKurAjuLcezGxxnSPaA38qmzVq2qVgeU+ZDdLJHMgiubdu7niB1AMRlHQ9TG6+0p+I8K++b+Z0sLVpnGpshYox70kre5GoG+SfwAJqo+24wkyXapn9AWic+GruUkOPgJAPiDXXyKf8Addl/5WH/ALSVg+HcNkseDXMkx1XDxz3M+OneujMVHXZQFX92pLyzaGKytoz1SCNT8VjUH+FBk6UpQKUpQKrPj5kmaaOCQxzX1+LYSKfajgtYQZivqNM5+MlWYarrgcXe31i36t9e/u3U6rAfnHIcfA0HquOz1LKLvuGiRZo1y0bSyOtyoHtJIGJAkIzpcAYYjw2qQ8v8RSeBXQ6o5EDr8GG4P+I8Dms1Vc8BiuIOJ3FtAyGzjkMhJBLK9wveG3XGANLt3md8K4HjsSsjwu8j4XcPazSpFayKZrVpHVETB/lFuGYgYUsrqPuuR9mu6XtSstWmEzXJ3/8A1reWYbeTKuk/Ims9c2Mc4AmjSQA5AdFcDYjIDA4ODivdHEAAAAABgAbD5Ciol/8AkuMbvZcRRfF2s30j1OCW/Ks1wXmq1u8/V5kdh1TJWRf2o2w6/MVlQKxPGuVba6wZYwXXdZVJSZD4FJUwy/jQZelQz63e8Ox32u/tf+KiD63EPORF2nQfeXDdSQalHDOKxXMSywSLJG3RkII+HoR4g7jxoPXSlKDzzcPjdw7xozAYDMqlgDuQCRkDPhXeBXNKD4llCqWY4CgknyA3Jqs7Ka/eFOIW0UTz3jlmEuT3VoqsbWJMMMA4DMRk6pM4PhYXG7Qy200a+9JE6DfG7oyjfw3NYfka7EnDrbAwUiWJ08UkiURyIw8CHUjFZyaxZHgXEXmgSSWF4HI9qOQqWUjrupIIPh0OOoFZBXrgCvnOPxqD6kQHYgHpsRnociuR6dK+Q1YnmLmu3sUDTv7TfzcSDVNI33Y4xuxyR6DxIqow9zdLBx0uSEjbhrPOegAgmGh3+CtIM+WfKu3gPB2u514jdqQcfySBukETdJGX/juNz90EL1FR6fhM0ssRulxccRnUSQ51CGxtczGEnxydAc9CZcVZ9aRG+0JS3Dpox1l7uEf+vNHFj+3UkAqOc0HXPYwffuhKw/Uto3lB+HeiH8RUkoFKUoFfLuACScAbknoAOpNYvmTmFbSJW0mSSRxHDEpAaSRs6VydlGASWOwAJ9DEszXExR1F7OuC8ZYx8NtSQCquMEzyYIIDBm3B/Rgigy3GOOfWo2jgbTbFT313nShQe+lux94kZBlHsICSCWGBzyZEJpZb1U0RSIkFsMY/k8GrDgeCu7sVH3VQ+Ndz8l/WCDfym4AIIgVe6tQRjGYgSZcfrsw9BUlVcDA2AojG8y8bWztJrhsHukLAE41N0Rc+Gpyq/OoTwPm/h9pCFlvoGk1F5XVw5eWQ6pWwmerEgDwGB4VhvpG8fKW0Fqp/nnMj7/ZiwFBHkWbPxjqgKDb3gfPdhcvoguoXc+6mrS5/ZV8E/IVJK0gV8dK2Q7D+fHvbd7e4YvNb4w7HLPE2wLH7TKRgnxBXxyaKs+lKhPab2kJwuAaQHuJc91GTsAOsj430g+HidvAkBJeN8cgtYjJcSpEg8WOMnyUdWPoMmqH5p7WYBcGXhUUlvKT7cwKokw/5tvpKv44Y4bfrVd8d5iuLyUy3MjSOfM7AeSr0VfQV4QNqC8OXvpFDAW+tyD4yQHI+cTnb5MfhU+4V2rcMuMBbuNCfsy5hPwzIAD8ia1RFNVButBco4yjKw81IYfiK7M1pKshHTb4bV9GUnqT+NBulNfRr70iL8WUfxNQLmS8tbaV7m04ja20z+1LDI6yQTkDGpokbWkmw9tNzjcGtZTXBoNk+We1Oe8Vmi4bPKEJUyQyJ3JYfdaUIemDjqMjNdN3xrit5LJbxvFwyZRmOGVe9lmTG7rNgx4BwCEBI8fCuz6PyY4U3/mHx/Ui/xqeca4DHdIokyGRtcciHTJG46MjeB8PIjY1NLtTFtFcyyvb3t5epNHs8RudCFT0de7A7yM+fyqZcjQ2FpZyXwjWJAzr9ZkfvJJEjJTWpOSoZwwCAnOB54r18b5JubjAl+oXWnZJbi2bvVB/6baT8NhXu4P2fIkkct3IbmSLHcpoWK2gwMDubdPZUj7xydh0rnMLLu3bvnzTLCYzGS/dn27eUbaWZ3vrlDHJKuiCFvehtwcqGHhJIcO3wQbaalFKiHaB2j2/DIvbIedl/Rwg+0fJn+4mfE9fDNdXneiGbveMsBgi1tNLekl1IGx6Hu7dT8GFSiq37C9clhLcysXlubl3dz1OkKo+QIbbwzVkUClKUFfc28SCX08w0yGwsSUU7hJ7p206vLKxID+q/rUx4Fwlba3SJdyoy7Hq8jHVJI36zOWY/Gqz5anVOHG7u1V4+IXjm617hIpWeGPJzsquEHoGOMYqQcX4XcWFu09hcyyCFdZtbh+/ieJQSVjcjvEIXJB1HwHSgnlKx/AONJd2sVxF7kqBgPEZ6qfUHIPqKyFBrT9IG8L8X0+EcCKPmXc/36rTNTrtukzxy59BEP/ZjP+NQWgAVbv0cbQm+uJPsrBpPxeRCP7hqoxWzXYZyubThokcYkuiJT5hMYiB/dy379BOeNcXjtbeSeU4SJC7eeB4DzJOAB5kVqJzVzJJf3clxL1c7L4Ig2RF9APxOT41dP0iuP6LSC1U7zOXfB+xFjAPoXZT+5Wv4NBzXOa+aZoOzNcGvjNC1B2Y/GuGNdeaZoOc0zXGa4oNq+xu3VeDWxXB162JHmZG6+oAAPwqbVrd2OdpgsZDb3B/k0rZDf8Jzgav2DtnyxnzzsgrZ6UHNcE1zVU9vfOD21tHbREq1xqMhGx7tcDT+8Tv6KR40Hk7Q+3VINcHD8SSjYznBiU+Pdj+kYeZ9n9qqG4hxCSeVpZnaSRzlnY5Yn1NdDNmuBQbWdjFvo4Ja/rB2P70shH5YqbVHOzmILwiyA/8ADRn+sgY/makdApSlBD25be3EsSRLc2Uzuxg9kSRd6S0ipqISWIsS2CVZSdtWwEYtOVja+1aXV/bBc4guYZZ7UDchG0rhU8MhsjrnNWvSgrXs8kmhVo7ZY5bcOS1v3v6S2d/abuZMFJ7dsl0JKn2jvkEVZEbZAJBBI6HGR6HBIryJwWBZu/WJFlwQZAoDkNgkMR7wyAd/GvbQasdtw/35c/CL/sRVBKsLt3g08alP344m/sBf/jVfUHZbkal1e7kavhnf8q3WspUaNWjwUZQUI6aSAVx6YxWktXh2D9onTh9w3mbdifm0X8SvzHkKgwn0ipieJxL4LbL/AGpJc/wFVXV5fSO5fJFvdqMhcwyHHTJ1Rk+mdY+Y86o2qOKUpQKUpQKUpQKUpQfSGtvuz2N14VZiUkv9XTOeuCoKg/BcD5VrV2Ycri/4nDC/82MySDzSPfT8GOlf3q21AoOap36RPLrSW8V2m4hyknmFkYaG+Grb94VcVVh9ILivd8LEQ6zzKp/ZjzIf7SpQa2UFKUG43I0Wnhdkvlaw/wDaSs5WO5dj02duPKCMfgi1kaBSlKBSlKBSlcE0GtP0gSP9r7HfuI9Xocv/AIafxqtKsHnHly84g0vFETvIppGKou8ixRnu4yU8RpUdM9CcVX5FAr0cPvWhlSVCQ0bB1I8CpyPzFeapN2fcnPxK9SFQRGPbmfwWMEav3j7o9T5A0G0/EOGxX9mY5lzHPGMjxAYBgR5MpwQfMCtW+e+QJ+GTlJBqiY/o5gPZceR+6/mv4ZG9bbxoAABsAMAeg6V1XthHMjRyosiMMMrqGUj1B2NBpKaVf3OX0fIpAZOHv3T9e6kJaI+ituyfPUPhVH8a4FPaTGG5jaORfst4jwKkbMvqCRQeCua4pQc0rilBzSlKCf8AYZIRxqDH2lkU/DunP8VFbRVSfYN2fyxO19cxsmU0wK2zHX78hXqBp2GeuonyNXZQKrztv5Ve84dqiGqS3bvAo6smkiQAeJAw37pHjVh11ynwoNIa+4YizBVGSxAA8ydh+dbEc49kdldyNKmq3dtyYgNDN4koRjPwxn51E7XslS14jYBZzKz3QJUxhRogBllPvHwRR+9V0nlF/WkGiNEHRVC/1QB/hXbSlRSlKUClKUCsHz1dmLhl44OCttLg+RKMF/Mis5UZ7RxnhsyeMpjiUeJMssaAAePU0HHLnCRDbwQ/8KJE+aIAT82yax/NPZdY3oLywhJTkmWIiNz+1tpfw3YGpPZpuarrte5ncTW1lCHJDC6uO6zrEEJ1Y2/ZZsfqL50SMZafR8tNft3M7LnoBGp6dNWD/CrM5Z5Wt7GPu7WMIpOSerMRnd2O7H+HhivLw3iSyIrKwZG9pWHQqcYI9CCKzEM+etSkr2g1zXSr/nXYGor6rE8x8q219EYrmJZF8D0ZT95GG6n4fPNZalUa882fR+uIiWsn7+ProYhZl9PBX+IwfSqy4lwKa3YpNG8bD7LqVP4Gt06893YRyrpkRHXydQw/BgRQaT6D5V6bPhUkrBY0ZmOwVQST8ANzW28nIHD2OTZW2f8Aoxj+ArKWPCYYRiKKOMeSIqf3QKDX7lj6P93Ph7p1tkP2ca5j+6DpX5nPpVuctdlPD7LDRwB5F/pZf0j5HiM+yp/ZAqYYrmg4Armvl3ABJIAAySdgAOpNchqAxrxXc3h4/wCf+jXdPLgfw+NYuSXJ3pGbXVcMMH4fnv8A51B+HcUMvMsKqMpDDKpbGQJGUO4B8wvdA/E+dZvmzmBbS3aQjU3uxoN2kkbZFUeJJH4ZrHcs8tmzu+GRyHMzx3k07ddU0gttfyAwoP6vrWqzj3drPpSlZdClKUClKUCoRx/iCycYghfJW2gNwF8DNMxhiZv2EEpHq4qb1XPN2IuN275H8ptmjx+tBIJEOfUO4/dqxL6TU3Ijhkl3IVS/kcKpbH4VAeznh/fK/EZjquL4ls9RHGDhIk9AFXPwHlXp7ReatMKcOtiDd3arGPuxJIMM7nwJUNgdep8N83wLhy21tDChyIkCA+J0gAk+RJyfnXHkuunfhx32jFzG3DJSw3sXck7Em2Zjk7D+gJ/qk+XSU2fEAQCpBU4IIOxyPA+IxWSlgVwehB6g9CPEEVDrnlOW0JewI0E5NpISI89SYH37knywVPkOtaxz+qznxb7x/ScQ3AYDfw/Ou0MQf86g3B+bUeQxPrgmUbwzDRJv4p4SL6qTUpi4hnH+vM71rTjv+WTScfCu1Xrwd+CPLavvG223w+FGnuzXNeATsPHIP+Y8q+1uz4j86bHsrpupGVGKLrYAkLnTqPgMnpXwLqvvvabHi4LzDFdIWjO6krIjbPG46pIv2WH/ANVk6rXnqF7C6TituCYzpjvoh9qI7LKB99dhn9nwLVYNndB0DKdSsAykdCrDKkfI1Rge0G7ItkgXOq7nitgfJZWzL/7SyfjUhdwowNgPyFRbneTTdcMc+4L3SfIM8Eyx/wBo1mbi4/An/WaJbp8XNxn5V4Z7kLkkj2RnJ2AA65P512PJhSSfifTHn5YqEdzLxqUwQlk4ejYnuAcGcrjMMB8Vz1bp+Qbfpz7tfHJ/+9OJfW2BNpaErbA9JJujTYPgvgfA6fEGpfdvjjlpq6GzuAh827y3Lf2BWF5RsjY3t1YISYYjHLBqOSI7jOUz1IWRWxnfBNZvnhTHFHfIuXsn70jbLQlSl0g9e6JYesa1j7bnXSW0rrgnDqrKcqwDAjoQRkEfKuyjRSlKBSlKBULvLVZeO4dQyxWSH9l3nkKHIPXCN8j61NKhHLd4rSXl+3827uwYb/oLZe6Qj0bRI4/6lErEcVu45uMSzOUSDh0WguSADPKuqQk/qRYXfoc1zw+Xicyi+gRHt3OI7R8RTNCPdmWQ7CRySQjbadO+azPLXI9pLawz3NtDJPKPrDvJGrNruCZSGJHtBS+kA5wFqZ4rHhLd11nJZjJOkO4LzGtwzqqywzQlRLDKml0LjK56hgRuCCazCy5G4/yqH2HHVt7O4upF1z3FxNiLq7zd80MECjrkLHGmPAKa9vD+VuKQRqUvIZ2KgvHcxt7Lndwk0R1adROAVOBtXPwv07fkk1v2y3G+Xre7j7u4jWQdRke0px1Rhup9QRUSuOW7+z3srhbiIf0F2fbAHgk4wen3sAetZqLi93HdQwXkMCd8khjeKZ5MvEEJUhkXTlWYjr7przX3Ahc8VSG4kma2e3MqwB9MLSQuiuJAoy6kSo2nONjnI2q47l0zn43Hftg+FdpimFZLmCe2RydMxRpbZjkj2ZVGOufDHrUo4fzdbzD9FcQuT4LIpPj4Zz5eFTNbdQgQKoQDSFAAXSBgDHTGNsVEuZuzrhkkMsklpChVGYui90RpUnUTHjOMZ3ru8viyCX+en+sGu43YOT6VU3Z/y3a3FpG8fEbi3m0ASLHcqAHGcgxyDPQg+W5xUg4Bylezd+E4tKDDO0WTBDKCAqOrZJ3ysinrU6TtOfrQrlLzf54/HpUXbkDiWf8A+vt62MOf79fTdn3ED14u4/Zs4R/8qaXVZvjad7bTRNgq8Tofgykf4/lWO7J+Id5wq0znUsWk/uMyr+SisXL2QzSZ73i162RgBSEGfUAkEelc9nF4LTTw+5HdXUUeNB6SIGYiWFujqRk7bjDZAxQ7jOdpcQbh02Tho1M0bZwVkg/SIR81x8CawJ7T7ZlQQiS5ndQ3cW6GRgWAyrH3VwTgknbyrq5wkmvOMW3D2RltW9uZtwJURTIyAj7GQitjfLgbbVYnDeDwW66YIY4lO5EaKgJ8yFAyavo1tC4eTrniGG4ke4gzkWUL5LY6fWZh737CYHTep3bWyxoqRqqIowqqAqgDoABsBXbSosmkCvJe545KX6TW0DIfSKSVZAPPBdCR+sPOpRxRka2l1Ed2Y2DeWkqQ2fLbNfHMvLSXkYBYxyxnVDMoBeNiMHY7MhGzIdmHkQCIVwa/nvLW+sZk7q4SKWEsue6clXRXQnpv9k76SvgaqXaTdmOv/Y9lrJJ7hev3fsf2NNSesHyTxFJ+HW0key9yq4+6yAI6n1VlI+VZyo0UpSgUpSgj/N/ESI1to20y3OVBHvJEMd9IPIhWCr+s6+ANYzmaxWDgt0igIv1ZkAHRVKaAPkpxVPydp8x4pNeN7UDHu1jO36GNjo0n7LdSfMuamPMva7Y3XC7mNWkWWSEqiNG2dR6DUuVA9SRVZXBGgAAAwBsB6DpX1XxETpGeuBn4+NfdRpjV5bthcfWBbxd+f6Xu17zcYJ1YyCRtnqRWSpSgxPMfL63cajUY5InEkMqgFo5FyAcHZlIJUqeoJ6bEeXgnLsqT9/cypJIsZijEcbRxqjsrOSGdyXYom+cALgeJMgpU0u7rRUf5+4ZNc8NuYbb+dkjKqMhdQJGtcnYFl1LvtvvUgpVRpvxHh7RuqTAxSqcOsilGAHTUGHy2yDVrfR8knFzcqoP1UxjLY9nvVYBNJ6bqZM48FXPhV3S2yt7yq2OmQDj4Zr7AoOaUpQKhnPC9zdWdyOjSG2k28JQWgJ+EqaQf+c3nUzqOdoceeGzN4xaJh8YJElH9zHzoV5rg541a+X1K4I+Pe2oO/wAMVLKh3EjoltLo9IJmhcjwiuVEYJ8gJhBnyGTUxq1IUpSopUJs5DHxq8j+zJHBcD4lWt3I+PdR/hU2qn+eudY7Hj36VWKPZxozLuyESyuG0/aG++N/j0olSxJBwy+OdrO+l2P2YbthvnySbA+Dj9appULv+ZuGXtlIktzA0TJhwZArDxyFPtBh1G2ciuOyvmj63aNG0neSWr90ZCCGkj6wykHcFl2Od8qaKmtKUoFKUoKn5h+j/DKzta3DwBsnuigkjBPUKchlXONsnH5VEOA9iF8Z0W4jiSISLrk71WJjVst3arvlgMb4671sPSgUpSgUpSgUpSgUpSgUpSgUpSgVGu0a60cMnH2pVEKjxLTssQA9fbz8qktU79IqecQ2oVT3AdmdhnAlGBECR7vsmTHTJ9QKCw+H2yTwSRyLqRwyMPAh9iM/jvX1yxxNj3ltMSZ7YhWY9ZY2GYZ/31BDeTq46YqnOV+2eW2jVLiMXCEDDg6JRj722lyD44UmpFYdp8N3xSzeGKSNiWgkLlPbjl9xfZJ92UIw+LedVmdRb1KUqNFVt2tdlrcS0T2zKtxGugq+yyJnUo1fZYEtjbB1YOMVZNKDVq55B4jCNMtlOTjGY074b+OqIsKsXsK5YvbZ55LiJ4YnjVAsg0u7oxKtoO4AVmGTjOoY8auClApSlApSlApSlApSlApSlApSlApSlApSlApSlArqurVJEZJFV0YYZWAZSD1BB2IpSgoPtB7KEsQZYJyY2JxE8eortnHeBhkeWRnzJr77I+Qu+uUuXm2iYSd2I8amX3Br1bANpPTfHhSlBf1KUoFKUoFKUoFKU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M:\ЕФРЕМОВА\к бюджету на 2016 год\Бюджет для граждан\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862823"/>
            <a:ext cx="4392487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5157192"/>
            <a:ext cx="3995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 расходы на программу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229 674,1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M:\ЕФРЕМОВА\к бюджету на 2021-2023\Бюджет для граждан\Картинки 2020\d4a99635c3dbdfeced7e6ee7f7af7b6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" y="1862823"/>
            <a:ext cx="465974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:\ЕФРЕМОВА\к бюджету на 2023-2025\Бюджет для граждан\Картинки 2022\D90Ig3NXUAACS-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" y="1862823"/>
            <a:ext cx="4680520" cy="466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:\ЕФРЕМОВА\К бюджету на 2024-2026\Бюджет для граждан\Картинки 2019\660x37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" y="1862822"/>
            <a:ext cx="4747302" cy="466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3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00078" y="188639"/>
            <a:ext cx="7743922" cy="1368153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«ФОРМИРОВАНИЕ 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ЭФФЕКТИВНОЕ УПРАВЛЕНИЕ МУНИЦИПАЛЬНОЙ СОБСТВЕННОСТЬЮ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884651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«Формирование и эффективное управление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собственностью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муниципального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Воронежской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 формирование и эффективное управление муниципальной собственностью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области, организация и управление муниципальным заказом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4" name="Picture 2" descr="http://strojka-doma.ru/wp-content/uploads/2012/08/%D0%9A%D0%B0%D0%BA-%D0%BE%D1%84%D0%BE%D1%80%D0%BC%D0%B8%D1%82%D1%8C-%D0%B7%D0%B5%D0%BC%D0%B5%D0%BB%D1%8C%D0%BD%D1%8B%D0%B9-%D1%83%D1%87%D0%B0%D1%81%D1%82%D0%BE%D0%BA-%D0%B2-%D1%81%D0%BE%D0%B1%D1%81%D1%82%D0%B2%D0%B5%D0%BD%D0%BD%D0%BE%D1%81%D1%82%D1%8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00050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494116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 расходы на программу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16 313,3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M:\ЕФРЕМОВА\к бюджету на 2017-2019\Бюджет для граждан\images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988841"/>
            <a:ext cx="4000499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M:\ЕФРЕМОВА\к бюджету на 2018-2020\Бюджет для граждан\Картинки 2017\perechen-zemelnyh-uchast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4651"/>
            <a:ext cx="4000499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:\ЕФРЕМОВА\к бюджету на 2021-2023\Бюджет для граждан\Картинки 2020\2267vc252a40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1884651"/>
            <a:ext cx="4140459" cy="38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M:\ЕФРЕМОВА\к бюджету на 2018-2020\Бюджет для граждан\Картинки 2017\perechen-zemelnyh-uchast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1"/>
            <a:ext cx="4068451" cy="380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:\ЕФРЕМОВА\К бюджету на 2024-2026\Бюджет для граждан\Картинки 2019\zemelnniy-vopros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988840"/>
            <a:ext cx="4068452" cy="380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5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0"/>
            <a:ext cx="7715250" cy="190622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МУНИЦИПАЛЬНЫМИ 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91415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Целью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реализации муниципальной программы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Воронежской области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обеспечение финансовой стабильности и эффективное управление муниципальными финансами и муниципальным долгом муниципального района, создание равных условий при исполнении расходных обязательств поселений Рамонского муниципального района Воронежской области.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semya-budget.ru/wp-content/uploads/2013/07/08_01_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8"/>
            <a:ext cx="4286250" cy="396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:\ЕФРЕМОВА\к бюджету на 2016 год\Бюджет для граждан\news_2014-03-27_2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9"/>
            <a:ext cx="3998218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5279130"/>
            <a:ext cx="44279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программу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году составили 1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796,0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M:\ЕФРЕМОВА\к бюджету на 2017-2019\Бюджет для граждан\images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9"/>
            <a:ext cx="4286250" cy="396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:\ЕФРЕМОВА\к бюджету на 2018-2020\Бюджет для граждан\Картинки 2017\7bf1bcbf67bee57f467332c0c78bce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6"/>
            <a:ext cx="4286250" cy="396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:\ЕФРЕМОВА\к бюджету на 2021-2023\Бюджет для граждан\Картинки 2020\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6"/>
            <a:ext cx="4427984" cy="418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:\ЕФРЕМОВА\к бюджету на 2023-2025\Бюджет для граждан\Картинки 2022\png-transparent-gnucash-accounting-software-free-software-finance-stub-miscellaneous-text-personal-financ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2284792"/>
            <a:ext cx="4211960" cy="390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14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-23315"/>
            <a:ext cx="7560840" cy="1220067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«МУНИЦИПАЛЬНОЕ УПРАВЛЕНИЕ РАМОНСКОГО МУНИЦИПАЛЬНОГО РАЙОНА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4" descr="data:image/jpeg;base64,/9j/4AAQSkZJRgABAQAAAQABAAD/2wCEAAkGBxISEBUUERQUFRQUFRQUFBcQFRQVFRQVFBUWFhQUFBQYHCggGBolHBUUITEhJSkrLi4uFx8zODMsNygtLisBCgoKDg0OGxAQGiwkICQwLywsMiw3LDcrMissKywsLCwsLjQsLC0sLy4sNCwsKyssNSssLCwrLiwsLCwsLDAsLP/AABEIAMUA/wMBIgACEQEDEQH/xAAcAAEAAQUBAQAAAAAAAAAAAAAABAEDBQYHAgj/xABFEAABAgIFBggLBwQDAQAAAAABAAIDEQQFEiExBhNBUWFxIjIzcoGRobEWI0JSYnOSssHC0QcUJDSC4fAVdKKzQ1PS8f/EABsBAQACAwEBAAAAAAAAAAAAAAABBQIDBAYH/8QALhEAAgEDAQcEAQMFAAAAAAAAAAECAwQRcQUSITEyQYETIjOxUTSh8CRhkdHh/9oADAMBAAIRAxEAPwDuKIiAIiIAiIgCIiAIiIAiIgCIiAIiIAiIgCIiAIiIAiLxFiBoJcQAMSTIDeUB7RWqPHa9ocxwc1wm1zSCCNYIxV1AEREAREQBERAEREAREQBERAEREAREQBERAEREAREQBERAEREAUCsq4gUcTjRGt1Cc3Hc0XlYXLt9MbADqJbMic42FK2QZSLdOvi33rlVbVRS2tt0l4gWr7LnWo7hpc4X2RtcQdi7ba1jUWZS8Lmc1Wu4PCXnsb3W32ji0WUZgn50W878203byehabW1a0ikuDXvfEe8gMbO6ZMhZYOCDfKclgaA9pJEIShMM3uPGiP1T1a+gLpP2Y1BacaZFGtsAHpDone0fq2KwkqVtTckuPY5Vv1Z4bNyyUqf7pRWQi4ucJueZki069wbqaD9cSswiKjlJyeWWSWFhBERQSEREAREQBERAEREAREQBERAEREAREQBERAFRVVimUlsKG57zJrQXE7AiWeCBczgnKYnKcp3y1y1L2uDV5X8SkUp8eG4siwiHQy08VrTxBLEaxpJ2rtGT1atpVGhx2YRGzInOy4XPb0OBHQumvbSpJN9/v8GmlWVRtGRVCjjJc7yzy7DQYVFdrDog06xD/APXVrWqlSlUeEZVKkYLLMvlfliyjAw4RDouk4th79bvR69vO6LU0an26TSXuh0VpLosR3HikeTCBuJnIT4omAJykthyRyGdHIjU0FrMWQjMOfPTE0gbMTpW/1vUsKkQMy6bWCVnN8GxZEmyGEhqIkuz1qdH2Q8vv4OZQnV90vCOPVFU33uktgQW5uCDafZvsQx6RxcbhM4kzXbqNAbDY1jAGtY0NaBgABIALDZJZNsoMJzQbb3uJe+Ui4eSJXyAHaTrWeWm6r+rLhyXI3UKW5HjzCIi5TeEREAREQBERAEREAREQBERAEREAREQBERAERUJQArmP2oZRzP3aGbmmcSWl2hvR3kalumVleCiUdz5i26bYY9KXGOwC/qGlc9+z2ojS6SaTGBMOE6YtX24vGE54y4x2kbV1UEoL1ZeDlrycn6ce/Mz2TOQ4ZV8RsQSpFIaHknGGW3wmdBx3kaFh/s2rsUSNHokc2IZtRYdsyDHtuisv2ASHoHSV1aS51lpkXSItIMWiCH4yVu26yWONznC68GQJ0zncVlTrxlGUavJ8fIqU3DEoLlwMTlhltEpLvu9Fa4tebIa0G3FO0C8N9Hr1LYMi8gxAIj0yUSPi1mLIWrnPGvAaNa1qrw6rIsRkIQ3RQbL4z2EuMwCQ2Z4LZ6NMr1Ki5W0x3/LLmtYPgqettqjHMIp4X88lS9qUITbqZcl/j7OrBVXHIWXVMgRb3iKy6bYoH+LheD17l1iqqZnoEKLKznYbIkpzlbaHSnpxWdvcwrL2lra3lO4WY/uS0RF0nWEREAREQBERAEREAREQBERAEREAREQBERAERUQAlchy1yhNLpTYMG0WNmIebnNztLxK/QZbN62n7SMpMxBzMM+MiDhS8lhulvdeNwOxRPswyasM+9xh4yIPFA+RDPl7C7u3lddFqivUa49jlqt1Jbi8mkOiUmnRYFGtmI8AQw519ls5lzjiZC8nE2RpXa6nq2HRoDIMISawSGsnEuO0mZO9UolT0eFEMSFBhMe4EOdDY1pIJmZkDSQCVar+mvgwg5kplwF4ncQfouW8u0oupJYS7IzpUvTTb4syaotJdlFSD5QG5o+Kw9e5W0yDYLIgvtTDmMIMpS0T06CqaG27eclFJ/t/sTuIRWWQcqfzkbnnuCxS9xqa6O4xXytP4TrIkJy0BW1R1XmpJr8s8JXe9Vk1+X9mIrLlDuHcu7ZLfkaL/bwP9bVwmseUO4dy7tkr+Rov9vA/1tV5svvoj0exu+iMoiIrgvwiIgCIiAIiIAiIgCIiAIiIAiIgCIiAIioUBi8pK4FEgGKQHOmGsaTK044Cei4E9C16p/tBhxYEZ8VghPgyky3ath1zZEgX2gQbrritU+1KuHUilMo0GZLHBgDfKiuIEuuy3odrUCtskqYyPmIUF7y9zQYrWnNSdK+3gBeZ7l3wpUY0vf1c/wDhxzqVHP2cuRKyaq19a050WNfBY4PinQ8niwhsMr9TRtC6zSqwZCIaQcJiyLpYfBWMnKlZQ6OyCy+ze52l7zxnnf2AAaFByi5RvMHeVQ7YvalGg6sMZyjrt6SXBk017D1O6h9Vr1b5SwaS3NMDw5rrRtgASbMG8E615K0+rXfinjY/3gvMR2tcXFKcZ4xj8GVzFRjwM2tdyydJkPe/5VsS1nLg8CHvf8q5LNZrRKqqsxaLFBPimc0K+o1W8jD5je5SV1z6mePq9b1ZiKx5Q7h3Lu2Sv5Ci/wBvA/1NXCqx453DuXdMlfyNF/t4H+pqvtl99Eel2L30RlURFcF+EREAREQBERAEREBpfhLSNTOr908JKR6Hs/uoggquZUgk+EdJ9H2U8IqTrb7KjZlMygJHhDSdbfZTwhpOtvshWMymZQF7wgpPnN9kKjsoKSLy5oA9EK1mVhMrqXmaM7zn8EfH4DpWynDfkomM5bscmbhZURnGTYjCdgC8VjlRSIUNzy8XC7gjH+dy1DJyp4sajCKXycXGxMYtFwJIvBmHX7AoGVX3uw2E5jzfxpcHdbwJu3ymumdGhD3qfBc0zTGdWXt3eL5YL2RrXxKU6laYZNguv4bhKe0hp63ArdqVWUZ5Bc905S4JLR1BYSqaTRqNAZDDi6yOEWtN7je51+1S4VPhxhahGYBsnYcZdoXm9t3UalvJxks5XJlla2s6bW9Fpf3LlMpkQQ3nOPmGu8t2o7VbyVpL4kJ5e5zyIhE3uLiBZbdM6Fbp/JP5ju4q3kUfExPWn3GLyM5SdvLL7o66ySNhK0qq3fjX81/vtW6rRqp/PP5kT32rGyXsqaFbd9Jsq1jLnk4e9/yrZlrGXXJw97/lW6x+eJUz5EerOQh8xvcpSi1ZyEPmN7lJXXU63qePq/JLV/Ziqx5Q7h3LolTV1SG0aC1rhJsKGBcMAwALndY8odw7l0CqofiIXqofuBXuyu+iPS7F76IyP9fpPnD2Qn9fpPnD2Qo+aTNK5L4keEFJ84eyFXwhpOtvshRc2mbQErwipOtvsqvhHSdbfZUPNpm0BM8JKR6PsqvhLSPQ9n91BMNM0gJ3hNSPQ9n91XwnpGpnV+6x+bVHMQGWzOxVEFTs1vSzt7QpBCzKZlTc2f4Cq5nYgIOZTMqdmtnalgfwICFmVzXLaM6k01lHh6HBg1Wibz0X9AXTK2pQgwHxCeK0kTlibmjrIXP/ALOavMekxaS+8QwQ0u894x3hvvBdVD2wlU8I0z90lEzDMqavgw2w2RZtY0NbYY83NEhfJYmtcp6PSm5uEH2mutG2AARIjQdoXPmqRk8fxD+Z8QvO3FzOpSkn+D3D2Pb2rjOLbef52NjiYHcVLyFPiInrT7jFEiYHce5Scgj4mJ635GKhq/p5eDTeckZ6n8k/mO90qzkMfExfWn3GK9WHJROY7uKj5C8jF9afcaq9/ppaoqKxsq0aqfz0TmRPfat5Wi1T+fic2J77VFl0VNCtu+k2Zaxl1ycPe/5Vs61fLrk4f6/lW2x+eJUz5Eeq+Qh8xvcpSi1XyEPmN7lKXXU63qeQq/JLV/Ziqx5Q7h3LplUw/wAPBu/4ofuBcxrDjno7l1eqYf4eD6qH7gV9srvoj0mxe+iKmGqZvZ1qVml4I1X93WrkviPml5s6lKsa7+uSSQEXNhULdSkG+4dJ1fuqiEgIwhqj2yUqwrdmbtg7z+3egLIhqjoakWUsoDN2dnWvQYDqV2ztXmyDon0TQHjNj/5+yGFv/m9XM3qBHTLsVbDtY6RP6IC1mjsVLB09kvir1k6b9x+El5e9reNdpv75oDn32p1kGw2QGm93DfuvDfm7FsGSFVijUKGwiT3DORJ3G0++XQJDoXOnVrBptcDOPaIQfadacJBkPit3mTQRvXUn1/RiOWh9BJ+C67j2wjTXbnqaaOZSc2fPbcFfyfP4p/MPe1WJK7UH5p3MPe1eVn0S0Ppt70x1NniYHcVeyBPiYvrfkao8TA7ir2QR8VF9Z8jVU1f08/H2Ud52Nip/JROY7uKj5CHxUX1vyNV+n8k/mO90qNkIfFRfW/I1V7X9NPVFTW7GzrRqo/PxObE99q3ia0aqD+Pic2J77VFl0VNCtuuk2Zavl1ycP9fyraFq2XZ8Wz9fyrbY/PEqZ8izVfIQ+Y3uUpRar5CHzG9ylLqqdb1PIVfklqzEVhxz/NC65VJ/DwQBPxUPo4DcSuRVjxz0dy7FVIH3eFL/AKoeHMCvtld9Eek2N30Rdzc8eoYfuqlmxXZLw8yEybtquC9LZaNqtG/AyGvXu2bVdsF2OGrCe130VyR1dRUklkDVJULdgV4jZ3LzZGrsKAsvMgTJeYcMgbcTvKq+RcADheb9Pkj4q7JAWiDt6lRXr1S9AZoQpYH2hPtx7VQxSMQDzTf1FXc2NMzvPwwVQJYKAWTHGojnXdpVbzq6L+1XZKw9rJ6j6M59QTJOCpbrJPTLuVJah1Kll+jD05dkviobaPHtTfEm2dzYTGtEpm4lxLjdLDVoUbxlgjUlzIRtPLWtBxeQBftK8/f2u5JsR4PlMaWsAOm06QcObNeotAgtdbDRbM+FEmX4zkHP4Ur8MFLfbzc4Ya54wERxY3pcGuI6lEpszgoo4rTMi6WwmTGvEzxHDXqdJY6rqlpMGO6JFgvYyyWzeALzLRjoN67H/T4juUimU+LAGbEpYFxJeb9ILdFyZujUZrnOMOG2U3ueRO7S97jM7yVWzoR3Wl3PQT2vUmkpJcDmLzwTuKuZBHxcX1g90Le6VBZSJiFRA+YPjIzcwyfOItkHzmtcNqvVXklBhsIEmOJmcw2y06ph0yTtuVZWs5KjKKfF4OevfQqYwjA07konMf7pUTIQ+Li+t+Vq2iscm35t9mIziuveCwC43kidyw2R9TPhwXua9sdr3lwfR+Ey4ASafLG0XKrla1Y288x7o46tSLxgzM1otUn8fE5sT32reniRkbjqcCD1Fc+qiMDWUQC+TIk5c9i0WUXu1OHY4LrpNtWr5d8mz9fyraAFquXp8Wz9fyrOx+eJVS5FuquQh8xvcpah1QfEQuY3uUxdVTrep4+t8ktX9mGrLjno7l0erMpYeZhtcx9prGg2AHC4ATF+7rXNq0PDP80LNUekOYBYc4EtHFcW9ctCvNmcE9Eek2PwT0RvD8pYDcWxRq4Mp/5JDyggG9znz0CySG/U7VpQLsS4k7b16mdit8l5k3nwjo/nnpY74L2MoKP546nj4LRmxSMJjcVKo9ZuaRORE7w5jLxqtFpkpyDcRX1H8/sd9Fch1vAcZCICdUjMyv1LU6dW7IjS1sGGwnymyJlqFwkoECmOhuFiUzjMA3ar8JqSToNGlKZIm4zOyeA6pK7YGoLTRlHHniw7C27sV5mU79MNh3TCA2uwP4SqWNpWttyp1wz0Pn3hXW5Us0tePZP0Ug3rODRM7sOvBU4R1DtKs5pzeI47n8IdeIVfvRHHaRtbwm/ULEku5vXM78OoXL0ABh2KkOIHCbSCNiqVBOQqK3nx5M3bsOvBJOOJlsbees/RYjJSkSs8KXTp+qg0donJrSNsy0ezp6lkGwgN+s3nrUZ4k5QMkJ0B3nT2EWZ9LVRsMTE4Y4N4IAdZOsaQehSijcVoaN7keGxAdN+o3HqK8UgRc2RBMMP0GMHOYNZLWkF26Y3hSHNBF4B3qwGtbgSDoDbydzb1qcTByITKia42qU91JdOYEYAQWG4ixR28C4gEOcHOHnLKQ4wF2J1C8qyWRCMQBqwdLeJgdC9Ud4aDwS3aBa6SRf1rXKGVxNbkY+tK9Y12ZAdGjET+70aT4kjgYryQyC3a4jYTgo9W1O9xJpLYLA69sGjWuAdb49xiOxwa0X6cVmKBRoMMFsBsNgLi5whBrZuJmXOA0k6SvFJpjIbm2yQXmy2TXOm7ULIN/wC6j0otOKXM1yeUQY2T0PyXvbsMnDun2rUssskHxYYJjw2MYHOe54LQBdMm+QF2tbvTayDWPMJpjxGjkoLoZiEzAlwnACU7ycFgWVFGpDmxayLXSNqHRYZJo8Ig8F0Q/wDPE2kWRoGlaaVhSjNTxjBzuC5mo0WpojILLDTFh2G2IkMWmvbIScLJJkVaeJGRuOo3HqK6qGgDUFCjQxGukLGkuANrY0HRtWmps/ek2mUVbZW9JuL5nFq2cTFIbebui7SszRSA0Cd8hPaukf0GjA3QIQOuw2fWsg2roMuSh+w36KytaPpxwWlpb+jHBzAFe2AnAT3LqDKGwcVobzbuwKohEYHrAPdJdqO5HMxAecGu6GlXPuEb/qiew/6LpHC1A7jLs/dUL9YcOifdNZGZzz+kxyJ5p8trfqlFqKkOFrNOvwmQ27RiQt7pcQOkxpvcZHYMSpgbISGjBSSaCMnaT5hG9zPqrngzSdTPaW9IgNIGTFI05vocf/Ky1QVW+AXF5HCAEm2jgdJktgVCpBk1bdFAMsTqF56gq5ifGJOwXD69quNaAJAADYsTIivo1ozlYOsHhf43dpVHQHgzuiDU+4jd5PYpiKARW0ts5Omw6n3dRwUhHNBEiJjao5ocuTcWbBe32SoBfVmkNXgxYjeM20NcP4tKo6lsI43Rp3SxQgo1k14iODcTjgMSdwVGB7sOANZvcdw0dK9thBuGJxJvJ6VjKJkpMtcN3oDoLj8G9q90eGGzkN5xJ3k3le0hrU0Sz2V5hqpXmGsd0wZWJDB4wB3hQI9XMfaxBcx0MkE2rDuM0P4zRuIWQVoYokYswkeoTNha4HNtLAHAhliQAYIcNzWhtwmBIOkLU5CUqiMEGHZc554TnTeBIWjOwwM4LGDAN1DSZkz6RSAwX4nADEnYo2YLiHRP0t0N36ysksmLLcPx15uZ5oN7udLAbFMAXh0BpxAnr09a85kjiuI53CHbf2pg1NHpwUkC5QS54xAdzTI9R+qkikt8qbecCB14LZFGcUXJKkl6BnhfuRZmeDzJUK9KJWESTbI4z+CPj/NqyJLVHFtznm8cVs9QUjNDRMc0kdguXqFDDWgDQJL0pJLdl2h3tAHuklp2oHcZdh+quKiA8Z3WHDon7s0EVp0jr+C9Kjmg4ie9SDLqiIsSSiIigBERAQ41IOczbbrp2seoLy6iMOIJJxJPC61VEBHpBdCEw4uGp9/ar0CPnGTlLpmiKCD0xeyFRFjIyKFUYiLAhnoqJSY1hpdKf7qqKEQeKFCmBEcZucMToGoBX4iIpRiUGCFEUms8FSRgqosomcSy+jNxlI628E9YXl8NwBIebtDwD2iRRFmZFmjU204gjDTP4K2zhRzPyBd9e0oikExUREJCoiKQFQqqK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s://encrypted-tbn1.gstatic.com/images?q=tbn:ANd9GcQGTi_K1gg9F-EgmA1ioASUQ4259P3TM19E2Evdh5IC4kiQ2s8Zd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560" y="2204864"/>
            <a:ext cx="417646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:\ЕФРЕМОВА\к бюджету на 2016 год\Бюджет для граждан\kvalifikacia_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16832"/>
            <a:ext cx="4536503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5445224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869160"/>
            <a:ext cx="400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программу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413 424,1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484784"/>
            <a:ext cx="3816424" cy="317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05000"/>
              </a:lnSpc>
              <a:spcAft>
                <a:spcPts val="0"/>
              </a:spcAft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05000"/>
              </a:lnSpc>
              <a:spcAft>
                <a:spcPts val="0"/>
              </a:spcAft>
            </a:pPr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05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Целью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управление Рамонского муниципального района Воронежской области</a:t>
            </a:r>
            <a:r>
              <a:rPr lang="ru-RU" sz="16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решение вопросов местного значения, иных отдельных государственных полномочий и повышение эффективности деятельности органов местного самоуправления муниципального района. 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0" name="Picture 2" descr="M:\ЕФРЕМОВА\к бюджету на 2018-2020\Бюджет для граждан\Картинки 2017\ПЛАН-РАЗРАБОТКИ-НОВЫХ-ПРАВИЛ-И-НОРМ-ПО-ОХРАНЕ-ТРУДА-В-2016-ГОДУ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16832"/>
            <a:ext cx="4614040" cy="372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:\ЕФРЕМОВА\к бюджету на 2021-2023\Бюджет для граждан\Картинки 2020\1276485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32" y="1543655"/>
            <a:ext cx="4499992" cy="447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:\ЕФРЕМОВА\к бюджету на 2020-2022\Бюджет для граждан\soveschani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01816"/>
            <a:ext cx="4320479" cy="364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M:\ЕФРЕМОВА\к бюджету на 2019-2021\Бюджет для граждан\Картинки 2018\GMU-kartink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874" y="2051125"/>
            <a:ext cx="4176464" cy="346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34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260648"/>
            <a:ext cx="7344816" cy="1584176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</a:p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«СОЗДАНИЕ БЛАГОПРИЯТНЫХ УСЛОВИЙ ДЛЯ НАСЕЛЕНИЯ  РАМОНСКОГО МУНИЦИПАЛЬНОГО РАЙОНА ВОРОНЕЖСКОЙ ОБЛАСТИ»</a:t>
            </a:r>
          </a:p>
          <a:p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662206"/>
            <a:ext cx="57241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endParaRPr lang="ru-RU" sz="1400" dirty="0" smtClean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программа состоит из следующих подпрограмм: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«Развитие и поддержка малого и среднего предпринимательства в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муниципальной районе Воронежской области</a:t>
            </a:r>
            <a:r>
              <a:rPr lang="ru-RU" sz="14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создание благоприятного предпринимательского климата и условий для ведения бизнеса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подпрограммы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и комфортным жильем и коммунальными услугами населения </a:t>
            </a:r>
            <a:r>
              <a:rPr lang="ru-RU" sz="14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предоставление государственной поддержки в решении жилищной проблемы молодым семьям, признанным в установленном порядке нуждающимися в жилых помещениях.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magas.su/sites/magas.su/files/newspics/7799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2" y="1663677"/>
            <a:ext cx="3156942" cy="242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922" y="6021288"/>
            <a:ext cx="8881070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«Охрана окружающей среды</a:t>
            </a:r>
            <a:r>
              <a:rPr lang="ru-RU" sz="1400" b="1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снижение негативного воздействия отходов на окружающую природную среду.</a:t>
            </a:r>
          </a:p>
          <a:p>
            <a:pPr algn="just">
              <a:spcAft>
                <a:spcPts val="0"/>
              </a:spcAft>
            </a:pPr>
            <a:r>
              <a:rPr lang="ru-RU" sz="1400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  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«Энергосбережение на территории </a:t>
            </a:r>
            <a:r>
              <a:rPr lang="ru-RU" sz="1400" b="1" cap="none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предусмотрено сокращение энергетических издержек в бюджетном секторе.</a:t>
            </a:r>
          </a:p>
          <a:p>
            <a:pPr indent="450215"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Целью 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«Повышение безопасности дорожного движения на территории </a:t>
            </a:r>
            <a:r>
              <a:rPr lang="ru-RU" sz="1400" b="1" cap="none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 Воронежской области</a:t>
            </a:r>
            <a:r>
              <a:rPr lang="ru-RU" sz="1400" b="1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обеспечение безопасных условий для участников дорожного.</a:t>
            </a:r>
          </a:p>
          <a:p>
            <a:pPr indent="450215"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Целью подпрограммы 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«Защита населения и территории </a:t>
            </a:r>
            <a:r>
              <a:rPr lang="ru-RU" sz="1400" b="1" cap="none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от чрезвычайных ситуаций , пожарной безопасности и безопасности людей на водных объектах</a:t>
            </a:r>
            <a:r>
              <a:rPr lang="ru-RU" sz="1400" b="1" i="1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cap="none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минимизация социального и экономического ущерба наносимого населению в следствии чрезвычайных ситуаций.</a:t>
            </a:r>
            <a:endParaRPr lang="ru-RU" sz="1400" b="1" i="1" cap="none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M:\ЕФРЕМОВА\к бюджету на 2016 год\Бюджет для граждан\blagopriyatnaya_sred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47271"/>
            <a:ext cx="3024335" cy="247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M:\ЕФРЕМОВА\к бюджету на 2016 год\Бюджет для граждан\blagopriyatnaya_sred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3" y="1663677"/>
            <a:ext cx="3156942" cy="255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:\ЕФРЕМОВА\к бюджету на 2018-2020\Бюджет для граждан\Картинки 2017\60d0bfdac15c4c79e4e9d2e454d5d83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1" y="1662206"/>
            <a:ext cx="3156941" cy="255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:\ЕФРЕМОВА\Исполнение за 2019\Бюджет для граждан\Картинки\images (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0" y="1662206"/>
            <a:ext cx="3156941" cy="255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M:\ЕФРЕМОВА\к бюджету на 2021-2023\Бюджет для граждан\Картинки 2018\img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62206"/>
            <a:ext cx="3240357" cy="255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M:\ЕФРЕМОВА\к бюджету на 2023-2025\Бюджет для граждан\Картинки 2022\33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662206"/>
            <a:ext cx="3240360" cy="253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M:\ЕФРЕМОВА\к бюджету на 2018-2020\Бюджет для граждан\Картинки 2017\60d0bfdac15c4c79e4e9d2e454d5d83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0" y="1662205"/>
            <a:ext cx="3264442" cy="253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86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:\ЕФРЕМОВА\к бюджету на 2019-2021\Бюджет для граждан\Картинки 2018\64432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72" y="1988840"/>
            <a:ext cx="1697132" cy="133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44625"/>
            <a:ext cx="7366316" cy="76101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 РАСХОДОВ  НА РЕАЛИЗАЦИЮ НАЦИОНАЛЬНЫХ  ПРОЕКТОВ  В 2024 ГОДУ</a:t>
            </a:r>
            <a:endParaRPr lang="ru-RU" sz="2000" b="1" i="1" cap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03516" y="2366290"/>
            <a:ext cx="2133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школа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866 310,8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M:\ЕФРЕМОВА\к бюджету на 2021-2023\Бюджет для граждан\Картинки 2020\cos-log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6" y="5140693"/>
            <a:ext cx="1296144" cy="108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74316" y="5266344"/>
            <a:ext cx="25293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граждан 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3 188,6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2028" y="1169649"/>
            <a:ext cx="2829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1 054 157,5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7294" y="1008883"/>
            <a:ext cx="6372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839 967,6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рублей- федеральные и областные средства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7294" y="1363160"/>
            <a:ext cx="604867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214 189,9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 – средства районного бюджета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3209570" y="1060134"/>
            <a:ext cx="155448" cy="72327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90501" y="3734990"/>
            <a:ext cx="223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комфортной городской среды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25 110,4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90501" y="2149372"/>
            <a:ext cx="2112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поддержки молодежи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6 255,2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рублей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17349" y="5464599"/>
            <a:ext cx="1979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вода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59 996,0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рублей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3570" y="3726791"/>
            <a:ext cx="23086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туристической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</a:t>
            </a: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93 296,5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рублей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3" descr="M:\ЕФРЕМОВА\Исполнение за 2023\Бюджет для граждан\Картинки\2024\high-angle-girl-learning-math-at-school_23-21504708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65" y="5257129"/>
            <a:ext cx="204278" cy="25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:\ЕФРЕМОВА\Исполнение за 2023\Бюджет для граждан\Картинки\2024\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28" y="3593434"/>
            <a:ext cx="1677684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M:\ЕФРЕМОВА\Исполнение за 2023\Бюджет для граждан\Картинки\2024\2714a46ab309884d311a52be120b3b3c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93434"/>
            <a:ext cx="1728192" cy="136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:\ЕФРЕМОВА\Исполнение за 2023\Бюджет для граждан\Картинки\2024\1674010732_gas-kvas-com-p-risunok-na-temu-patrioticheskoe-vospitanie-3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28" y="5140693"/>
            <a:ext cx="1697132" cy="118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:\ЕФРЕМОВА\Исполнение за 2023\Бюджет для граждан\Картинки\2024\bea2846d6a675800d7d541dbc64947f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571117"/>
            <a:ext cx="1804284" cy="134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37" y="1933769"/>
            <a:ext cx="1605675" cy="139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s://avatars.mds.yandex.net/i?id=ff0c9dd35a218a3fc77607f977bb9d87c43c456b-8750288-images-thumbs&amp;n=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314" y="1988841"/>
            <a:ext cx="1589320" cy="133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i?id=028aaa7a13b69057bc3ae7cba9e38509f49b197f-8410613-images-thumbs&amp;n=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380" y="5257129"/>
            <a:ext cx="1551635" cy="107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0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53457" y="37292"/>
            <a:ext cx="739172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ЗАРАБОТНОЙ ПЛАТЫ «УКАЗНЫХ» КАТЕГОРИЙ РАБОТНИКОВ УЧРЕЖДЕНИЙ ОБРАЗОВАНИЯ И КУЛЬТУРЫ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93052" y="1145288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170310"/>
              </p:ext>
            </p:extLst>
          </p:nvPr>
        </p:nvGraphicFramePr>
        <p:xfrm>
          <a:off x="107504" y="1556791"/>
          <a:ext cx="8928992" cy="5180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69481856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86105338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126263509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56999532"/>
                    </a:ext>
                  </a:extLst>
                </a:gridCol>
              </a:tblGrid>
              <a:tr h="631464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Средняя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заработная плата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89493"/>
                  </a:ext>
                </a:extLst>
              </a:tr>
              <a:tr h="1182557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Педагогических работников муниципальных учреждений общего образования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39 402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48 510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51 339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9304611"/>
                  </a:ext>
                </a:extLst>
              </a:tr>
              <a:tr h="1182557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Педагогических работников муниципальных учреждений дошкольного  образования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36 956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41 967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47 760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856220"/>
                  </a:ext>
                </a:extLst>
              </a:tr>
              <a:tr h="10017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Педагогических работников муниципальных учреждений дополнительного  образования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40 623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47 242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52 930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997972"/>
                  </a:ext>
                </a:extLst>
              </a:tr>
              <a:tr h="1182557">
                <a:tc>
                  <a:txBody>
                    <a:bodyPr/>
                    <a:lstStyle/>
                    <a:p>
                      <a:pPr algn="l"/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Работников учреждений культуры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33 219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38 517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44 680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4766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38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428750" cy="9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-23315"/>
            <a:ext cx="7510332" cy="1148059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«ПРОГРАММНАЯ» СТРУКТУРА РАСХОДОВ РАЙОННОГО БЮДЖЕТА РАМОНСКОГО МУНИЦИПАЛЬНОГО РАЙОНА ВОРОНЕЖСКОЙ ОБЛАСТИ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128165"/>
              </p:ext>
            </p:extLst>
          </p:nvPr>
        </p:nvGraphicFramePr>
        <p:xfrm>
          <a:off x="35496" y="1124741"/>
          <a:ext cx="9073009" cy="56726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24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2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9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8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 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(тыс. руб.)</a:t>
                      </a: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 ,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(тыс. руб.)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202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 к  202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году , %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РАСХОДОВ,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2 592 885,2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3 608 932,7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ПРОГРАММЫ, всего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2 587 222,4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3 602 100,5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образования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1 462 798,3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2 336 038,8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159,7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 и туризма в Рамонском муниципальном районе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327 034,6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233 150,0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12,6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3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сельского хозяйства на территории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Рамонского </a:t>
                      </a: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111 567,1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229 674,1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3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 эффективное управление муниципальной собственностью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10 651,4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16 313,3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153,2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094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162 825,8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134 796,0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71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управление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396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461,5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413 424,1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063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благоприятных условий для населения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115 883,7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238 704,2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3161">
                <a:tc>
                  <a:txBody>
                    <a:bodyPr/>
                    <a:lstStyle/>
                    <a:p>
                      <a:pPr indent="762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5 662,8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6 832,2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400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0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836712"/>
            <a:ext cx="7972452" cy="63746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50579"/>
            <a:ext cx="7715250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РАСХОДОВ РАЙОННОГО БЮДЖЕТА </a:t>
            </a: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0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АМОНСКОГО МУНИЦИПАЛЬНОГО РАЙОНА ВОРОНЕЖСКОЙ ОБЛАСТИ ЗА 2024 ГОД ПО МУНИЦИПАЛЬНЫМ ПРОГРАММАМ</a:t>
            </a:r>
            <a:endParaRPr lang="ru-RU" sz="2000" b="1" i="1" dirty="0"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84763514"/>
              </p:ext>
            </p:extLst>
          </p:nvPr>
        </p:nvGraphicFramePr>
        <p:xfrm>
          <a:off x="107504" y="1374018"/>
          <a:ext cx="8928992" cy="5341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849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48676" y="116632"/>
            <a:ext cx="7299788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ВОРОНЕЖСКОЙ ОБЛАСТИ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476917"/>
              </p:ext>
            </p:extLst>
          </p:nvPr>
        </p:nvGraphicFramePr>
        <p:xfrm>
          <a:off x="179512" y="1124745"/>
          <a:ext cx="8856984" cy="561661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950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6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51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51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55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44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5946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Исполнение факта 2024 года к плану 2024 года (%)</a:t>
                      </a: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2024 года к исполнению 2023 года (%)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0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тыс. руб.)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(тыс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руб.)  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E8EA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РАСХОДОВ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2 592 885,2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3 668 520,4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3 608 932,7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Социально-значимые расходы, 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932 539,6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1 100 269,3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1 098 159,5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6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      Заработная плата с начислениями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835 224,9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1 001 809,0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1 000 564,0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9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Оплата коммунальных услуг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52 106,0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53 677,0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53 053,9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45 208,7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44 783,3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44 541,6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доплата к пенсии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6 138,8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6 989,3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6 989,3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113,9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99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Первоочередные расходы, из них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861 700,0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959 239,1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958 030,4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продукты питания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78 895,2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103 883,6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103 883,5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</a:t>
                      </a:r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орюче-смазочные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материалы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16 301,8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17 561,1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16 992,0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строительные материалы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3 065,4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2 615,5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2 615,4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01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вневедомственная охрана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36 890,5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32 718,4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32 703,3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01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капитальный и текущий ремонт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68 635,2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39 760,6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39 635,4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01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40 127,3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36 857,3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36 857,3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439117"/>
                  </a:ext>
                </a:extLst>
              </a:tr>
              <a:tr h="19018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проживание и питание в ПВР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232 378,2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223 984,0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223 984,0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4162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основные фонды                                                                                                                                             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576 682,9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158 490,2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1 107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196,0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192,0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83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9525" marR="9525" marT="9525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221 962,7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450 521,8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445 546,8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99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в расходах</a:t>
                      </a:r>
                    </a:p>
                  </a:txBody>
                  <a:tcPr marL="9525" marR="9525" marT="9525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3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476250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КОНСОЛИДИРОВАННЫЙ БЮДЖЕТ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Консолидированный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(сводный) бюджет района выполняет функцию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объединения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бюджетных показателей территории.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Включает в себя районный бюджет и все бюджеты городского и сельских поселений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 Он отражает сводные данные по доходам и расходам, источникам поступления финансовых средств и направлениям их использования на территории Рамонского муниципального района.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95736" y="2996952"/>
            <a:ext cx="4730824" cy="892228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Рамонского муниципального    района Воронежской области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72968" y="3917196"/>
            <a:ext cx="1008112" cy="961256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183103" y="3889180"/>
            <a:ext cx="914400" cy="98927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4606749"/>
            <a:ext cx="20162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муниципальных образований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4032851">
            <a:off x="1987914" y="3618747"/>
            <a:ext cx="386332" cy="43204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092280" y="4509120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бюджет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 rot="18020444">
            <a:off x="6875083" y="3640727"/>
            <a:ext cx="395581" cy="506275"/>
          </a:xfrm>
          <a:prstGeom prst="downArrow">
            <a:avLst>
              <a:gd name="adj1" fmla="val 50000"/>
              <a:gd name="adj2" fmla="val 6661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347864" y="4005064"/>
            <a:ext cx="720080" cy="76566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26840" y="3889180"/>
            <a:ext cx="166929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городского поселения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419872" y="5445224"/>
            <a:ext cx="864096" cy="78848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5975" y="5010329"/>
            <a:ext cx="16561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сельских поселений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>
            <a:stCxn id="12" idx="6"/>
            <a:endCxn id="21" idx="2"/>
          </p:cNvCxnSpPr>
          <p:nvPr/>
        </p:nvCxnSpPr>
        <p:spPr>
          <a:xfrm flipV="1">
            <a:off x="2181080" y="4387897"/>
            <a:ext cx="1166784" cy="9927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2" idx="5"/>
            <a:endCxn id="24" idx="1"/>
          </p:cNvCxnSpPr>
          <p:nvPr/>
        </p:nvCxnSpPr>
        <p:spPr>
          <a:xfrm>
            <a:off x="2033445" y="4737679"/>
            <a:ext cx="1512971" cy="823017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1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71525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СТРУКТУРА РАСХОДОВ РАЙОННОГО БЮДЖЕТА РАМОНСКОГО МУНИЦИПАЛЬНОГО РАЙОНА ВОРОНЕЖСКОЙ ОБЛАСТИ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998044513"/>
              </p:ext>
            </p:extLst>
          </p:nvPr>
        </p:nvGraphicFramePr>
        <p:xfrm>
          <a:off x="35496" y="1066242"/>
          <a:ext cx="8928992" cy="5702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89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0"/>
            <a:ext cx="746373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РАЗДЕЛАМ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708082"/>
              </p:ext>
            </p:extLst>
          </p:nvPr>
        </p:nvGraphicFramePr>
        <p:xfrm>
          <a:off x="107503" y="1043898"/>
          <a:ext cx="8856985" cy="5632386"/>
        </p:xfrm>
        <a:graphic>
          <a:graphicData uri="http://schemas.openxmlformats.org/drawingml/2006/table">
            <a:tbl>
              <a:tblPr/>
              <a:tblGrid>
                <a:gridCol w="3047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13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08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17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072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0742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2023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факта 2024 года к плану 2024 года (%)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2024 года к исполнению 2023 года (%)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22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 бюджет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тыс. руб.)</a:t>
                      </a:r>
                    </a:p>
                  </a:txBody>
                  <a:tcPr marL="54864" marR="54864" marT="0" marB="0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(тыс. руб.)   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44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2 592 885,2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3 668 520,4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3 608 932,7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98,4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139,2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0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205 632,4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276 592,3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274 355,0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99,2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133,4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223,0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223,0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97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205 797,5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161 739,0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161 739,0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78,6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09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314 504,8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357 207,7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355 853,2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99,6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113,1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0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70 933,8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198 284,1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194 565,2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98,1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274,3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11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1 401 801,4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2 322 989,9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2 270 954,7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97,8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162,0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841674"/>
                  </a:ext>
                </a:extLst>
              </a:tr>
              <a:tr h="240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119 242,3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102 861,3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102 861,3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86,3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0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45 208,7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44 783,3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44 541,6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99,5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98,5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77 273,2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80 443,0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80 442,9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104,1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797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13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368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152 491,1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123 396,8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123 396,8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80,9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4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46373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РАСХОДОВ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ПО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ЗА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192006"/>
              </p:ext>
            </p:extLst>
          </p:nvPr>
        </p:nvGraphicFramePr>
        <p:xfrm>
          <a:off x="107505" y="776275"/>
          <a:ext cx="8928991" cy="611923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976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0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0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5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55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118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2023</a:t>
                      </a:r>
                      <a:r>
                        <a:rPr lang="en-US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тыс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2024 год,      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тыс. руб.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 за 2024 год от исполнения за 2023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2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(+, -) тыс. руб.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205 632,4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274 355,0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68 722,6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133,4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223,0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2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205 797,5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161 739,0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-44 058,5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78,6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314 504,8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355 853,2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41 348,4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113,1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ЖКХ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70 933,8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194 565,2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123 631,4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274,3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490096"/>
                  </a:ext>
                </a:extLst>
              </a:tr>
              <a:tr h="184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852835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1 401 801,4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2 270 954,7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869 153,3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162,0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54,2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119 242,3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102 861,3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-16 381,0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86,3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22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45 208,7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44 541,6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-667,1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98,5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22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77 273,2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80 442,9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3 169,7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104,1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22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692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муниципальных образований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152 491,1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123 396,8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- 29 094,3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80,9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5,9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4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2 592 885,2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3 608 932,7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1 016 047,5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139,2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95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67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715250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СТРУКТУРА РАСХОДОВ РАЙОННОГО БЮДЖЕТА РАМОНСКОГО МУНИЦИПАЛЬНОГО РАЙОНА ВОРОНЕЖСКОЙ ОБЛАСТИ </a:t>
            </a:r>
            <a:r>
              <a:rPr lang="ru-RU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51929564"/>
              </p:ext>
            </p:extLst>
          </p:nvPr>
        </p:nvGraphicFramePr>
        <p:xfrm>
          <a:off x="107504" y="1066242"/>
          <a:ext cx="9001000" cy="5747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3932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46373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РАЙОННОГО БЮДЖЕТА ПО ОСНОВНЫМ РАЗДЕЛАМ НА ДУШУ НАСЕЛЕНИЯ ЗА 2024 ГОД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710318"/>
              </p:ext>
            </p:extLst>
          </p:nvPr>
        </p:nvGraphicFramePr>
        <p:xfrm>
          <a:off x="323528" y="1052736"/>
          <a:ext cx="8640960" cy="561479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244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9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7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9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91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Исполнено                               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год, (рублей)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Исполнено                          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год, (рублей)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87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68 587,6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91 289,1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78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5 439,4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6 939,9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875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оборона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175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5 443,8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4 091,2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87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8 319,4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9 001,4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62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1 876,4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4 921,6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74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255052"/>
                  </a:ext>
                </a:extLst>
              </a:tr>
              <a:tr h="28087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37 080,8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444,5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087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3 154,2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2 601,9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87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1 195,9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087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2 044,0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2 034,8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412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2349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4 033,7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3 121,4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93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547664" y="15875"/>
            <a:ext cx="7058174" cy="833438"/>
          </a:xfrm>
        </p:spPr>
        <p:txBody>
          <a:bodyPr>
            <a:normAutofit/>
          </a:bodyPr>
          <a:lstStyle/>
          <a:p>
            <a:pPr algn="ctr"/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РАСХОДЫ РАЙОННОГО БЮДЖЕТА В РАСЧЕТЕ НА ДУШУ НАСЕЛЕНИЯ ЗА 2022-202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ГОДЫ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439738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300192" y="1129680"/>
            <a:ext cx="2648544" cy="869379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районного бюджета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00191" y="2105024"/>
            <a:ext cx="2639021" cy="981076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 социальную политику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4" name="Овал 13"/>
          <p:cNvSpPr/>
          <p:nvPr/>
        </p:nvSpPr>
        <p:spPr>
          <a:xfrm>
            <a:off x="107506" y="3212974"/>
            <a:ext cx="1008109" cy="720081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0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114 124,2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43609" y="3212975"/>
            <a:ext cx="1008110" cy="720079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 510,4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300191" y="3212975"/>
            <a:ext cx="2648545" cy="936105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 общее образование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 приходится на одного ученика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600" b="1" kern="0" spc="100" dirty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rgbClr val="0078FF">
                    <a:alpha val="5700"/>
                  </a:srgbClr>
                </a:solidFill>
                <a:effectLst>
                  <a:outerShdw blurRad="25006" dist="20003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7" name="Овал 16"/>
          <p:cNvSpPr/>
          <p:nvPr/>
        </p:nvSpPr>
        <p:spPr>
          <a:xfrm>
            <a:off x="114909" y="4210278"/>
            <a:ext cx="1080120" cy="657225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166 323,3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8" name="Овал 17"/>
          <p:cNvSpPr/>
          <p:nvPr/>
        </p:nvSpPr>
        <p:spPr>
          <a:xfrm>
            <a:off x="1043610" y="4210277"/>
            <a:ext cx="1004916" cy="657225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13 860,3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0" name="Овал 19"/>
          <p:cNvSpPr/>
          <p:nvPr/>
        </p:nvSpPr>
        <p:spPr>
          <a:xfrm>
            <a:off x="107507" y="5229200"/>
            <a:ext cx="1008109" cy="720080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2 169,5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1" name="Овал 20"/>
          <p:cNvSpPr/>
          <p:nvPr/>
        </p:nvSpPr>
        <p:spPr>
          <a:xfrm>
            <a:off x="1043609" y="5229200"/>
            <a:ext cx="936104" cy="72008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180,8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00191" y="5157192"/>
            <a:ext cx="2648546" cy="864096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1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культуру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3" name="Овал 22"/>
          <p:cNvSpPr/>
          <p:nvPr/>
        </p:nvSpPr>
        <p:spPr>
          <a:xfrm>
            <a:off x="107505" y="2276872"/>
            <a:ext cx="1008110" cy="720079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912,8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4" name="Овал 23"/>
          <p:cNvSpPr/>
          <p:nvPr/>
        </p:nvSpPr>
        <p:spPr>
          <a:xfrm>
            <a:off x="1043609" y="2276871"/>
            <a:ext cx="936103" cy="720079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6,1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месяц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5" name="Овал 24"/>
          <p:cNvSpPr/>
          <p:nvPr/>
        </p:nvSpPr>
        <p:spPr>
          <a:xfrm>
            <a:off x="114908" y="1346597"/>
            <a:ext cx="1144723" cy="758428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46 887,7 рублей в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6" name="Овал 25"/>
          <p:cNvSpPr/>
          <p:nvPr/>
        </p:nvSpPr>
        <p:spPr>
          <a:xfrm>
            <a:off x="1043609" y="1382911"/>
            <a:ext cx="1008111" cy="6858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3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907,3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месяц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00191" y="4221088"/>
            <a:ext cx="2648545" cy="827162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Рамонского муниципального района Воронежской области </a:t>
            </a:r>
            <a:r>
              <a:rPr lang="ru-RU" sz="11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</a:t>
            </a:r>
            <a:r>
              <a:rPr lang="ru-RU" sz="1100" b="1" u="sng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дошкольное образование </a:t>
            </a:r>
            <a:r>
              <a:rPr lang="ru-RU" sz="1100" b="1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</a:t>
            </a:r>
            <a:r>
              <a:rPr lang="ru-RU" sz="11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одного </a:t>
            </a:r>
            <a:r>
              <a:rPr lang="ru-RU" sz="1100" b="1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дошкольника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600" b="1" kern="0" spc="100" dirty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rgbClr val="0078FF">
                    <a:alpha val="5700"/>
                  </a:srgbClr>
                </a:solidFill>
                <a:effectLst>
                  <a:outerShdw blurRad="25006" dist="20003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pic>
        <p:nvPicPr>
          <p:cNvPr id="2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5" y="1052736"/>
            <a:ext cx="10081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2022 год</a:t>
            </a:r>
            <a:endParaRPr lang="ru-RU" sz="1100" dirty="0"/>
          </a:p>
        </p:txBody>
      </p:sp>
      <p:sp>
        <p:nvSpPr>
          <p:cNvPr id="3" name="Овал 2"/>
          <p:cNvSpPr/>
          <p:nvPr/>
        </p:nvSpPr>
        <p:spPr>
          <a:xfrm>
            <a:off x="2195736" y="1346598"/>
            <a:ext cx="1008112" cy="72211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68 587,6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4" name="Овал 3"/>
          <p:cNvSpPr/>
          <p:nvPr/>
        </p:nvSpPr>
        <p:spPr>
          <a:xfrm>
            <a:off x="2195736" y="2276872"/>
            <a:ext cx="1008112" cy="72007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1 195,9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5" name="Овал 4"/>
          <p:cNvSpPr/>
          <p:nvPr/>
        </p:nvSpPr>
        <p:spPr>
          <a:xfrm>
            <a:off x="2123726" y="3212975"/>
            <a:ext cx="1080122" cy="7200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122 561,9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2123726" y="4210277"/>
            <a:ext cx="1080122" cy="65722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182 740,6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7" name="Овал 6"/>
          <p:cNvSpPr/>
          <p:nvPr/>
        </p:nvSpPr>
        <p:spPr>
          <a:xfrm>
            <a:off x="2195736" y="5229200"/>
            <a:ext cx="1008112" cy="72008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3 154,2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8" name="Овал 7"/>
          <p:cNvSpPr/>
          <p:nvPr/>
        </p:nvSpPr>
        <p:spPr>
          <a:xfrm>
            <a:off x="3131840" y="1314346"/>
            <a:ext cx="972108" cy="75436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5 715,6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9" name="Овал 8"/>
          <p:cNvSpPr/>
          <p:nvPr/>
        </p:nvSpPr>
        <p:spPr>
          <a:xfrm>
            <a:off x="3131840" y="2276872"/>
            <a:ext cx="972108" cy="7200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99,6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11" name="Овал 10"/>
          <p:cNvSpPr/>
          <p:nvPr/>
        </p:nvSpPr>
        <p:spPr>
          <a:xfrm>
            <a:off x="3131840" y="3212974"/>
            <a:ext cx="972108" cy="7200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</a:rPr>
              <a:t>10 213,5 рублей в месяц</a:t>
            </a:r>
            <a:endParaRPr lang="ru-RU" sz="11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131839" y="4210276"/>
            <a:ext cx="1080121" cy="65722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  15 228,4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19" name="Овал 18"/>
          <p:cNvSpPr/>
          <p:nvPr/>
        </p:nvSpPr>
        <p:spPr>
          <a:xfrm>
            <a:off x="3131840" y="5229200"/>
            <a:ext cx="972108" cy="72008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262,9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43808" y="998875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2023 год</a:t>
            </a:r>
            <a:endParaRPr lang="ru-RU" sz="1100" dirty="0"/>
          </a:p>
        </p:txBody>
      </p:sp>
      <p:sp>
        <p:nvSpPr>
          <p:cNvPr id="30" name="Овал 29"/>
          <p:cNvSpPr/>
          <p:nvPr/>
        </p:nvSpPr>
        <p:spPr>
          <a:xfrm>
            <a:off x="4438583" y="1330472"/>
            <a:ext cx="1008112" cy="75436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91 289,1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31" name="Овал 30"/>
          <p:cNvSpPr/>
          <p:nvPr/>
        </p:nvSpPr>
        <p:spPr>
          <a:xfrm>
            <a:off x="4438584" y="2276872"/>
            <a:ext cx="1008112" cy="72007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1 126,7 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5120" name="Овал 5119"/>
          <p:cNvSpPr/>
          <p:nvPr/>
        </p:nvSpPr>
        <p:spPr>
          <a:xfrm>
            <a:off x="4355976" y="3212974"/>
            <a:ext cx="1090720" cy="7200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159 994,1 рублей в год</a:t>
            </a:r>
            <a:endParaRPr lang="ru-RU" sz="1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5" name="Овал 5124"/>
          <p:cNvSpPr/>
          <p:nvPr/>
        </p:nvSpPr>
        <p:spPr>
          <a:xfrm>
            <a:off x="4355976" y="4210276"/>
            <a:ext cx="1090719" cy="65722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198 092,4 рублей в год</a:t>
            </a:r>
            <a:endParaRPr lang="ru-RU" sz="1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26" name="Овал 5125"/>
          <p:cNvSpPr/>
          <p:nvPr/>
        </p:nvSpPr>
        <p:spPr>
          <a:xfrm>
            <a:off x="4438584" y="5229200"/>
            <a:ext cx="1008111" cy="7200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2 601,9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</p:txBody>
      </p:sp>
      <p:sp>
        <p:nvSpPr>
          <p:cNvPr id="5129" name="TextBox 5128"/>
          <p:cNvSpPr txBox="1"/>
          <p:nvPr/>
        </p:nvSpPr>
        <p:spPr>
          <a:xfrm>
            <a:off x="5076057" y="945014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2024 год</a:t>
            </a:r>
            <a:endParaRPr lang="ru-RU" sz="1100" dirty="0"/>
          </a:p>
        </p:txBody>
      </p:sp>
      <p:sp>
        <p:nvSpPr>
          <p:cNvPr id="5130" name="Овал 5129"/>
          <p:cNvSpPr/>
          <p:nvPr/>
        </p:nvSpPr>
        <p:spPr>
          <a:xfrm>
            <a:off x="5292080" y="1314346"/>
            <a:ext cx="936104" cy="75436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7 607,4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5131" name="Овал 5130"/>
          <p:cNvSpPr/>
          <p:nvPr/>
        </p:nvSpPr>
        <p:spPr>
          <a:xfrm>
            <a:off x="5292080" y="2276871"/>
            <a:ext cx="936104" cy="72007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93,9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  <p:sp>
        <p:nvSpPr>
          <p:cNvPr id="5132" name="Овал 5131"/>
          <p:cNvSpPr/>
          <p:nvPr/>
        </p:nvSpPr>
        <p:spPr>
          <a:xfrm>
            <a:off x="5292080" y="3212973"/>
            <a:ext cx="1008110" cy="72008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13 332,8 рублей в месяц</a:t>
            </a:r>
            <a:endParaRPr lang="ru-RU" sz="1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3" name="Овал 5132"/>
          <p:cNvSpPr/>
          <p:nvPr/>
        </p:nvSpPr>
        <p:spPr>
          <a:xfrm>
            <a:off x="5292079" y="4210276"/>
            <a:ext cx="1008111" cy="65722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16 507,7 рублей в месяц</a:t>
            </a:r>
            <a:endParaRPr lang="ru-RU" sz="1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134" name="Овал 5133"/>
          <p:cNvSpPr/>
          <p:nvPr/>
        </p:nvSpPr>
        <p:spPr>
          <a:xfrm>
            <a:off x="5302688" y="5229200"/>
            <a:ext cx="925495" cy="72008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216,8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</p:txBody>
      </p:sp>
    </p:spTree>
    <p:extLst>
      <p:ext uri="{BB962C8B-B14F-4D97-AF65-F5344CB8AC3E}">
        <p14:creationId xmlns:p14="http://schemas.microsoft.com/office/powerpoint/2010/main" val="3321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750" y="0"/>
            <a:ext cx="771525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РАЙОННОГО БЮДЖЕТА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764704"/>
            <a:ext cx="753573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обязательства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физическим лицом, подлежащим исполнению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денежной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в установленном соответствующим законом, иным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правовым актом размере или имеющие установленный порядок его индексации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49856"/>
              </p:ext>
            </p:extLst>
          </p:nvPr>
        </p:nvGraphicFramePr>
        <p:xfrm>
          <a:off x="107504" y="1590964"/>
          <a:ext cx="8902289" cy="4995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53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6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выплат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2023 год , (тыс. руб.)</a:t>
                      </a: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2024 год , (тыс. руб.)</a:t>
                      </a: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2024 года к  2023 году , %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31 535,1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29 792,8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94,5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1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компенсацию, выплачиваемую родителям (законным представителям) в целях материальной поддержки воспитания и обучения детей, посещающих образовательные организации, реализующие образовательную программу дошкольного образования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3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приемной семье на содержание подопечных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в рамках подпрограммы «Социализация детей-сирот и детей, нуждающихся в особой заботе государства»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5 722,8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5 838,4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102,0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8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обеспечение выплаты вознаграждения, причитающегося приемному родителю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5 990,2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5 504,5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91,9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семьям опекунов на содержание подопечных детей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5 947,7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6 070,4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102,1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78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Предоставление мер социальной поддержки граждан, имеющих звание «Почетный гражданин Рамонского муниципального района Воронежской области»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546,0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97,5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46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1521,5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1542272"/>
                  </a:ext>
                </a:extLst>
              </a:tr>
              <a:tr h="6328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комплексного развития сельских территорий в рамках мероприятия «Создание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условий для обеспечения доступным и комфортным жильем сельского населения»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635783"/>
                  </a:ext>
                </a:extLst>
              </a:tr>
              <a:tr h="4550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мер социальной поддержки отдельным категориям медицинских работников в виде компенсации расходов по договору найма жилого помещения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обеспечение жильем  молодых семей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11 686,5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11 833,5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E8EA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solidFill>
                      <a:srgbClr val="E8EA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80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301" y="54977"/>
            <a:ext cx="7338408" cy="6824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 ТРАНСФЕРТЫ  ИЗ РАЙОННОГО БЮДЖЕТА БЮДЖЕТАМ ПОСЕЛЕНИЙ ЗА 2023-2024 </a:t>
            </a:r>
            <a:r>
              <a:rPr lang="ru-RU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10621" y="1988840"/>
            <a:ext cx="463420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0620" y="4403720"/>
            <a:ext cx="463420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5913" y="5626539"/>
            <a:ext cx="820891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2775"/>
            <a:ext cx="1403648" cy="92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909856" y="654613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330071"/>
              </p:ext>
            </p:extLst>
          </p:nvPr>
        </p:nvGraphicFramePr>
        <p:xfrm>
          <a:off x="107504" y="1116450"/>
          <a:ext cx="8928992" cy="56969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71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8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0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 к </a:t>
                      </a:r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году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5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3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180 894,5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158 237,2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6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211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 на выравнивание уровня бюджетной обеспеченности из районного бюджета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36 000,0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064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Дотация на выравнивание уровня бюджетной обеспеченности за счет субвенции, передаваемой из областного бюджета на осуществление полномочий по расчету и предоставлению дотаций поселениям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8 769,0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9 719,0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0211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МБТ на поддержку мер по обеспечению сбалансированности бюджетов поселений из бюджета муниципального района </a:t>
                      </a:r>
                      <a:endParaRPr lang="ru-RU" sz="13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95 953,6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54 366,5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09772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трансферты, передаваемые из районного бюджета Рамонского муниципального района Воронежской области бюджетам сельских поселений и направляемых на осуществление дорожной деятельности и использование автомобильных дорог в отношении автомобильных дорог местного значения</a:t>
                      </a:r>
                      <a:endParaRPr lang="ru-RU" sz="13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32 311,0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39 341,0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0211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бюджетам поселений на мероприятия по развитию газификации, водоснабжения и водоотведения</a:t>
                      </a:r>
                      <a:endParaRPr lang="ru-RU" sz="13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0211"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бюджетам поселений на поощрение поселений</a:t>
                      </a:r>
                      <a:endParaRPr lang="ru-RU" sz="13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10 450,0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4 950,0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30064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 бюджетам поселений за счет  зарезервированных средств из районного бюджета, связанных с особенностями исполнения бюджета</a:t>
                      </a:r>
                      <a:endParaRPr lang="ru-RU" sz="13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43" marR="9343" marT="9343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3 410,9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13 860,7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34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6316"/>
            <a:ext cx="6984776" cy="132445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 </a:t>
            </a:r>
            <a:r>
              <a:rPr lang="ru-RU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b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01.01.2023- 01.01.2025 ГОДА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2307681"/>
              </p:ext>
            </p:extLst>
          </p:nvPr>
        </p:nvGraphicFramePr>
        <p:xfrm>
          <a:off x="179512" y="1412779"/>
          <a:ext cx="8640961" cy="5328589"/>
        </p:xfrm>
        <a:graphic>
          <a:graphicData uri="http://schemas.openxmlformats.org/drawingml/2006/table">
            <a:tbl>
              <a:tblPr firstRow="1" bandRow="1"/>
              <a:tblGrid>
                <a:gridCol w="3135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8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9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7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094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Вид долгового обязательства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Сумма, тыс. рублей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01.01.2023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01.01.2024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01.01.2025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61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Всего муниципальный долг,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EECE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15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 том числе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6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  бюджетные кредиты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615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- кредиты кредитных организаций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691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Отношение муниципального долга к налоговым и неналоговым доходам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E5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75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00800" cy="83586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i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ГОСУДАРСТВЕННЫЕ ИНФОРМАЦИОННЫЕ РЕСУРСЫ</a:t>
            </a:r>
            <a:endParaRPr lang="ru-RU" sz="2000" b="1" i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88522"/>
            <a:ext cx="8003231" cy="5616624"/>
          </a:xfrm>
        </p:spPr>
        <p:txBody>
          <a:bodyPr/>
          <a:lstStyle/>
          <a:p>
            <a:pPr marL="114300" indent="0">
              <a:buNone/>
            </a:pPr>
            <a:endParaRPr lang="ru-RU" b="1" dirty="0"/>
          </a:p>
        </p:txBody>
      </p:sp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9" y="1085997"/>
            <a:ext cx="2664295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</a:t>
            </a:r>
            <a:endParaRPr lang="ru-RU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7446" y="1087236"/>
            <a:ext cx="5883025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endParaRPr lang="ru-RU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87824" y="1484784"/>
            <a:ext cx="5832648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послания Президента Российской Федерации,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 Президента Российской </a:t>
            </a:r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от 21 июля 2020 года</a:t>
            </a:r>
          </a:p>
          <a:p>
            <a:pPr algn="ctr"/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87824" y="2132856"/>
            <a:ext cx="5832648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проекте «Бюджет для граждан», обсуждения и события по вопросу открытых данных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87824" y="2780928"/>
            <a:ext cx="5832648" cy="936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бюджетах и бюджетном процессе в Российской Федерации (включая бюджеты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</a:t>
            </a:r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бюджеты муниципальных образований)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7821" y="3789040"/>
            <a:ext cx="5832649" cy="8892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федеральном бюджете, бюджетной политике, электронном бюджете, Резервном фонде и Фонде национального благосостояния, а так же иная информация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56282" y="4797152"/>
            <a:ext cx="5864188" cy="8640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прогнозах социально-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экономического развития  Российской Федерации </a:t>
            </a:r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отдельных секторов экономики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824" y="5733256"/>
            <a:ext cx="5832648" cy="936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Утвержденные государственные программы Российской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3529" y="1484784"/>
            <a:ext cx="2520279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России</a:t>
            </a:r>
          </a:p>
          <a:p>
            <a:pPr algn="ctr"/>
            <a:r>
              <a:rPr lang="en-US" sz="16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www.kremlin.ru</a:t>
            </a:r>
            <a:endParaRPr lang="ru-RU" sz="16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9" y="2132856"/>
            <a:ext cx="2520280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правительство</a:t>
            </a:r>
          </a:p>
          <a:p>
            <a:pPr algn="ctr"/>
            <a:r>
              <a:rPr lang="en-US" sz="12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htth://</a:t>
            </a:r>
            <a:r>
              <a:rPr lang="ru-RU" sz="1200" dirty="0" err="1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большоеправительство.рф</a:t>
            </a:r>
            <a:r>
              <a:rPr lang="en-US" sz="12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16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9" y="2780928"/>
            <a:ext cx="2520279" cy="9361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бюджет</a:t>
            </a:r>
          </a:p>
          <a:p>
            <a:pPr algn="ctr"/>
            <a:r>
              <a:rPr lang="ru-RU" sz="13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300" dirty="0" smtClean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budget.gov.ru</a:t>
            </a:r>
            <a:endParaRPr lang="ru-RU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9" y="3789040"/>
            <a:ext cx="2520279" cy="8892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  <a:r>
              <a:rPr lang="en-US" sz="14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www.minfin.ru</a:t>
            </a:r>
            <a:endParaRPr lang="ru-RU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9" y="4797152"/>
            <a:ext cx="2520279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экономического развития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</a:t>
            </a:r>
            <a:r>
              <a:rPr lang="en-US" sz="16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www.economy.gov.ru</a:t>
            </a:r>
            <a:endParaRPr lang="ru-RU" sz="16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9" y="5733256"/>
            <a:ext cx="2520279" cy="9361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государственных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Российской Федерации </a:t>
            </a:r>
            <a:endParaRPr lang="ru-RU" sz="13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www.programs.gov.ru</a:t>
            </a:r>
            <a:endParaRPr lang="en-US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7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547664" y="2204864"/>
            <a:ext cx="6840760" cy="4464496"/>
          </a:xfrm>
          <a:prstGeom prst="ellipse">
            <a:avLst/>
          </a:prstGeom>
          <a:solidFill>
            <a:srgbClr val="E8EA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750" y="188640"/>
            <a:ext cx="7031682" cy="1224136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БЮДЖЕТА РАМОНСКОГО </a:t>
            </a:r>
            <a:r>
              <a:rPr lang="ru-RU" sz="2000" b="1" i="1" cap="non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ЗА 2024 ГОД БАЗИРОВАЛОСЬ НА</a:t>
            </a:r>
            <a:endParaRPr lang="ru-RU" sz="2000" b="1" i="1" cap="non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428750" y="1124744"/>
            <a:ext cx="2232248" cy="151216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800" b="1" i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3068960"/>
            <a:ext cx="2592288" cy="2808312"/>
          </a:xfrm>
          <a:prstGeom prst="roundRect">
            <a:avLst>
              <a:gd name="adj" fmla="val 163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Положениях послания Президента Российской Федерации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Федеральному собранию Российской Федерации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38381" y="1731082"/>
            <a:ext cx="2664296" cy="28803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Основных направлениях бюджетной и налоговой политики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1551" y="3068960"/>
            <a:ext cx="2592288" cy="280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Указах Президента </a:t>
            </a:r>
            <a:r>
              <a:rPr lang="ru-RU" dirty="0">
                <a:solidFill>
                  <a:schemeClr val="bg1"/>
                </a:solidFill>
              </a:rPr>
              <a:t>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420620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00800" cy="83586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ГОСУДАРСТВЕННЫЕ ИНФОРМАЦИОННЫЕ РЕСУРСЫ</a:t>
            </a:r>
            <a:endParaRPr lang="ru-RU" sz="20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88522"/>
            <a:ext cx="8003231" cy="5616624"/>
          </a:xfrm>
        </p:spPr>
        <p:txBody>
          <a:bodyPr/>
          <a:lstStyle/>
          <a:p>
            <a:pPr marL="114300" indent="0">
              <a:buNone/>
            </a:pPr>
            <a:endParaRPr lang="ru-RU" b="1" dirty="0"/>
          </a:p>
        </p:txBody>
      </p:sp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57346" y="1085997"/>
            <a:ext cx="2530478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</a:t>
            </a:r>
            <a:endParaRPr lang="ru-RU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37447" y="1087236"/>
            <a:ext cx="5739010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endParaRPr lang="ru-RU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87824" y="1484784"/>
            <a:ext cx="5688632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портал органов власти Воронежской области</a:t>
            </a:r>
          </a:p>
          <a:p>
            <a:pPr algn="ctr"/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87824" y="2132856"/>
            <a:ext cx="5688632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портал </a:t>
            </a:r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и муниципальных услуг Воронежской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987824" y="2780928"/>
            <a:ext cx="5720286" cy="122413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Предоставлена информация о Стратегии социально-экономического развития Воронежской области на долгосрочную перспективу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Стратегии социально-экономического </a:t>
            </a:r>
            <a:r>
              <a:rPr lang="ru-RU" sz="1600" dirty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Воронежской области </a:t>
            </a:r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до 2035 года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7824" y="4077072"/>
            <a:ext cx="5688632" cy="6012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Представлена информация о государственном и муниципальном заказе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87824" y="4797152"/>
            <a:ext cx="5688631" cy="8640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областном бюджете, бюджетной политике, электронном бюджете, исполнении бюджета, государственном долге и др.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824" y="5733256"/>
            <a:ext cx="5688630" cy="936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Рамонского муниципального района Воронежской </a:t>
            </a:r>
            <a:r>
              <a:rPr lang="ru-RU" sz="160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  </a:t>
            </a:r>
            <a:endParaRPr lang="ru-RU" sz="1600" dirty="0">
              <a:solidFill>
                <a:srgbClr val="297FD5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7544" y="1484784"/>
            <a:ext cx="2376264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Воронежской области   </a:t>
            </a:r>
            <a:r>
              <a:rPr lang="en-US" sz="16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www.govvrn.ru</a:t>
            </a:r>
            <a:endParaRPr lang="ru-RU" sz="16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7544" y="2132856"/>
            <a:ext cx="2376264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государственных и муниципальных услуг </a:t>
            </a:r>
            <a:r>
              <a:rPr lang="en-US" sz="14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www.gosuslugi.ru/r/voron</a:t>
            </a:r>
            <a:r>
              <a:rPr lang="en-US" sz="16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ez</a:t>
            </a:r>
            <a:endParaRPr lang="ru-RU" sz="16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2852936"/>
            <a:ext cx="2376264" cy="11521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социально- экономического развития</a:t>
            </a:r>
          </a:p>
          <a:p>
            <a:pPr algn="ctr"/>
            <a:r>
              <a:rPr lang="ru-RU" sz="1300" dirty="0" smtClean="0">
                <a:solidFill>
                  <a:srgbClr val="297FD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www.govvrn.ru/strategia-social-no-ekonomiceskogo-razvitia1</a:t>
            </a:r>
            <a:endParaRPr lang="ru-RU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7544" y="4077072"/>
            <a:ext cx="2376264" cy="601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заказ </a:t>
            </a:r>
            <a:r>
              <a:rPr lang="en-US" sz="14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www.zakaz.govvrn.ru</a:t>
            </a:r>
            <a:endParaRPr lang="ru-RU" sz="14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7544" y="4797152"/>
            <a:ext cx="2376264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Воронежской области</a:t>
            </a:r>
          </a:p>
          <a:p>
            <a:pPr algn="ctr"/>
            <a:r>
              <a:rPr lang="en-US" sz="1600" dirty="0" smtClean="0">
                <a:solidFill>
                  <a:srgbClr val="629DD1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www.govvrn.ru</a:t>
            </a:r>
            <a:endParaRPr lang="ru-RU" sz="1600" dirty="0">
              <a:solidFill>
                <a:srgbClr val="629DD1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7544" y="5733256"/>
            <a:ext cx="2376264" cy="100811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Рамонского муниципального района Воронежской области</a:t>
            </a:r>
          </a:p>
          <a:p>
            <a:pPr algn="ctr"/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www.omsu-ramon.gosuslugi.ru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72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90191"/>
            <a:ext cx="8280920" cy="5284564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943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5969"/>
            <a:ext cx="8352928" cy="5328592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913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08912" cy="5266531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095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48" y="1052736"/>
            <a:ext cx="8352929" cy="5384006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8431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80920" cy="5393531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2457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280921" cy="4977606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021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90" y="1152329"/>
            <a:ext cx="8310074" cy="5241131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9450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978660"/>
            <a:ext cx="8280921" cy="5276056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661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387869" cy="5339556"/>
          </a:xfrm>
          <a:prstGeom prst="rect">
            <a:avLst/>
          </a:prstGeom>
          <a:solidFill>
            <a:srgbClr val="E8EAF4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5324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73038"/>
            <a:ext cx="6543692" cy="813629"/>
          </a:xfrm>
        </p:spPr>
        <p:txBody>
          <a:bodyPr>
            <a:noAutofit/>
          </a:bodyPr>
          <a:lstStyle/>
          <a:p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БЮДЖЕТА</a:t>
            </a:r>
            <a:endParaRPr lang="ru-RU" sz="2200" b="1" i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одержимое 3"/>
          <p:cNvSpPr>
            <a:spLocks noGrp="1"/>
          </p:cNvSpPr>
          <p:nvPr>
            <p:ph sz="half" idx="1"/>
          </p:nvPr>
        </p:nvSpPr>
        <p:spPr>
          <a:xfrm>
            <a:off x="4427984" y="1412776"/>
            <a:ext cx="4464496" cy="5088058"/>
          </a:xfrm>
        </p:spPr>
        <p:txBody>
          <a:bodyPr>
            <a:normAutofit/>
          </a:bodyPr>
          <a:lstStyle/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— денежные средства, поступающие в соответствии с законодательством в бюджет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Расходы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— денежные средства, направляемые на финансовое обеспечение задач и функций муниципального района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Сбалансированный бюджет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– равенство доходов и расходов бюджета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Дефицит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– это превышение расходов бюджета над его доходами </a:t>
            </a:r>
          </a:p>
          <a:p>
            <a:endParaRPr lang="ru-RU" sz="17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700" b="1" u="sng" dirty="0" smtClean="0">
                <a:solidFill>
                  <a:schemeClr val="accent1">
                    <a:lumMod val="75000"/>
                  </a:schemeClr>
                </a:solidFill>
              </a:rPr>
              <a:t>Профицит бюджета </a:t>
            </a:r>
            <a:r>
              <a:rPr lang="ru-RU" sz="1700" b="1" dirty="0" smtClean="0">
                <a:solidFill>
                  <a:schemeClr val="accent1">
                    <a:lumMod val="75000"/>
                  </a:schemeClr>
                </a:solidFill>
              </a:rPr>
              <a:t>– превышение доходов над расходами</a:t>
            </a:r>
            <a:endParaRPr lang="ru-RU" sz="17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M:\ЕФРЕМОВА\к бюджету на 2019-2021\Бюджет для граждан\Картинки 2018\image00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484784"/>
            <a:ext cx="3600399" cy="2160240"/>
          </a:xfrm>
          <a:prstGeom prst="rect">
            <a:avLst/>
          </a:prstGeom>
          <a:solidFill>
            <a:srgbClr val="DDFDC7"/>
          </a:solidFill>
        </p:spPr>
      </p:pic>
      <p:pic>
        <p:nvPicPr>
          <p:cNvPr id="6149" name="Picture 5" descr="M:\ЕФРЕМОВА\к бюджету на 2020-2022\Бюджет для граждан\Картинки 2018\image00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221088"/>
            <a:ext cx="3600399" cy="2160240"/>
          </a:xfrm>
          <a:prstGeom prst="rect">
            <a:avLst/>
          </a:prstGeom>
          <a:solidFill>
            <a:srgbClr val="DDFDC7"/>
          </a:solidFill>
        </p:spPr>
      </p:pic>
      <p:pic>
        <p:nvPicPr>
          <p:cNvPr id="7" name="Picture 2" descr="M:\ЕФРЕМОВА\к бюджету на 2021-2023\Бюджет для граждан\Картинки 2019\Slayd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3999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M:\ЕФРЕМОВА\К бюджету на 2024-2026\Бюджет для граждан\Картинки 2021\0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07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7820" y="170080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Брошюра подготовлена отделом по финансам администрации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Рамонского муниципального района Воронежской области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ул. 50 лет ВЛКСМ, 5, р.п. Рамонь, Воронежская область, 396020.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Контактные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телефоны: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 (47340) 2-18-50; 8 (47340) 2-17-49;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(47340)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2-11-05;   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Факс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 (47340)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2-17-02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Адрес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электронной почты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Е-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mail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000" u="sng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otdfin</a:t>
            </a:r>
            <a:r>
              <a:rPr lang="en-US" sz="20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ru-RU" sz="2000" u="sng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ramon</a:t>
            </a:r>
            <a:r>
              <a:rPr lang="ru-RU" sz="20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@</a:t>
            </a:r>
            <a:r>
              <a:rPr lang="en-US" sz="2000" u="sng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gov</a:t>
            </a:r>
            <a:r>
              <a:rPr lang="ru-RU" sz="20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vrn.ru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работы отдела по финансам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понедельник-пятница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8-00 до 17-00.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личного приема руководителя отдела по финансам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вторник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9:00 до 16:00 часов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оле 2"/>
          <p:cNvSpPr txBox="1">
            <a:spLocks noChangeArrowheads="1"/>
          </p:cNvSpPr>
          <p:nvPr/>
        </p:nvSpPr>
        <p:spPr bwMode="auto">
          <a:xfrm>
            <a:off x="1723069" y="256814"/>
            <a:ext cx="6677354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000" b="1" i="1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ДЛЯ ГРАЖДАН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000" b="0" i="1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95736" y="260648"/>
            <a:ext cx="6554867" cy="695137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И ПРОФИЦИТ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714375" y="1052736"/>
            <a:ext cx="3456384" cy="1080120"/>
          </a:xfrm>
          <a:prstGeom prst="ellipse">
            <a:avLst/>
          </a:prstGeom>
          <a:solidFill>
            <a:srgbClr val="C44F2A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Дефицит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837784" y="1041256"/>
            <a:ext cx="3436960" cy="10801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Профицит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5617" y="2348880"/>
            <a:ext cx="2520280" cy="792088"/>
          </a:xfrm>
          <a:prstGeom prst="roundRect">
            <a:avLst/>
          </a:prstGeom>
          <a:solidFill>
            <a:srgbClr val="D491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Накопленные резервы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3356991"/>
            <a:ext cx="2520281" cy="864097"/>
          </a:xfrm>
          <a:prstGeom prst="roundRect">
            <a:avLst/>
          </a:prstGeom>
          <a:solidFill>
            <a:srgbClr val="D4913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Муниципальный долг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779912" y="2359762"/>
            <a:ext cx="936104" cy="792088"/>
          </a:xfrm>
          <a:prstGeom prst="downArrow">
            <a:avLst>
              <a:gd name="adj1" fmla="val 50000"/>
              <a:gd name="adj2" fmla="val 5228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3779912" y="3379353"/>
            <a:ext cx="936103" cy="864096"/>
          </a:xfrm>
          <a:prstGeom prst="downArrow">
            <a:avLst/>
          </a:prstGeom>
          <a:solidFill>
            <a:srgbClr val="FF0000"/>
          </a:solidFill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15617" y="4797152"/>
            <a:ext cx="3600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При дефицитном бюджете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растет долг и (или)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снижаются остатки средств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(накопления)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20072" y="2348880"/>
            <a:ext cx="2592288" cy="80297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Накопленные резервы</a:t>
            </a:r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7956376" y="2359762"/>
            <a:ext cx="700656" cy="792088"/>
          </a:xfrm>
          <a:prstGeom prst="downArrow">
            <a:avLst/>
          </a:prstGeom>
          <a:solidFill>
            <a:srgbClr val="92D050"/>
          </a:solidFill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20072" y="3379353"/>
            <a:ext cx="2592288" cy="86409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Муниципальный долг</a:t>
            </a:r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7956376" y="3379354"/>
            <a:ext cx="700656" cy="864096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220072" y="4941168"/>
            <a:ext cx="3436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При </a:t>
            </a:r>
            <a:r>
              <a:rPr lang="ru-RU" dirty="0" err="1" smtClean="0">
                <a:solidFill>
                  <a:srgbClr val="00B050"/>
                </a:solidFill>
              </a:rPr>
              <a:t>профицитном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бюджете 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снижается  </a:t>
            </a:r>
            <a:r>
              <a:rPr lang="ru-RU" dirty="0">
                <a:solidFill>
                  <a:srgbClr val="00B050"/>
                </a:solidFill>
              </a:rPr>
              <a:t>долг и (или)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растут  </a:t>
            </a:r>
            <a:r>
              <a:rPr lang="ru-RU" dirty="0">
                <a:solidFill>
                  <a:srgbClr val="00B050"/>
                </a:solidFill>
              </a:rPr>
              <a:t>остатки средств 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(накопления)</a:t>
            </a:r>
          </a:p>
        </p:txBody>
      </p:sp>
    </p:spTree>
    <p:extLst>
      <p:ext uri="{BB962C8B-B14F-4D97-AF65-F5344CB8AC3E}">
        <p14:creationId xmlns:p14="http://schemas.microsoft.com/office/powerpoint/2010/main" val="311722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52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-16840" y="214292"/>
            <a:ext cx="9073929" cy="6167417"/>
            <a:chOff x="4999" y="3154"/>
            <a:chExt cx="7235" cy="4960"/>
          </a:xfrm>
        </p:grpSpPr>
        <p:sp>
          <p:nvSpPr>
            <p:cNvPr id="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4999" y="3154"/>
              <a:ext cx="720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2"/>
            <p:cNvSpPr>
              <a:spLocks noChangeShapeType="1"/>
            </p:cNvSpPr>
            <p:nvPr/>
          </p:nvSpPr>
          <p:spPr bwMode="auto">
            <a:xfrm>
              <a:off x="8648" y="4332"/>
              <a:ext cx="1" cy="3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8648" y="4515"/>
              <a:ext cx="254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6187" y="4515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187" y="4515"/>
              <a:ext cx="1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1199" y="4515"/>
              <a:ext cx="1" cy="1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5184" y="4699"/>
              <a:ext cx="2279" cy="552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7554" y="4699"/>
              <a:ext cx="2279" cy="552"/>
            </a:xfrm>
            <a:prstGeom prst="flowChartTerminator">
              <a:avLst/>
            </a:prstGeom>
            <a:solidFill>
              <a:srgbClr val="DAE82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Неналоговые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>
              <a:off x="9924" y="4643"/>
              <a:ext cx="2276" cy="601"/>
            </a:xfrm>
            <a:prstGeom prst="flowChartTerminator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Безвозмездные поступления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5184" y="5251"/>
              <a:ext cx="2279" cy="241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налогов, установленных Налоговым кодексом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налог на вмененный доход;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сельскохозяйственный налог;</a:t>
              </a:r>
            </a:p>
            <a:p>
              <a:pPr>
                <a:buFontTx/>
                <a:buChar char="•"/>
              </a:pPr>
              <a:r>
                <a:rPr lang="ru-RU" altLang="ru-RU" sz="1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государственная </a:t>
              </a:r>
              <a:r>
                <a:rPr lang="ru-RU" altLang="ru-RU" sz="1400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пошлина.</a:t>
              </a:r>
              <a:endPara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7554" y="5251"/>
              <a:ext cx="2279" cy="286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других пошлин и сборов, установленных законодательством, а так же штрафов за нарушение законодательства,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доходы от использования муниципального имущества и земли;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платные услуги казенных учреждений;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штрафные санкции;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другие неналоговые доходы.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2"/>
            <p:cNvSpPr>
              <a:spLocks noChangeArrowheads="1"/>
            </p:cNvSpPr>
            <p:nvPr/>
          </p:nvSpPr>
          <p:spPr bwMode="auto">
            <a:xfrm>
              <a:off x="9956" y="5251"/>
              <a:ext cx="2278" cy="238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других бюджетов бюджетной системы (межбюджетные трансферты), организаций, граждан (кроме налоговых и неналоговых доходов</a:t>
              </a:r>
              <a:r>
                <a:rPr lang="ru-RU" altLang="ru-RU" sz="14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1644310" y="672968"/>
            <a:ext cx="6744114" cy="104825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бюджета-</a:t>
            </a:r>
          </a:p>
          <a:p>
            <a:pPr algn="ctr"/>
            <a:r>
              <a:rPr lang="ru-RU" sz="1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безвозмездные и безвозвратные поступления денежных средств в бюджет</a:t>
            </a:r>
            <a:endParaRPr lang="ru-RU" sz="1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Заголовок 7"/>
          <p:cNvSpPr txBox="1">
            <a:spLocks/>
          </p:cNvSpPr>
          <p:nvPr/>
        </p:nvSpPr>
        <p:spPr>
          <a:xfrm>
            <a:off x="1449256" y="18311"/>
            <a:ext cx="7371216" cy="6546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РАЙОННОГО БЮДЖЕТА</a:t>
            </a:r>
            <a:endParaRPr lang="ru-RU" sz="2000" b="1" i="1" cap="none" dirty="0"/>
          </a:p>
        </p:txBody>
      </p:sp>
    </p:spTree>
    <p:extLst>
      <p:ext uri="{BB962C8B-B14F-4D97-AF65-F5344CB8AC3E}">
        <p14:creationId xmlns:p14="http://schemas.microsoft.com/office/powerpoint/2010/main" val="4130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20156</TotalTime>
  <Words>6506</Words>
  <Application>Microsoft Office PowerPoint</Application>
  <PresentationFormat>Экран (4:3)</PresentationFormat>
  <Paragraphs>2122</Paragraphs>
  <Slides>70</Slides>
  <Notes>48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7" baseType="lpstr">
      <vt:lpstr>Alexis Lower Case Outline</vt:lpstr>
      <vt:lpstr>Arial</vt:lpstr>
      <vt:lpstr>Calibri</vt:lpstr>
      <vt:lpstr>Franklin Gothic Book</vt:lpstr>
      <vt:lpstr>Franklin Gothic Medium</vt:lpstr>
      <vt:lpstr>Times New Roman</vt:lpstr>
      <vt:lpstr>Тема Office</vt:lpstr>
      <vt:lpstr>Презентация PowerPoint</vt:lpstr>
      <vt:lpstr>ЧТО ТАКОЕ «БЮДЖЕТ ДЛЯ ГРАЖДАН?»</vt:lpstr>
      <vt:lpstr>ПРИНЦИП ПРОЗРАЧНОСТИ  (ОТКРЫТОСТИ) БЮДЖЕТНОЙ СИСТЕМЫ РОССИЙСКОЙ ФЕДЕРАЦИИ ОЗНАЧАЕТ:</vt:lpstr>
      <vt:lpstr>АДМИНИСТРАТИВНО- ТЕРРИТОРИАЛЬНОЕ ДЕЛЕНИЕ  МУНИЦИПАЛЬНОГО  РАЙОНА </vt:lpstr>
      <vt:lpstr>Презентация PowerPoint</vt:lpstr>
      <vt:lpstr>ИСПОЛНЕНИЕ БЮДЖЕТА РАМОНСКОГО МУНИЦИПАЛЬНОГО РАЙОНА ЗА 2024 ГОД БАЗИРОВАЛОСЬ НА</vt:lpstr>
      <vt:lpstr>ОСНОВНЫЕ ХАРАКТЕРИСТИКИ БЮДЖЕТА</vt:lpstr>
      <vt:lpstr>ДЕФИЦИТ И ПРОФИЦИТ</vt:lpstr>
      <vt:lpstr>Презентация PowerPoint</vt:lpstr>
      <vt:lpstr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vt:lpstr>
      <vt:lpstr>ОСНОВНЫЕ ЗАДАЧИ ПО ИСПОЛНЕНИЮ БЮДЖЕТА В 2024 ГОДУ</vt:lpstr>
      <vt:lpstr>МЕРОПРИЯТИЯ ПО УВЕЛИЧЕНИЮ НАЛОГОВЫХ И НЕНАЛОГОВЫХ ДОХОДОВ КОЛНСОЛИДИРОВАННОГО БЮДЖЕТА</vt:lpstr>
      <vt:lpstr>ОСНОВНЫЕ ПОКАЗАТЕЛИ СОЦИАЛЬНО-ЭКОНОМИЧЕСКОГО РАЗВИТИЯ РАМОНСКОГО МУНИЦИПАЛЬНОГО РАЙОНА ЗА 2020-2024 ГОДЫ</vt:lpstr>
      <vt:lpstr>Презентация PowerPoint</vt:lpstr>
      <vt:lpstr>Презентация PowerPoint</vt:lpstr>
      <vt:lpstr>Презентация PowerPoint</vt:lpstr>
      <vt:lpstr>ОСНОВНЫЕ ХАРАКТЕРИСТИКИ КОНСОЛИДИРОВАННОГО  БЮДЖЕТА РАЙОНА</vt:lpstr>
      <vt:lpstr>СТРУКТУРА ДОХОДОВ КОНСОЛИДИРОВАННОГО БЮДЖЕТА РАЙОНА ЗА 2024 ГОД</vt:lpstr>
      <vt:lpstr>ДИНАМИКА ПОСТУПЛЕНИЯ НАЛОГОВЫХ И НЕНАЛОГОВЫХ ДОХОДОВ В 2020-2024 ГОДАХ</vt:lpstr>
      <vt:lpstr>Презентация PowerPoint</vt:lpstr>
      <vt:lpstr>Презентация PowerPoint</vt:lpstr>
      <vt:lpstr>Презентация PowerPoint</vt:lpstr>
      <vt:lpstr>ДОХОДЫ  КОНСОЛИДИРОВАННОГО  БЮДЖЕТА  НА ДУШУ  НАСЕЛЕНИЯ  В  2022-2024  ГОДАХ</vt:lpstr>
      <vt:lpstr>ПОСТУПЛЕНИЕ  ДОХОДОВ  ОТ  ГРАЖДАН  В КОНСОЛИДИРОВАННЫЙ БЮДЖЕТ РАЙОНА  В 2021-2024 ГОДАХ</vt:lpstr>
      <vt:lpstr>Презентация PowerPoint</vt:lpstr>
      <vt:lpstr>ОСНОВНЫЕ ХАРАКТЕРИСТИКИ РАЙОННОГО БЮДЖЕТА</vt:lpstr>
      <vt:lpstr>СТРУКТУРА ДОХОДОВ РАЙОННОГО БЮДЖЕТА  ЗА 2024 ГОД</vt:lpstr>
      <vt:lpstr>Презентация PowerPoint</vt:lpstr>
      <vt:lpstr>Презентация PowerPoint</vt:lpstr>
      <vt:lpstr>Презентация PowerPoint</vt:lpstr>
      <vt:lpstr>БЕЗВОЗМЕЗДНЫЕ  ПОСТУПЛЕНИЯ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РАЙОННОГО БЮДЖЕТА В РАСЧЕТЕ НА ДУШУ НАСЕЛЕНИЯ ЗА 2022-2024 ГОДЫ</vt:lpstr>
      <vt:lpstr>Презентация PowerPoint</vt:lpstr>
      <vt:lpstr>МЕЖБЮДЖЕТНЫЕ  ТРАНСФЕРТЫ  ИЗ РАЙОННОГО БЮДЖЕТА БЮДЖЕТАМ ПОСЕЛЕНИЙ ЗА 2023-2024 ГОДЫ</vt:lpstr>
      <vt:lpstr>МУНИЦИПАЛЬНЫЙ ДОЛГ  РАМОНСКОГО МУНИЦИПАЛЬНОГО РАЙОНА  НА 01.01.2023- 01.01.2025 ГОДА</vt:lpstr>
      <vt:lpstr>ОТКРЫТЫЕ ГОСУДАРСТВЕННЫЕ ИНФОРМАЦИОННЫЕ РЕСУРСЫ</vt:lpstr>
      <vt:lpstr>ОТКРЫТЫЕ ГОСУДАРСТВЕННЫЕ ИНФОРМАЦИОННЫЕ РЕСУРСЫ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Презентация PowerPoint</vt:lpstr>
    </vt:vector>
  </TitlesOfParts>
  <Company>UralSOFT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Готовко</dc:creator>
  <cp:lastModifiedBy>buh2</cp:lastModifiedBy>
  <cp:revision>1795</cp:revision>
  <cp:lastPrinted>2025-03-05T09:22:29Z</cp:lastPrinted>
  <dcterms:created xsi:type="dcterms:W3CDTF">2013-11-29T03:21:51Z</dcterms:created>
  <dcterms:modified xsi:type="dcterms:W3CDTF">2025-03-05T09:22:34Z</dcterms:modified>
</cp:coreProperties>
</file>