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0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75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87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3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3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88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4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4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8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8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3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2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3EC7-C386-4150-B22F-8150A12094CF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B4466A-00AB-486F-8A90-FD7662BD8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32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2975" y="1396683"/>
            <a:ext cx="9144000" cy="411465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Схема реализации проектов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муниципально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-частного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партнерства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Рамонском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муниципальном районе Воронежской области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654" y="27709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заключения концессионного соглашения по частной инициативе ФЗ-115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7" y="1614516"/>
            <a:ext cx="9956474" cy="513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Государственно-частное </a:t>
            </a:r>
            <a:r>
              <a:rPr lang="ru-RU" dirty="0" err="1" smtClean="0"/>
              <a:t>партнерство</a:t>
            </a:r>
            <a:r>
              <a:rPr lang="ru-RU" dirty="0" smtClean="0"/>
              <a:t> (ГЧП) </a:t>
            </a:r>
            <a:r>
              <a:rPr lang="ru-RU" dirty="0"/>
              <a:t>урегулировано двумя Федеральными законами: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▪ </a:t>
            </a:r>
            <a:r>
              <a:rPr lang="ru-RU" sz="2400" dirty="0"/>
              <a:t>Федеральный закон № 115-ФЗ «О концессионных соглашениях». </a:t>
            </a:r>
          </a:p>
          <a:p>
            <a:r>
              <a:rPr lang="ru-RU" sz="2400" dirty="0"/>
              <a:t>▪ Федеральный закон № 224-ФЗ «О государственно-частном </a:t>
            </a:r>
            <a:r>
              <a:rPr lang="ru-RU" sz="2400" dirty="0" err="1"/>
              <a:t>партнерстве</a:t>
            </a:r>
            <a:r>
              <a:rPr lang="ru-RU" sz="2400" dirty="0"/>
              <a:t>, </a:t>
            </a:r>
            <a:r>
              <a:rPr lang="ru-RU" sz="2400" dirty="0" err="1" smtClean="0"/>
              <a:t>муниципально</a:t>
            </a:r>
            <a:r>
              <a:rPr lang="ru-RU" sz="2400" dirty="0" smtClean="0"/>
              <a:t>-частном </a:t>
            </a:r>
            <a:r>
              <a:rPr lang="ru-RU" sz="2400" dirty="0" err="1"/>
              <a:t>партнерстве</a:t>
            </a:r>
            <a:r>
              <a:rPr lang="ru-RU" sz="2400" dirty="0"/>
              <a:t> в Российской Федерации и внесении изменений в отдельные </a:t>
            </a:r>
            <a:r>
              <a:rPr lang="ru-RU" sz="2400" dirty="0" smtClean="0"/>
              <a:t>законодательные </a:t>
            </a:r>
            <a:r>
              <a:rPr lang="ru-RU" sz="2400" dirty="0"/>
              <a:t>акты Российской Федерации».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90368" cy="14436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                                              </a:t>
            </a:r>
            <a:r>
              <a:rPr lang="ru-RU" b="1" dirty="0" smtClean="0"/>
              <a:t>Субъекты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u="sng" dirty="0" err="1">
                <a:solidFill>
                  <a:schemeClr val="tx1"/>
                </a:solidFill>
              </a:rPr>
              <a:t>Концедент</a:t>
            </a:r>
            <a:r>
              <a:rPr lang="ru-RU" sz="2000" dirty="0">
                <a:solidFill>
                  <a:schemeClr val="tx1"/>
                </a:solidFill>
              </a:rPr>
              <a:t> (государство) и </a:t>
            </a:r>
            <a:r>
              <a:rPr lang="ru-RU" sz="2000" u="sng" dirty="0">
                <a:solidFill>
                  <a:schemeClr val="tx1"/>
                </a:solidFill>
              </a:rPr>
              <a:t>концессионер</a:t>
            </a:r>
            <a:r>
              <a:rPr lang="ru-RU" sz="2000" dirty="0">
                <a:solidFill>
                  <a:schemeClr val="tx1"/>
                </a:solidFill>
              </a:rPr>
              <a:t> (частное юридическое лицо либо их объединение) для соглашения </a:t>
            </a:r>
            <a:r>
              <a:rPr lang="ru-RU" sz="2000" dirty="0" smtClean="0">
                <a:solidFill>
                  <a:schemeClr val="tx1"/>
                </a:solidFill>
              </a:rPr>
              <a:t>МЧП </a:t>
            </a:r>
            <a:r>
              <a:rPr lang="ru-RU" sz="2000" dirty="0">
                <a:solidFill>
                  <a:schemeClr val="tx1"/>
                </a:solidFill>
              </a:rPr>
              <a:t>– публичный </a:t>
            </a:r>
            <a:r>
              <a:rPr lang="ru-RU" sz="2000" dirty="0" err="1">
                <a:solidFill>
                  <a:schemeClr val="tx1"/>
                </a:solidFill>
              </a:rPr>
              <a:t>партнер</a:t>
            </a:r>
            <a:r>
              <a:rPr lang="ru-RU" sz="2000" dirty="0">
                <a:solidFill>
                  <a:schemeClr val="tx1"/>
                </a:solidFill>
              </a:rPr>
              <a:t> и частный </a:t>
            </a:r>
            <a:r>
              <a:rPr lang="ru-RU" sz="2000" dirty="0" err="1">
                <a:solidFill>
                  <a:schemeClr val="tx1"/>
                </a:solidFill>
              </a:rPr>
              <a:t>партнер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9516" y="2060837"/>
            <a:ext cx="4759189" cy="45062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2100" u="sng" dirty="0" smtClean="0"/>
              <a:t>Публичным </a:t>
            </a:r>
            <a:r>
              <a:rPr lang="ru-RU" sz="2100" u="sng" dirty="0" err="1"/>
              <a:t>партнером</a:t>
            </a:r>
            <a:r>
              <a:rPr lang="ru-RU" sz="2100" u="sng" dirty="0"/>
              <a:t> может быть</a:t>
            </a:r>
            <a:r>
              <a:rPr lang="ru-RU" sz="2100" u="sng" dirty="0" smtClean="0"/>
              <a:t>:</a:t>
            </a:r>
          </a:p>
          <a:p>
            <a:pPr marL="0" indent="0">
              <a:buNone/>
            </a:pPr>
            <a:endParaRPr lang="ru-RU" sz="2100" u="sng" dirty="0"/>
          </a:p>
          <a:p>
            <a:r>
              <a:rPr lang="ru-RU" dirty="0"/>
              <a:t>▪ Российская Федерация (от имени </a:t>
            </a:r>
            <a:r>
              <a:rPr lang="ru-RU" dirty="0" smtClean="0"/>
              <a:t>которой </a:t>
            </a:r>
            <a:r>
              <a:rPr lang="ru-RU" dirty="0"/>
              <a:t>выступает Правительство РФ, </a:t>
            </a:r>
            <a:r>
              <a:rPr lang="ru-RU" dirty="0" smtClean="0"/>
              <a:t>уполномоченный </a:t>
            </a:r>
            <a:r>
              <a:rPr lang="ru-RU" dirty="0"/>
              <a:t>Правительством РФ </a:t>
            </a:r>
            <a:r>
              <a:rPr lang="ru-RU" dirty="0" smtClean="0"/>
              <a:t>федеральный </a:t>
            </a:r>
            <a:r>
              <a:rPr lang="ru-RU" dirty="0"/>
              <a:t>орган государственной </a:t>
            </a:r>
            <a:r>
              <a:rPr lang="ru-RU" dirty="0" smtClean="0"/>
              <a:t>власти</a:t>
            </a:r>
            <a:r>
              <a:rPr lang="ru-RU" dirty="0"/>
              <a:t>);</a:t>
            </a:r>
          </a:p>
          <a:p>
            <a:r>
              <a:rPr lang="ru-RU" dirty="0"/>
              <a:t>▪ Субъект РФ (от имени которого </a:t>
            </a:r>
            <a:r>
              <a:rPr lang="ru-RU" dirty="0" smtClean="0"/>
              <a:t>выступает </a:t>
            </a:r>
            <a:r>
              <a:rPr lang="ru-RU" dirty="0"/>
              <a:t>высший исполнительный </a:t>
            </a:r>
            <a:r>
              <a:rPr lang="ru-RU" dirty="0" smtClean="0"/>
              <a:t>орган </a:t>
            </a:r>
            <a:r>
              <a:rPr lang="ru-RU" dirty="0"/>
              <a:t>региона, уполномоченный им </a:t>
            </a:r>
            <a:r>
              <a:rPr lang="ru-RU" dirty="0" smtClean="0"/>
              <a:t>региональный </a:t>
            </a:r>
            <a:r>
              <a:rPr lang="ru-RU" dirty="0"/>
              <a:t>орган исполнительной </a:t>
            </a:r>
            <a:r>
              <a:rPr lang="ru-RU" dirty="0" smtClean="0"/>
              <a:t>власти</a:t>
            </a:r>
            <a:r>
              <a:rPr lang="ru-RU" dirty="0"/>
              <a:t>);</a:t>
            </a:r>
          </a:p>
          <a:p>
            <a:r>
              <a:rPr lang="ru-RU" dirty="0"/>
              <a:t>▪ Муниципальное образование (от имени </a:t>
            </a:r>
            <a:r>
              <a:rPr lang="ru-RU" dirty="0" smtClean="0"/>
              <a:t>которого </a:t>
            </a:r>
            <a:r>
              <a:rPr lang="ru-RU" dirty="0"/>
              <a:t>выступает </a:t>
            </a:r>
            <a:r>
              <a:rPr lang="ru-RU" dirty="0" smtClean="0"/>
              <a:t>глава муниципального </a:t>
            </a:r>
            <a:r>
              <a:rPr lang="ru-RU" dirty="0"/>
              <a:t>образования, </a:t>
            </a:r>
            <a:r>
              <a:rPr lang="ru-RU" dirty="0" smtClean="0"/>
              <a:t>уполномоченный </a:t>
            </a:r>
            <a:r>
              <a:rPr lang="ru-RU" dirty="0"/>
              <a:t>им орган местного </a:t>
            </a:r>
            <a:r>
              <a:rPr lang="ru-RU" dirty="0" smtClean="0"/>
              <a:t>самоуправления</a:t>
            </a:r>
            <a:r>
              <a:rPr lang="ru-RU" dirty="0"/>
              <a:t>)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483668" y="2085774"/>
            <a:ext cx="4574732" cy="43649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/>
              <a:t>В Соглашении </a:t>
            </a:r>
            <a:r>
              <a:rPr lang="ru-RU" u="sng" dirty="0" smtClean="0"/>
              <a:t>МЧП </a:t>
            </a:r>
            <a:r>
              <a:rPr lang="ru-RU" u="sng" dirty="0"/>
              <a:t>не могут быть частным </a:t>
            </a:r>
            <a:r>
              <a:rPr lang="ru-RU" u="sng" dirty="0" err="1" smtClean="0"/>
              <a:t>партнером</a:t>
            </a:r>
            <a:r>
              <a:rPr lang="ru-RU" u="sng" dirty="0" smtClean="0"/>
              <a:t>:</a:t>
            </a:r>
          </a:p>
          <a:p>
            <a:pPr marL="0" indent="0">
              <a:buNone/>
            </a:pPr>
            <a:endParaRPr lang="ru-RU" u="sng" dirty="0"/>
          </a:p>
          <a:p>
            <a:r>
              <a:rPr lang="ru-RU" dirty="0"/>
              <a:t>▪ </a:t>
            </a:r>
            <a:r>
              <a:rPr lang="ru-RU" dirty="0" err="1"/>
              <a:t>ГУПы</a:t>
            </a:r>
            <a:r>
              <a:rPr lang="ru-RU" dirty="0"/>
              <a:t>;</a:t>
            </a:r>
          </a:p>
          <a:p>
            <a:r>
              <a:rPr lang="ru-RU" dirty="0"/>
              <a:t>▪ </a:t>
            </a:r>
            <a:r>
              <a:rPr lang="ru-RU" dirty="0" err="1"/>
              <a:t>МУПы</a:t>
            </a:r>
            <a:r>
              <a:rPr lang="ru-RU" dirty="0"/>
              <a:t>;</a:t>
            </a:r>
          </a:p>
          <a:p>
            <a:r>
              <a:rPr lang="ru-RU" dirty="0"/>
              <a:t>▪ Государственные и муниципальные учреждения;</a:t>
            </a:r>
          </a:p>
          <a:p>
            <a:r>
              <a:rPr lang="ru-RU" dirty="0"/>
              <a:t>▪ Коммерческие организации с долей контроля </a:t>
            </a:r>
            <a:r>
              <a:rPr lang="ru-RU" dirty="0" smtClean="0"/>
              <a:t>государства </a:t>
            </a:r>
            <a:r>
              <a:rPr lang="ru-RU" dirty="0"/>
              <a:t>более 50%; </a:t>
            </a:r>
          </a:p>
          <a:p>
            <a:r>
              <a:rPr lang="ru-RU" dirty="0"/>
              <a:t>▪ Иностранное юридическое лицо;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974" y="800792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Выбор </a:t>
            </a:r>
            <a:r>
              <a:rPr lang="ru-RU" dirty="0"/>
              <a:t>модели реализации проектов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1633" y="1921367"/>
            <a:ext cx="4184035" cy="38807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</a:t>
            </a:r>
            <a:r>
              <a:rPr lang="ru-RU" sz="2400" u="sng" dirty="0" smtClean="0"/>
              <a:t>ФЗ-115 </a:t>
            </a:r>
          </a:p>
          <a:p>
            <a:pPr marL="0" indent="0">
              <a:buNone/>
            </a:pPr>
            <a:r>
              <a:rPr lang="ru-RU" sz="2400" u="sng" dirty="0" smtClean="0"/>
              <a:t>  Концессионная  модель </a:t>
            </a:r>
          </a:p>
          <a:p>
            <a:r>
              <a:rPr lang="ru-RU" dirty="0"/>
              <a:t>право собственности на объект всегда сохраняется за публичной стороной (</a:t>
            </a:r>
            <a:r>
              <a:rPr lang="ru-RU" dirty="0" err="1"/>
              <a:t>концедентом</a:t>
            </a:r>
            <a:r>
              <a:rPr lang="ru-RU" dirty="0" smtClean="0"/>
              <a:t>);</a:t>
            </a:r>
          </a:p>
          <a:p>
            <a:r>
              <a:rPr lang="ru-RU" dirty="0"/>
              <a:t>осуществление эксплуатации всегда возлагается на </a:t>
            </a:r>
            <a:r>
              <a:rPr lang="ru-RU" dirty="0" smtClean="0"/>
              <a:t>концессионера.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07" y="1921367"/>
            <a:ext cx="486036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             ФЗ-224 </a:t>
            </a:r>
          </a:p>
          <a:p>
            <a:pPr marL="0" indent="0" algn="ctr">
              <a:buNone/>
            </a:pPr>
            <a:r>
              <a:rPr lang="ru-RU" sz="2400" u="sng" dirty="0" smtClean="0"/>
              <a:t>Соглашение о </a:t>
            </a:r>
            <a:r>
              <a:rPr lang="ru-RU" sz="2400" u="sng" dirty="0" err="1" smtClean="0"/>
              <a:t>муниципально</a:t>
            </a:r>
            <a:r>
              <a:rPr lang="ru-RU" sz="2400" u="sng" dirty="0" smtClean="0"/>
              <a:t>-частном </a:t>
            </a:r>
            <a:r>
              <a:rPr lang="ru-RU" sz="2400" u="sng" dirty="0" err="1" smtClean="0"/>
              <a:t>партнерстве</a:t>
            </a:r>
            <a:r>
              <a:rPr lang="ru-RU" sz="2400" u="sng" dirty="0" smtClean="0"/>
              <a:t> (МЧП)</a:t>
            </a:r>
          </a:p>
          <a:p>
            <a:r>
              <a:rPr lang="ru-RU" sz="2400" dirty="0"/>
              <a:t> </a:t>
            </a:r>
            <a:r>
              <a:rPr lang="ru-RU" dirty="0"/>
              <a:t>осуществление эксплуатации может быть возложено на публичного </a:t>
            </a:r>
            <a:r>
              <a:rPr lang="ru-RU" dirty="0" err="1"/>
              <a:t>партнера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право </a:t>
            </a:r>
            <a:r>
              <a:rPr lang="ru-RU" dirty="0"/>
              <a:t>собственности на объект соглашения возникает у частного </a:t>
            </a:r>
            <a:r>
              <a:rPr lang="ru-RU" dirty="0" err="1" smtClean="0"/>
              <a:t>партнера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93" y="385157"/>
            <a:ext cx="8596668" cy="1320800"/>
          </a:xfrm>
        </p:spPr>
        <p:txBody>
          <a:bodyPr/>
          <a:lstStyle/>
          <a:p>
            <a:r>
              <a:rPr lang="ru-RU" dirty="0"/>
              <a:t>Организационно-правовая схема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dirty="0"/>
              <a:t>КС ФЗ-115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348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sz="2400" u="sng" dirty="0" smtClean="0"/>
              <a:t>Концессионер:</a:t>
            </a:r>
          </a:p>
          <a:p>
            <a:r>
              <a:rPr lang="ru-RU" dirty="0" smtClean="0"/>
              <a:t>Проектирование</a:t>
            </a:r>
            <a:r>
              <a:rPr lang="ru-RU" dirty="0"/>
              <a:t>, финансирование и строительство </a:t>
            </a:r>
            <a:r>
              <a:rPr lang="ru-RU" dirty="0" smtClean="0"/>
              <a:t>Объекта; </a:t>
            </a:r>
          </a:p>
          <a:p>
            <a:r>
              <a:rPr lang="ru-RU" dirty="0" smtClean="0"/>
              <a:t>Техническое </a:t>
            </a:r>
            <a:r>
              <a:rPr lang="ru-RU" dirty="0"/>
              <a:t>обслуживание и ремонт Объекта (техническая эксплуатация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Осуществление </a:t>
            </a:r>
            <a:r>
              <a:rPr lang="ru-RU" dirty="0"/>
              <a:t>деятельности на Объекте (функциональная эксплуатация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Объекта </a:t>
            </a:r>
            <a:r>
              <a:rPr lang="ru-RU" dirty="0" err="1"/>
              <a:t>концеденту</a:t>
            </a:r>
            <a:r>
              <a:rPr lang="ru-RU" dirty="0"/>
              <a:t> после окончания срока </a:t>
            </a:r>
            <a:r>
              <a:rPr lang="ru-RU" dirty="0" smtClean="0"/>
              <a:t>соглашения.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0297" y="2160589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2400" u="sng" dirty="0" err="1" smtClean="0"/>
              <a:t>Концедент</a:t>
            </a:r>
            <a:r>
              <a:rPr lang="ru-RU" sz="2400" u="sng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земельного </a:t>
            </a:r>
            <a:r>
              <a:rPr lang="ru-RU" dirty="0" smtClean="0"/>
              <a:t>участка;</a:t>
            </a:r>
          </a:p>
          <a:p>
            <a:r>
              <a:rPr lang="ru-RU" dirty="0" err="1" smtClean="0"/>
              <a:t>Софинансирование</a:t>
            </a:r>
            <a:r>
              <a:rPr lang="ru-RU" dirty="0" smtClean="0"/>
              <a:t> </a:t>
            </a:r>
            <a:r>
              <a:rPr lang="ru-RU" dirty="0"/>
              <a:t>Проекта (Капитальный грант, Инвестиционный и Эксплуатационный </a:t>
            </a:r>
            <a:r>
              <a:rPr lang="ru-RU" dirty="0" err="1"/>
              <a:t>платеж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Выплата </a:t>
            </a:r>
            <a:r>
              <a:rPr lang="ru-RU" dirty="0"/>
              <a:t>компенсации расходов концессионера и кредиторам в случае досрочного расторжения соглашения.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2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Организационно-правовая схема: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МЧП </a:t>
            </a:r>
            <a:r>
              <a:rPr lang="ru-RU" dirty="0"/>
              <a:t>ФЗ-224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       </a:t>
            </a:r>
            <a:r>
              <a:rPr lang="ru-RU" sz="2400" u="sng" dirty="0" smtClean="0"/>
              <a:t>Частный </a:t>
            </a:r>
            <a:r>
              <a:rPr lang="ru-RU" sz="2400" u="sng" dirty="0" err="1"/>
              <a:t>партнер</a:t>
            </a:r>
            <a:r>
              <a:rPr lang="ru-RU" sz="2400" u="sng" dirty="0"/>
              <a:t>: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dirty="0" smtClean="0"/>
              <a:t>Проектирование</a:t>
            </a:r>
            <a:r>
              <a:rPr lang="ru-RU" dirty="0"/>
              <a:t>, финансирование и строительство </a:t>
            </a:r>
            <a:r>
              <a:rPr lang="ru-RU" dirty="0" smtClean="0"/>
              <a:t>Объекта; </a:t>
            </a:r>
          </a:p>
          <a:p>
            <a:r>
              <a:rPr lang="ru-RU" dirty="0" smtClean="0"/>
              <a:t>Техническое </a:t>
            </a:r>
            <a:r>
              <a:rPr lang="ru-RU" dirty="0"/>
              <a:t>обслуживание и ремонт Объекта (техническая эксплуатация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Оказание услуг; </a:t>
            </a:r>
          </a:p>
          <a:p>
            <a:r>
              <a:rPr lang="ru-RU" dirty="0" smtClean="0"/>
              <a:t>Передача </a:t>
            </a:r>
            <a:r>
              <a:rPr lang="ru-RU" dirty="0"/>
              <a:t>Объекта </a:t>
            </a:r>
            <a:r>
              <a:rPr lang="ru-RU" dirty="0" smtClean="0"/>
              <a:t>после </a:t>
            </a:r>
            <a:r>
              <a:rPr lang="ru-RU" dirty="0"/>
              <a:t>окончания срока </a:t>
            </a:r>
            <a:r>
              <a:rPr lang="ru-RU" dirty="0" smtClean="0"/>
              <a:t>МЧП.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2108" y="2160589"/>
            <a:ext cx="4184034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400" u="sng" dirty="0" smtClean="0"/>
              <a:t>Публичный </a:t>
            </a:r>
            <a:r>
              <a:rPr lang="ru-RU" sz="2400" u="sng" dirty="0" err="1"/>
              <a:t>партнер</a:t>
            </a:r>
            <a:r>
              <a:rPr lang="ru-RU" sz="2400" u="sng" dirty="0" smtClean="0"/>
              <a:t>:</a:t>
            </a:r>
          </a:p>
          <a:p>
            <a:r>
              <a:rPr lang="ru-RU" dirty="0" smtClean="0"/>
              <a:t>Предоставление </a:t>
            </a:r>
            <a:r>
              <a:rPr lang="ru-RU" dirty="0"/>
              <a:t>земельного </a:t>
            </a:r>
            <a:r>
              <a:rPr lang="ru-RU" dirty="0" smtClean="0"/>
              <a:t>участка;</a:t>
            </a:r>
          </a:p>
          <a:p>
            <a:r>
              <a:rPr lang="ru-RU" dirty="0" err="1" smtClean="0"/>
              <a:t>Софинансирование</a:t>
            </a:r>
            <a:r>
              <a:rPr lang="ru-RU" dirty="0" smtClean="0"/>
              <a:t> </a:t>
            </a:r>
            <a:r>
              <a:rPr lang="ru-RU" dirty="0"/>
              <a:t>Проекта (Капитальный </a:t>
            </a:r>
            <a:r>
              <a:rPr lang="ru-RU" dirty="0" smtClean="0"/>
              <a:t>грант, Инвестиционный Эксплуатационный </a:t>
            </a:r>
            <a:r>
              <a:rPr lang="ru-RU" dirty="0" err="1"/>
              <a:t>платеж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Оказание </a:t>
            </a:r>
            <a:r>
              <a:rPr lang="ru-RU" dirty="0"/>
              <a:t>услуг (функциональная эксплуатация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Выплата </a:t>
            </a:r>
            <a:r>
              <a:rPr lang="ru-RU" dirty="0"/>
              <a:t>компенсации расходов ЧП и кредиторам в случае досрочного расторжения </a:t>
            </a:r>
            <a:r>
              <a:rPr lang="ru-RU" dirty="0" smtClean="0"/>
              <a:t>МЧП.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280" y="285404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Схема заключения соглашения о МЧП (по конкурсу) ФЗ-224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18" y="1711173"/>
            <a:ext cx="9335192" cy="48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963" y="274320"/>
            <a:ext cx="8596668" cy="1323571"/>
          </a:xfrm>
        </p:spPr>
        <p:txBody>
          <a:bodyPr/>
          <a:lstStyle/>
          <a:p>
            <a:pPr algn="ctr"/>
            <a:r>
              <a:rPr lang="ru-RU" dirty="0" smtClean="0"/>
              <a:t>Схема заключения концессионного соглашения по конкурсу ФЗ-115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94" y="1597892"/>
            <a:ext cx="9784432" cy="5193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заключения соглашения о МЧП по частной инициативе ФЗ-224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66" y="1820486"/>
            <a:ext cx="9700780" cy="491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681" y="142665"/>
            <a:ext cx="776438" cy="97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2363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386</Words>
  <Application>Microsoft Office PowerPoint</Application>
  <PresentationFormat>Широкоэкранный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Схема реализации проектов муниципально-частного партнерства в Рамонском муниципальном районе Воронежской области</vt:lpstr>
      <vt:lpstr>Государственно-частное партнерство (ГЧП) урегулировано двумя Федеральными законами: </vt:lpstr>
      <vt:lpstr>                                               Субъекты  Концедент (государство) и концессионер (частное юридическое лицо либо их объединение) для соглашения МЧП – публичный партнер и частный партнер.</vt:lpstr>
      <vt:lpstr>Выбор модели реализации проектов.  </vt:lpstr>
      <vt:lpstr>Организационно-правовая схема:                        КС ФЗ-115</vt:lpstr>
      <vt:lpstr>Организационно-правовая схема:  МЧП ФЗ-224</vt:lpstr>
      <vt:lpstr>Схема заключения соглашения о МЧП (по конкурсу) ФЗ-224</vt:lpstr>
      <vt:lpstr>Схема заключения концессионного соглашения по конкурсу ФЗ-115</vt:lpstr>
      <vt:lpstr>Схема заключения соглашения о МЧП по частной инициативе ФЗ-224</vt:lpstr>
      <vt:lpstr>Схема заключения концессионного соглашения по частной инициативе ФЗ-115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реализации проектов муниципально-частного партнерства в Рамонском муниципальном районе Воронежской области</dc:title>
  <dc:creator>user</dc:creator>
  <cp:lastModifiedBy>user</cp:lastModifiedBy>
  <cp:revision>8</cp:revision>
  <dcterms:created xsi:type="dcterms:W3CDTF">2023-06-21T10:43:35Z</dcterms:created>
  <dcterms:modified xsi:type="dcterms:W3CDTF">2023-06-21T11:38:25Z</dcterms:modified>
</cp:coreProperties>
</file>