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7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5.xml" ContentType="application/vnd.openxmlformats-officedocument.drawingml.chart+xml"/>
  <Override PartName="/ppt/notesSlides/notesSlide10.xml" ContentType="application/vnd.openxmlformats-officedocument.presentationml.notesSlide+xml"/>
  <Override PartName="/ppt/charts/chart16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7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58" r:id="rId2"/>
    <p:sldId id="318" r:id="rId3"/>
    <p:sldId id="289" r:id="rId4"/>
    <p:sldId id="263" r:id="rId5"/>
    <p:sldId id="290" r:id="rId6"/>
    <p:sldId id="291" r:id="rId7"/>
    <p:sldId id="312" r:id="rId8"/>
    <p:sldId id="292" r:id="rId9"/>
    <p:sldId id="308" r:id="rId10"/>
    <p:sldId id="293" r:id="rId11"/>
    <p:sldId id="309" r:id="rId12"/>
    <p:sldId id="317" r:id="rId13"/>
    <p:sldId id="313" r:id="rId14"/>
    <p:sldId id="294" r:id="rId15"/>
    <p:sldId id="310" r:id="rId16"/>
    <p:sldId id="311" r:id="rId17"/>
    <p:sldId id="314" r:id="rId18"/>
    <p:sldId id="329" r:id="rId19"/>
    <p:sldId id="296" r:id="rId20"/>
    <p:sldId id="297" r:id="rId21"/>
    <p:sldId id="302" r:id="rId22"/>
    <p:sldId id="303" r:id="rId23"/>
    <p:sldId id="330" r:id="rId24"/>
    <p:sldId id="322" r:id="rId25"/>
    <p:sldId id="323" r:id="rId26"/>
    <p:sldId id="321" r:id="rId27"/>
    <p:sldId id="328" r:id="rId28"/>
    <p:sldId id="305" r:id="rId29"/>
    <p:sldId id="284" r:id="rId30"/>
    <p:sldId id="326" r:id="rId31"/>
    <p:sldId id="331" r:id="rId32"/>
    <p:sldId id="332" r:id="rId33"/>
    <p:sldId id="324" r:id="rId34"/>
    <p:sldId id="327" r:id="rId35"/>
    <p:sldId id="325" r:id="rId36"/>
    <p:sldId id="307" r:id="rId37"/>
    <p:sldId id="280" r:id="rId38"/>
  </p:sldIdLst>
  <p:sldSz cx="9144000" cy="5143500" type="screen16x9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E0D9C66-86D5-4AED-B670-C2B2E760031B}">
          <p14:sldIdLst>
            <p14:sldId id="258"/>
            <p14:sldId id="318"/>
            <p14:sldId id="289"/>
            <p14:sldId id="263"/>
            <p14:sldId id="290"/>
            <p14:sldId id="291"/>
            <p14:sldId id="312"/>
            <p14:sldId id="292"/>
            <p14:sldId id="308"/>
            <p14:sldId id="293"/>
            <p14:sldId id="309"/>
            <p14:sldId id="317"/>
            <p14:sldId id="313"/>
            <p14:sldId id="294"/>
            <p14:sldId id="310"/>
            <p14:sldId id="311"/>
            <p14:sldId id="314"/>
            <p14:sldId id="329"/>
            <p14:sldId id="296"/>
            <p14:sldId id="297"/>
            <p14:sldId id="302"/>
            <p14:sldId id="303"/>
            <p14:sldId id="330"/>
            <p14:sldId id="322"/>
            <p14:sldId id="323"/>
            <p14:sldId id="321"/>
            <p14:sldId id="328"/>
          </p14:sldIdLst>
        </p14:section>
        <p14:section name="Раздел без заголовка" id="{797C7F0E-97A1-4052-8DBD-83EAAA0D2F17}">
          <p14:sldIdLst>
            <p14:sldId id="305"/>
            <p14:sldId id="284"/>
            <p14:sldId id="326"/>
            <p14:sldId id="331"/>
            <p14:sldId id="332"/>
            <p14:sldId id="324"/>
            <p14:sldId id="327"/>
            <p14:sldId id="325"/>
            <p14:sldId id="307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892">
          <p15:clr>
            <a:srgbClr val="A4A3A4"/>
          </p15:clr>
        </p15:guide>
        <p15:guide id="2" pos="20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Самодурова Дарья Дмитриевна" initials="СДД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F76321"/>
    <a:srgbClr val="E13A0D"/>
    <a:srgbClr val="FF5050"/>
    <a:srgbClr val="7D0D45"/>
    <a:srgbClr val="46C246"/>
    <a:srgbClr val="006600"/>
    <a:srgbClr val="94593E"/>
    <a:srgbClr val="ECECEC"/>
    <a:srgbClr val="EEEA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4" autoAdjust="0"/>
    <p:restoredTop sz="94780" autoAdjust="0"/>
  </p:normalViewPr>
  <p:slideViewPr>
    <p:cSldViewPr>
      <p:cViewPr varScale="1">
        <p:scale>
          <a:sx n="144" d="100"/>
          <a:sy n="144" d="100"/>
        </p:scale>
        <p:origin x="654" y="102"/>
      </p:cViewPr>
      <p:guideLst>
        <p:guide orient="horz" pos="1892"/>
        <p:guide pos="20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1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900">
                <a:solidFill>
                  <a:srgbClr val="00B0F0"/>
                </a:solidFill>
              </a:defRPr>
            </a:pPr>
            <a:r>
              <a:rPr lang="ru-RU" sz="900" dirty="0" smtClean="0">
                <a:solidFill>
                  <a:srgbClr val="00B0F0"/>
                </a:solidFill>
              </a:rPr>
              <a:t>ЗЕМЕЛЬНЫЕ РЕСУРСЫ</a:t>
            </a:r>
            <a:endParaRPr lang="ru-RU" sz="900" dirty="0">
              <a:solidFill>
                <a:srgbClr val="00B0F0"/>
              </a:solidFill>
            </a:endParaRPr>
          </a:p>
        </c:rich>
      </c:tx>
      <c:layout>
        <c:manualLayout>
          <c:xMode val="edge"/>
          <c:yMode val="edge"/>
          <c:x val="0.28060908231645182"/>
          <c:y val="8.999559848642525E-3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937019931947594"/>
          <c:y val="8.4927716228619388E-2"/>
          <c:w val="0.44850608411578047"/>
          <c:h val="0.3919428417399967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1-1F43-4495-8C0B-D646720F7405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3-1F43-4495-8C0B-D646720F7405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5-1F43-4495-8C0B-D646720F7405}"/>
              </c:ext>
            </c:extLst>
          </c:dPt>
          <c:dPt>
            <c:idx val="3"/>
            <c:bubble3D val="0"/>
            <c:spPr>
              <a:solidFill>
                <a:srgbClr val="46C246"/>
              </a:solidFill>
            </c:spPr>
            <c:extLst>
              <c:ext xmlns:c16="http://schemas.microsoft.com/office/drawing/2014/chart" uri="{C3380CC4-5D6E-409C-BE32-E72D297353CC}">
                <c16:uniqueId val="{00000007-1F43-4495-8C0B-D646720F7405}"/>
              </c:ext>
            </c:extLst>
          </c:dPt>
          <c:dPt>
            <c:idx val="4"/>
            <c:bubble3D val="0"/>
            <c:explosion val="2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9-1F43-4495-8C0B-D646720F7405}"/>
              </c:ext>
            </c:extLst>
          </c:dPt>
          <c:dPt>
            <c:idx val="5"/>
            <c:bubble3D val="0"/>
            <c:spPr>
              <a:solidFill>
                <a:srgbClr val="7030A0"/>
              </a:solidFill>
            </c:spPr>
            <c:extLst>
              <c:ext xmlns:c16="http://schemas.microsoft.com/office/drawing/2014/chart" uri="{C3380CC4-5D6E-409C-BE32-E72D297353CC}">
                <c16:uniqueId val="{0000000B-1F43-4495-8C0B-D646720F7405}"/>
              </c:ext>
            </c:extLst>
          </c:dPt>
          <c:dPt>
            <c:idx val="6"/>
            <c:bubble3D val="0"/>
            <c:spPr>
              <a:solidFill>
                <a:srgbClr val="002060"/>
              </a:solidFill>
            </c:spPr>
            <c:extLst>
              <c:ext xmlns:c16="http://schemas.microsoft.com/office/drawing/2014/chart" uri="{C3380CC4-5D6E-409C-BE32-E72D297353CC}">
                <c16:uniqueId val="{0000000D-1F43-4495-8C0B-D646720F7405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62,4%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F43-4495-8C0B-D646720F7405}"/>
                </c:ext>
              </c:extLst>
            </c:dLbl>
            <c:dLbl>
              <c:idx val="3"/>
              <c:layout>
                <c:manualLayout>
                  <c:x val="5.949806085314685E-2"/>
                  <c:y val="1.673052842047079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1F43-4495-8C0B-D646720F7405}"/>
                </c:ext>
              </c:extLst>
            </c:dLbl>
            <c:dLbl>
              <c:idx val="4"/>
              <c:layout>
                <c:manualLayout>
                  <c:x val="3.0209960562525943E-2"/>
                  <c:y val="3.557787778805177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1F43-4495-8C0B-D646720F7405}"/>
                </c:ext>
              </c:extLst>
            </c:dLbl>
            <c:dLbl>
              <c:idx val="6"/>
              <c:layout>
                <c:manualLayout>
                  <c:x val="1.3114555963075042E-2"/>
                  <c:y val="4.681129107652834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1F43-4495-8C0B-D646720F74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Лист1!$A$2:$A$8</c:f>
              <c:strCache>
                <c:ptCount val="7"/>
                <c:pt idx="0">
                  <c:v>земли с/х назначения</c:v>
                </c:pt>
                <c:pt idx="1">
                  <c:v>промышленные земли</c:v>
                </c:pt>
                <c:pt idx="2">
                  <c:v>земли населенных пунктов</c:v>
                </c:pt>
                <c:pt idx="3">
                  <c:v>земли лесного фонда</c:v>
                </c:pt>
                <c:pt idx="4">
                  <c:v>земли водного фонда</c:v>
                </c:pt>
                <c:pt idx="5">
                  <c:v>земли запаса</c:v>
                </c:pt>
                <c:pt idx="6">
                  <c:v>земли особо охраняемых территорий и объектов</c:v>
                </c:pt>
              </c:strCache>
            </c:strRef>
          </c:cat>
          <c:val>
            <c:numRef>
              <c:f>Лист1!$B$2:$B$8</c:f>
              <c:numCache>
                <c:formatCode>0%</c:formatCode>
                <c:ptCount val="7"/>
                <c:pt idx="0">
                  <c:v>0.624</c:v>
                </c:pt>
                <c:pt idx="1">
                  <c:v>2.1000000000000001E-2</c:v>
                </c:pt>
                <c:pt idx="2">
                  <c:v>0.126</c:v>
                </c:pt>
                <c:pt idx="3">
                  <c:v>0.223</c:v>
                </c:pt>
                <c:pt idx="4">
                  <c:v>5.0000000000000001E-3</c:v>
                </c:pt>
                <c:pt idx="5">
                  <c:v>0</c:v>
                </c:pt>
                <c:pt idx="6">
                  <c:v>1E-4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F43-4495-8C0B-D646720F740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4.0699887983446044E-2"/>
          <c:y val="0.48444218492498659"/>
          <c:w val="0.74370599494321565"/>
          <c:h val="0.16725050515286033"/>
        </c:manualLayout>
      </c:layout>
      <c:overlay val="0"/>
      <c:txPr>
        <a:bodyPr/>
        <a:lstStyle/>
        <a:p>
          <a:pPr>
            <a:defRPr sz="700">
              <a:solidFill>
                <a:schemeClr val="bg1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9933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434-4947-AB62-3C191C6C614E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6434-4947-AB62-3C191C6C614E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6434-4947-AB62-3C191C6C614E}"/>
              </c:ext>
            </c:extLst>
          </c:dPt>
          <c:dLbls>
            <c:dLbl>
              <c:idx val="2"/>
              <c:layout>
                <c:manualLayout>
                  <c:x val="0"/>
                  <c:y val="9.411485717885135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434-4947-AB62-3C191C6C614E}"/>
                </c:ext>
              </c:extLst>
            </c:dLbl>
            <c:spPr>
              <a:solidFill>
                <a:schemeClr val="bg1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txPr>
              <a:bodyPr/>
              <a:lstStyle/>
              <a:p>
                <a:pPr>
                  <a:defRPr sz="6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13953500</c:v>
                </c:pt>
                <c:pt idx="1">
                  <c:v>15338300</c:v>
                </c:pt>
                <c:pt idx="2">
                  <c:v>14728100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434-4947-AB62-3C191C6C614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8"/>
        <c:overlap val="62"/>
        <c:axId val="35057664"/>
        <c:axId val="35067392"/>
      </c:barChart>
      <c:catAx>
        <c:axId val="35057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high"/>
        <c:txPr>
          <a:bodyPr/>
          <a:lstStyle/>
          <a:p>
            <a:pPr>
              <a:defRPr sz="600" b="0">
                <a:solidFill>
                  <a:schemeClr val="bg1">
                    <a:lumMod val="50000"/>
                  </a:schemeClr>
                </a:solidFill>
              </a:defRPr>
            </a:pPr>
            <a:endParaRPr lang="ru-RU"/>
          </a:p>
        </c:txPr>
        <c:crossAx val="35067392"/>
        <c:crosses val="autoZero"/>
        <c:auto val="1"/>
        <c:lblAlgn val="ctr"/>
        <c:lblOffset val="100"/>
        <c:noMultiLvlLbl val="0"/>
      </c:catAx>
      <c:valAx>
        <c:axId val="350673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50576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B902-4925-B0F0-28CFFB81E1A4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B902-4925-B0F0-28CFFB81E1A4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B902-4925-B0F0-28CFFB81E1A4}"/>
              </c:ext>
            </c:extLst>
          </c:dPt>
          <c:dLbls>
            <c:spPr>
              <a:solidFill>
                <a:schemeClr val="bg1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txPr>
              <a:bodyPr/>
              <a:lstStyle/>
              <a:p>
                <a:pPr>
                  <a:defRPr sz="6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35.4</c:v>
                </c:pt>
                <c:pt idx="1">
                  <c:v>39.799999999999997</c:v>
                </c:pt>
                <c:pt idx="2">
                  <c:v>41.7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902-4925-B0F0-28CFFB81E1A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8"/>
        <c:overlap val="62"/>
        <c:axId val="35106816"/>
        <c:axId val="35116544"/>
      </c:barChart>
      <c:catAx>
        <c:axId val="35106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high"/>
        <c:txPr>
          <a:bodyPr/>
          <a:lstStyle/>
          <a:p>
            <a:pPr>
              <a:defRPr sz="600" b="0">
                <a:solidFill>
                  <a:schemeClr val="bg1">
                    <a:lumMod val="50000"/>
                  </a:schemeClr>
                </a:solidFill>
              </a:defRPr>
            </a:pPr>
            <a:endParaRPr lang="ru-RU"/>
          </a:p>
        </c:txPr>
        <c:crossAx val="35116544"/>
        <c:crosses val="autoZero"/>
        <c:auto val="1"/>
        <c:lblAlgn val="ctr"/>
        <c:lblOffset val="100"/>
        <c:noMultiLvlLbl val="0"/>
      </c:catAx>
      <c:valAx>
        <c:axId val="351165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51068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  <c:spPr>
        <a:noFill/>
        <a:ln w="9525" cap="flat" cmpd="sng" algn="ctr">
          <a:solidFill>
            <a:schemeClr val="tx1">
              <a:tint val="75000"/>
              <a:shade val="95000"/>
              <a:satMod val="105000"/>
            </a:schemeClr>
          </a:solidFill>
          <a:prstDash val="solid"/>
          <a:round/>
        </a:ln>
        <a:effectLst/>
        <a:sp3d contourW="9525">
          <a:contourClr>
            <a:schemeClr val="tx1">
              <a:tint val="75000"/>
              <a:shade val="95000"/>
              <a:satMod val="10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9317906674715477"/>
          <c:y val="0.10645770796068456"/>
          <c:w val="0.55521178663458004"/>
          <c:h val="0.484825484507774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ACBA-4D90-92CC-D87D5962CD9D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ACBA-4D90-92CC-D87D5962CD9D}"/>
              </c:ext>
            </c:extLst>
          </c:dPt>
          <c:dPt>
            <c:idx val="2"/>
            <c:bubble3D val="0"/>
            <c:spPr>
              <a:solidFill>
                <a:srgbClr val="7030A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ACBA-4D90-92CC-D87D5962CD9D}"/>
              </c:ext>
            </c:extLst>
          </c:dPt>
          <c:dPt>
            <c:idx val="3"/>
            <c:bubble3D val="0"/>
            <c:spPr>
              <a:solidFill>
                <a:srgbClr val="0070C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ACBA-4D90-92CC-D87D5962CD9D}"/>
              </c:ext>
            </c:extLst>
          </c:dPt>
          <c:dPt>
            <c:idx val="4"/>
            <c:bubble3D val="0"/>
            <c:spPr>
              <a:solidFill>
                <a:srgbClr val="00B0F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ACBA-4D90-92CC-D87D5962CD9D}"/>
              </c:ext>
            </c:extLst>
          </c:dPt>
          <c:dLbls>
            <c:dLbl>
              <c:idx val="0"/>
              <c:layout>
                <c:manualLayout>
                  <c:x val="-1.7350853666888766E-2"/>
                  <c:y val="4.116729212327686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CBA-4D90-92CC-D87D5962CD9D}"/>
                </c:ext>
              </c:extLst>
            </c:dLbl>
            <c:dLbl>
              <c:idx val="1"/>
              <c:layout>
                <c:manualLayout>
                  <c:x val="-2.5205317204483189E-2"/>
                  <c:y val="-6.909689080783649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CBA-4D90-92CC-D87D5962CD9D}"/>
                </c:ext>
              </c:extLst>
            </c:dLbl>
            <c:dLbl>
              <c:idx val="2"/>
              <c:layout>
                <c:manualLayout>
                  <c:x val="-2.7267336659620257E-2"/>
                  <c:y val="-1.422709482065504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CBA-4D90-92CC-D87D5962CD9D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183</a:t>
                    </a:r>
                    <a:endParaRPr lang="en-US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ACBA-4D90-92CC-D87D5962CD9D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423</a:t>
                    </a:r>
                    <a:endParaRPr lang="en-US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ACBA-4D90-92CC-D87D5962CD9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shade val="95000"/>
                      <a:satMod val="10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сельское хозяйство</c:v>
                </c:pt>
                <c:pt idx="1">
                  <c:v>промышленность</c:v>
                </c:pt>
                <c:pt idx="2">
                  <c:v>строительство</c:v>
                </c:pt>
                <c:pt idx="3">
                  <c:v>оптовая и розничная торговля</c:v>
                </c:pt>
                <c:pt idx="4">
                  <c:v>прочие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60</c:v>
                </c:pt>
                <c:pt idx="1">
                  <c:v>54</c:v>
                </c:pt>
                <c:pt idx="2">
                  <c:v>72</c:v>
                </c:pt>
                <c:pt idx="3">
                  <c:v>189</c:v>
                </c:pt>
                <c:pt idx="4">
                  <c:v>423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ACBA-4D90-92CC-D87D5962CD9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0699869618451304E-2"/>
          <c:y val="0.64652107532414149"/>
          <c:w val="0.70813806441067462"/>
          <c:h val="0.2340521998228078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6431479162248267"/>
          <c:y val="6.380530622745216E-2"/>
          <c:w val="0.55521178663458004"/>
          <c:h val="0.484825484507774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7D0D45"/>
              </a:solidFill>
            </c:spPr>
            <c:extLst>
              <c:ext xmlns:c16="http://schemas.microsoft.com/office/drawing/2014/chart" uri="{C3380CC4-5D6E-409C-BE32-E72D297353CC}">
                <c16:uniqueId val="{00000001-3B8B-413E-941A-F6DEFD095934}"/>
              </c:ext>
            </c:extLst>
          </c:dPt>
          <c:dPt>
            <c:idx val="1"/>
            <c:bubble3D val="0"/>
            <c:spPr>
              <a:solidFill>
                <a:srgbClr val="FF5050"/>
              </a:solidFill>
            </c:spPr>
            <c:extLst>
              <c:ext xmlns:c16="http://schemas.microsoft.com/office/drawing/2014/chart" uri="{C3380CC4-5D6E-409C-BE32-E72D297353CC}">
                <c16:uniqueId val="{00000003-3B8B-413E-941A-F6DEFD095934}"/>
              </c:ext>
            </c:extLst>
          </c:dPt>
          <c:dPt>
            <c:idx val="2"/>
            <c:bubble3D val="0"/>
            <c:spPr>
              <a:solidFill>
                <a:srgbClr val="C00000"/>
              </a:solidFill>
            </c:spPr>
            <c:extLst>
              <c:ext xmlns:c16="http://schemas.microsoft.com/office/drawing/2014/chart" uri="{C3380CC4-5D6E-409C-BE32-E72D297353CC}">
                <c16:uniqueId val="{00000005-3B8B-413E-941A-F6DEFD095934}"/>
              </c:ext>
            </c:extLst>
          </c:dPt>
          <c:dLbls>
            <c:dLbl>
              <c:idx val="0"/>
              <c:layout>
                <c:manualLayout>
                  <c:x val="-9.9789113382554639E-2"/>
                  <c:y val="-0.1889246154063161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492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B8B-413E-941A-F6DEFD095934}"/>
                </c:ext>
              </c:extLst>
            </c:dLbl>
            <c:dLbl>
              <c:idx val="1"/>
              <c:layout>
                <c:manualLayout>
                  <c:x val="4.9041895479367964E-2"/>
                  <c:y val="1.241890166371234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3B8B-413E-941A-F6DEFD095934}"/>
                </c:ext>
              </c:extLst>
            </c:dLbl>
            <c:dLbl>
              <c:idx val="2"/>
              <c:layout>
                <c:manualLayout>
                  <c:x val="6.9234613716974022E-2"/>
                  <c:y val="5.714615802614088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287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3B8B-413E-941A-F6DEFD0959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малые</c:v>
                </c:pt>
                <c:pt idx="1">
                  <c:v>средние</c:v>
                </c:pt>
                <c:pt idx="2">
                  <c:v>крупные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488</c:v>
                </c:pt>
                <c:pt idx="1">
                  <c:v>9</c:v>
                </c:pt>
                <c:pt idx="2">
                  <c:v>295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B8B-413E-941A-F6DEFD09593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.23793983404549682"/>
          <c:y val="0.65505155567078799"/>
          <c:w val="0.60466791913747042"/>
          <c:h val="0.23549432118534719"/>
        </c:manualLayout>
      </c:layout>
      <c:overlay val="0"/>
      <c:txPr>
        <a:bodyPr/>
        <a:lstStyle/>
        <a:p>
          <a:pPr>
            <a:defRPr sz="700">
              <a:solidFill>
                <a:schemeClr val="bg1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  <c:spPr>
        <a:noFill/>
        <a:ln w="9525" cap="flat" cmpd="sng" algn="ctr">
          <a:solidFill>
            <a:schemeClr val="tx1">
              <a:tint val="75000"/>
              <a:shade val="95000"/>
              <a:satMod val="105000"/>
            </a:schemeClr>
          </a:solidFill>
          <a:prstDash val="solid"/>
          <a:round/>
        </a:ln>
        <a:effectLst/>
        <a:sp3d contourW="9525">
          <a:contourClr>
            <a:schemeClr val="tx1">
              <a:tint val="75000"/>
              <a:shade val="95000"/>
              <a:satMod val="10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9317906674715477"/>
          <c:y val="0.10645770796068456"/>
          <c:w val="0.55521178663458004"/>
          <c:h val="0.484825484507774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E13A0D"/>
            </a:solidFill>
          </c:spPr>
          <c:dPt>
            <c:idx val="0"/>
            <c:bubble3D val="0"/>
            <c:spPr>
              <a:solidFill>
                <a:srgbClr val="E13A0D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6A95-4F6F-B043-855D3F766730}"/>
              </c:ext>
            </c:extLst>
          </c:dPt>
          <c:dPt>
            <c:idx val="1"/>
            <c:bubble3D val="0"/>
            <c:spPr>
              <a:solidFill>
                <a:srgbClr val="FF9933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6A95-4F6F-B043-855D3F766730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6A95-4F6F-B043-855D3F766730}"/>
              </c:ext>
            </c:extLst>
          </c:dPt>
          <c:dPt>
            <c:idx val="3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6A95-4F6F-B043-855D3F766730}"/>
              </c:ext>
            </c:extLst>
          </c:dPt>
          <c:dPt>
            <c:idx val="4"/>
            <c:bubble3D val="0"/>
            <c:explosion val="2"/>
            <c:spPr>
              <a:solidFill>
                <a:srgbClr val="F7632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6A95-4F6F-B043-855D3F766730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999</a:t>
                    </a:r>
                    <a:endParaRPr lang="en-US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A95-4F6F-B043-855D3F766730}"/>
                </c:ext>
              </c:extLst>
            </c:dLbl>
            <c:dLbl>
              <c:idx val="2"/>
              <c:layout>
                <c:manualLayout>
                  <c:x val="5.0549137753032755E-2"/>
                  <c:y val="-0.1304941834886171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6A95-4F6F-B043-855D3F7667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shade val="95000"/>
                      <a:satMod val="105000"/>
                    </a:schemeClr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ИП</c:v>
                </c:pt>
                <c:pt idx="1">
                  <c:v>ООО</c:v>
                </c:pt>
                <c:pt idx="2">
                  <c:v>ОА</c:v>
                </c:pt>
                <c:pt idx="3">
                  <c:v>ЗАО</c:v>
                </c:pt>
                <c:pt idx="4">
                  <c:v>прочие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999</c:v>
                </c:pt>
                <c:pt idx="1">
                  <c:v>198</c:v>
                </c:pt>
                <c:pt idx="2">
                  <c:v>356</c:v>
                </c:pt>
                <c:pt idx="3">
                  <c:v>6</c:v>
                </c:pt>
                <c:pt idx="4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6A95-4F6F-B043-855D3F76673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9913852956804523"/>
          <c:y val="0.65505155567078799"/>
          <c:w val="0.60466791913747042"/>
          <c:h val="0.235494321185347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112493673542446E-2"/>
          <c:y val="0.13004944415249586"/>
          <c:w val="0.84714661333925856"/>
          <c:h val="0.575567678679785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Крупный рогатый скот</c:v>
                </c:pt>
              </c:strCache>
            </c:strRef>
          </c:tx>
          <c:spPr>
            <a:solidFill>
              <a:srgbClr val="FF5050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1A7C-468C-A3D7-B01F54B0D746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1A7C-468C-A3D7-B01F54B0D74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1A7C-468C-A3D7-B01F54B0D746}"/>
              </c:ext>
            </c:extLst>
          </c:dPt>
          <c:dLbls>
            <c:dLbl>
              <c:idx val="1"/>
              <c:layout>
                <c:manualLayout>
                  <c:x val="-5.3561875247644594E-3"/>
                  <c:y val="-2.25432448663823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A7C-468C-A3D7-B01F54B0D746}"/>
                </c:ext>
              </c:extLst>
            </c:dLbl>
            <c:dLbl>
              <c:idx val="2"/>
              <c:layout>
                <c:manualLayout>
                  <c:x val="-2.4102843861440067E-2"/>
                  <c:y val="-1.502882991092164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A7C-468C-A3D7-B01F54B0D746}"/>
                </c:ext>
              </c:extLst>
            </c:dLbl>
            <c:spPr>
              <a:solidFill>
                <a:schemeClr val="bg1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txPr>
              <a:bodyPr/>
              <a:lstStyle/>
              <a:p>
                <a:pPr>
                  <a:defRPr sz="6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28976</c:v>
                </c:pt>
                <c:pt idx="1">
                  <c:v>47506</c:v>
                </c:pt>
                <c:pt idx="2">
                  <c:v>70348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A7C-468C-A3D7-B01F54B0D74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т.ч. коровы</c:v>
                </c:pt>
              </c:strCache>
            </c:strRef>
          </c:tx>
          <c:spPr>
            <a:solidFill>
              <a:srgbClr val="7D0D45"/>
            </a:solidFill>
          </c:spPr>
          <c:invertIfNegative val="0"/>
          <c:dLbls>
            <c:dLbl>
              <c:idx val="0"/>
              <c:layout>
                <c:manualLayout>
                  <c:x val="-2.6780937623822297E-2"/>
                  <c:y val="7.514414955460820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A7C-468C-A3D7-B01F54B0D746}"/>
                </c:ext>
              </c:extLst>
            </c:dLbl>
            <c:dLbl>
              <c:idx val="1"/>
              <c:layout>
                <c:manualLayout>
                  <c:x val="-2.678093762382234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A7C-468C-A3D7-B01F54B0D746}"/>
                </c:ext>
              </c:extLst>
            </c:dLbl>
            <c:dLbl>
              <c:idx val="2"/>
              <c:layout>
                <c:manualLayout>
                  <c:x val="-1.6068562574293281E-2"/>
                  <c:y val="-4.508648973276491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A7C-468C-A3D7-B01F54B0D746}"/>
                </c:ext>
              </c:extLst>
            </c:dLbl>
            <c:spPr>
              <a:solidFill>
                <a:schemeClr val="bg1">
                  <a:lumMod val="95000"/>
                </a:schemeClr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txPr>
              <a:bodyPr/>
              <a:lstStyle/>
              <a:p>
                <a:pPr>
                  <a:defRPr sz="6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2613</c:v>
                </c:pt>
                <c:pt idx="1">
                  <c:v>2039</c:v>
                </c:pt>
                <c:pt idx="2">
                  <c:v>2017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1A7C-468C-A3D7-B01F54B0D74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Свиньи</c:v>
                </c:pt>
              </c:strCache>
            </c:strRef>
          </c:tx>
          <c:invertIfNegative val="0"/>
          <c:dLbls>
            <c:spPr>
              <a:solidFill>
                <a:schemeClr val="bg1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txPr>
              <a:bodyPr/>
              <a:lstStyle/>
              <a:p>
                <a:pPr>
                  <a:defRPr sz="6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30</c:v>
                </c:pt>
                <c:pt idx="1">
                  <c:v>5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A7C-468C-A3D7-B01F54B0D746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Овцы и козы</c:v>
                </c:pt>
              </c:strCache>
            </c:strRef>
          </c:tx>
          <c:invertIfNegative val="0"/>
          <c:dLbls>
            <c:spPr>
              <a:solidFill>
                <a:schemeClr val="bg1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txPr>
              <a:bodyPr/>
              <a:lstStyle/>
              <a:p>
                <a:pPr>
                  <a:defRPr sz="6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2129</c:v>
                </c:pt>
                <c:pt idx="1">
                  <c:v>2229</c:v>
                </c:pt>
                <c:pt idx="2">
                  <c:v>2416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1A7C-468C-A3D7-B01F54B0D74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58"/>
        <c:axId val="98296576"/>
        <c:axId val="98298112"/>
      </c:barChart>
      <c:catAx>
        <c:axId val="98296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high"/>
        <c:txPr>
          <a:bodyPr/>
          <a:lstStyle/>
          <a:p>
            <a:pPr>
              <a:defRPr sz="600" b="0">
                <a:solidFill>
                  <a:schemeClr val="bg1">
                    <a:lumMod val="50000"/>
                  </a:schemeClr>
                </a:solidFill>
              </a:defRPr>
            </a:pPr>
            <a:endParaRPr lang="ru-RU"/>
          </a:p>
        </c:txPr>
        <c:crossAx val="98298112"/>
        <c:crosses val="autoZero"/>
        <c:auto val="1"/>
        <c:lblAlgn val="ctr"/>
        <c:lblOffset val="100"/>
        <c:noMultiLvlLbl val="0"/>
      </c:catAx>
      <c:valAx>
        <c:axId val="982981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829657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6.8265386058602731E-2"/>
          <c:y val="0.74887654639998369"/>
          <c:w val="0.79585082320936917"/>
          <c:h val="0.10663155541490409"/>
        </c:manualLayout>
      </c:layout>
      <c:overlay val="0"/>
      <c:txPr>
        <a:bodyPr/>
        <a:lstStyle/>
        <a:p>
          <a:pPr>
            <a:defRPr sz="7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76321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FB16-4D66-99D5-CE8805A92D1D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FB16-4D66-99D5-CE8805A92D1D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FB16-4D66-99D5-CE8805A92D1D}"/>
              </c:ext>
            </c:extLst>
          </c:dPt>
          <c:dLbls>
            <c:spPr>
              <a:solidFill>
                <a:schemeClr val="bg1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txPr>
              <a:bodyPr/>
              <a:lstStyle/>
              <a:p>
                <a:pPr>
                  <a:defRPr sz="6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117.8</c:v>
                </c:pt>
                <c:pt idx="1">
                  <c:v>149.1</c:v>
                </c:pt>
                <c:pt idx="2">
                  <c:v>165.4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B16-4D66-99D5-CE8805A92D1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8"/>
        <c:overlap val="62"/>
        <c:axId val="97650944"/>
        <c:axId val="97669120"/>
      </c:barChart>
      <c:catAx>
        <c:axId val="976509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high"/>
        <c:txPr>
          <a:bodyPr/>
          <a:lstStyle/>
          <a:p>
            <a:pPr>
              <a:defRPr sz="600" b="0">
                <a:solidFill>
                  <a:schemeClr val="bg1">
                    <a:lumMod val="50000"/>
                  </a:schemeClr>
                </a:solidFill>
              </a:defRPr>
            </a:pPr>
            <a:endParaRPr lang="ru-RU"/>
          </a:p>
        </c:txPr>
        <c:crossAx val="97669120"/>
        <c:crosses val="autoZero"/>
        <c:auto val="1"/>
        <c:lblAlgn val="ctr"/>
        <c:lblOffset val="100"/>
        <c:noMultiLvlLbl val="0"/>
      </c:catAx>
      <c:valAx>
        <c:axId val="976691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76509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112493673542446E-2"/>
          <c:y val="0.13004944415249586"/>
          <c:w val="0.84714661333925856"/>
          <c:h val="0.605065775529935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Перевозка пассажиров,тыс.чел.</c:v>
                </c:pt>
              </c:strCache>
            </c:strRef>
          </c:tx>
          <c:spPr>
            <a:solidFill>
              <a:srgbClr val="FF9933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07FE-409A-B03A-B88F1FB509ED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07FE-409A-B03A-B88F1FB509ED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07FE-409A-B03A-B88F1FB509ED}"/>
              </c:ext>
            </c:extLst>
          </c:dPt>
          <c:dLbls>
            <c:dLbl>
              <c:idx val="1"/>
              <c:layout>
                <c:manualLayout>
                  <c:x val="-5.3561875247644594E-3"/>
                  <c:y val="-2.25432448663823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7FE-409A-B03A-B88F1FB509ED}"/>
                </c:ext>
              </c:extLst>
            </c:dLbl>
            <c:dLbl>
              <c:idx val="2"/>
              <c:layout>
                <c:manualLayout>
                  <c:x val="-2.4102843861440067E-2"/>
                  <c:y val="-1.502882991092164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7FE-409A-B03A-B88F1FB509ED}"/>
                </c:ext>
              </c:extLst>
            </c:dLbl>
            <c:spPr>
              <a:solidFill>
                <a:schemeClr val="bg1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txPr>
              <a:bodyPr/>
              <a:lstStyle/>
              <a:p>
                <a:pPr>
                  <a:defRPr sz="600" b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852</c:v>
                </c:pt>
                <c:pt idx="1">
                  <c:v>853</c:v>
                </c:pt>
                <c:pt idx="2">
                  <c:v>756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7FE-409A-B03A-B88F1FB509E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Пассажирооборот, тыс. пасс-км.
</c:v>
                </c:pt>
              </c:strCache>
            </c:strRef>
          </c:tx>
          <c:spPr>
            <a:solidFill>
              <a:srgbClr val="E13A0D"/>
            </a:solidFill>
          </c:spPr>
          <c:invertIfNegative val="0"/>
          <c:dLbls>
            <c:dLbl>
              <c:idx val="0"/>
              <c:layout>
                <c:manualLayout>
                  <c:x val="-2.6780937623822297E-2"/>
                  <c:y val="7.514414955460820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7FE-409A-B03A-B88F1FB509ED}"/>
                </c:ext>
              </c:extLst>
            </c:dLbl>
            <c:dLbl>
              <c:idx val="1"/>
              <c:layout>
                <c:manualLayout>
                  <c:x val="-2.678093762382234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7FE-409A-B03A-B88F1FB509ED}"/>
                </c:ext>
              </c:extLst>
            </c:dLbl>
            <c:dLbl>
              <c:idx val="2"/>
              <c:layout>
                <c:manualLayout>
                  <c:x val="-1.6068562574293281E-2"/>
                  <c:y val="-4.508648973276491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7FE-409A-B03A-B88F1FB509ED}"/>
                </c:ext>
              </c:extLst>
            </c:dLbl>
            <c:spPr>
              <a:solidFill>
                <a:schemeClr val="bg1">
                  <a:lumMod val="95000"/>
                </a:schemeClr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txPr>
              <a:bodyPr/>
              <a:lstStyle/>
              <a:p>
                <a:pPr>
                  <a:defRPr sz="6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61900</c:v>
                </c:pt>
                <c:pt idx="1">
                  <c:v>63010</c:v>
                </c:pt>
                <c:pt idx="2">
                  <c:v>38380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07FE-409A-B03A-B88F1FB509E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90"/>
        <c:axId val="166386304"/>
        <c:axId val="166392960"/>
      </c:barChart>
      <c:catAx>
        <c:axId val="1663863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high"/>
        <c:txPr>
          <a:bodyPr/>
          <a:lstStyle/>
          <a:p>
            <a:pPr>
              <a:defRPr sz="600" b="0">
                <a:solidFill>
                  <a:schemeClr val="bg1">
                    <a:lumMod val="50000"/>
                  </a:schemeClr>
                </a:solidFill>
              </a:defRPr>
            </a:pPr>
            <a:endParaRPr lang="ru-RU"/>
          </a:p>
        </c:txPr>
        <c:crossAx val="166392960"/>
        <c:crosses val="autoZero"/>
        <c:auto val="1"/>
        <c:lblAlgn val="ctr"/>
        <c:lblOffset val="100"/>
        <c:noMultiLvlLbl val="0"/>
      </c:catAx>
      <c:valAx>
        <c:axId val="1663929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6638630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"/>
          <c:y val="0.74887653579553692"/>
          <c:w val="1"/>
          <c:h val="0.20603697447169816"/>
        </c:manualLayout>
      </c:layout>
      <c:overlay val="0"/>
      <c:txPr>
        <a:bodyPr/>
        <a:lstStyle/>
        <a:p>
          <a:pPr>
            <a:defRPr sz="7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6431479162248267"/>
          <c:y val="6.380530622745216E-2"/>
          <c:w val="0.55521178663458004"/>
          <c:h val="0.484825484507774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1-04D5-46E6-9522-98F1B939864C}"/>
              </c:ext>
            </c:extLst>
          </c:dPt>
          <c:dPt>
            <c:idx val="1"/>
            <c:bubble3D val="0"/>
            <c:spPr>
              <a:solidFill>
                <a:srgbClr val="FF5050"/>
              </a:solidFill>
            </c:spPr>
            <c:extLst>
              <c:ext xmlns:c16="http://schemas.microsoft.com/office/drawing/2014/chart" uri="{C3380CC4-5D6E-409C-BE32-E72D297353CC}">
                <c16:uniqueId val="{00000003-04D5-46E6-9522-98F1B939864C}"/>
              </c:ext>
            </c:extLst>
          </c:dPt>
          <c:dPt>
            <c:idx val="2"/>
            <c:bubble3D val="0"/>
            <c:spPr>
              <a:solidFill>
                <a:srgbClr val="C00000"/>
              </a:solidFill>
            </c:spPr>
            <c:extLst>
              <c:ext xmlns:c16="http://schemas.microsoft.com/office/drawing/2014/chart" uri="{C3380CC4-5D6E-409C-BE32-E72D297353CC}">
                <c16:uniqueId val="{00000005-04D5-46E6-9522-98F1B939864C}"/>
              </c:ext>
            </c:extLst>
          </c:dPt>
          <c:dPt>
            <c:idx val="3"/>
            <c:bubble3D val="0"/>
            <c:spPr>
              <a:solidFill>
                <a:schemeClr val="accent6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7-04D5-46E6-9522-98F1B939864C}"/>
              </c:ext>
            </c:extLst>
          </c:dPt>
          <c:dPt>
            <c:idx val="4"/>
            <c:bubble3D val="0"/>
            <c:spPr>
              <a:solidFill>
                <a:srgbClr val="FF9933"/>
              </a:solidFill>
            </c:spPr>
            <c:extLst>
              <c:ext xmlns:c16="http://schemas.microsoft.com/office/drawing/2014/chart" uri="{C3380CC4-5D6E-409C-BE32-E72D297353CC}">
                <c16:uniqueId val="{00000009-04D5-46E6-9522-98F1B939864C}"/>
              </c:ext>
            </c:extLst>
          </c:dPt>
          <c:dLbls>
            <c:dLbl>
              <c:idx val="1"/>
              <c:layout>
                <c:manualLayout>
                  <c:x val="-6.4128575913199135E-2"/>
                  <c:y val="-0.2780009658921840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4D5-46E6-9522-98F1B939864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 b="1">
                    <a:solidFill>
                      <a:sysClr val="windowText" lastClr="000000"/>
                    </a:solidFill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высшее образование</c:v>
                </c:pt>
                <c:pt idx="1">
                  <c:v>среднее профессиональное образование</c:v>
                </c:pt>
                <c:pt idx="2">
                  <c:v>среднее образование</c:v>
                </c:pt>
                <c:pt idx="3">
                  <c:v>основное</c:v>
                </c:pt>
                <c:pt idx="4">
                  <c:v>начальное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0.2</c:v>
                </c:pt>
                <c:pt idx="1">
                  <c:v>0.32</c:v>
                </c:pt>
                <c:pt idx="2">
                  <c:v>0.26500000000000001</c:v>
                </c:pt>
                <c:pt idx="3">
                  <c:v>0.14299999999999999</c:v>
                </c:pt>
                <c:pt idx="4">
                  <c:v>9.0999999999999998E-2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4D5-46E6-9522-98F1B939864C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.23793983404549682"/>
          <c:y val="0.65505155567078799"/>
          <c:w val="0.60466791913747042"/>
          <c:h val="0.23549432118534719"/>
        </c:manualLayout>
      </c:layout>
      <c:overlay val="0"/>
      <c:txPr>
        <a:bodyPr/>
        <a:lstStyle/>
        <a:p>
          <a:pPr>
            <a:defRPr sz="700">
              <a:solidFill>
                <a:schemeClr val="bg1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3195951823042857E-2"/>
          <c:y val="0.19439159537829129"/>
          <c:w val="0.94382223537638898"/>
          <c:h val="0.472141116264859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ДОУ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2618-4169-8677-32D22D5D37BF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2618-4169-8677-32D22D5D37BF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2618-4169-8677-32D22D5D37BF}"/>
              </c:ext>
            </c:extLst>
          </c:dPt>
          <c:dLbls>
            <c:spPr>
              <a:solidFill>
                <a:schemeClr val="bg1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txPr>
              <a:bodyPr/>
              <a:lstStyle/>
              <a:p>
                <a:pPr>
                  <a:defRPr sz="6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1292</c:v>
                </c:pt>
                <c:pt idx="1">
                  <c:v>1535</c:v>
                </c:pt>
                <c:pt idx="2">
                  <c:v>1603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618-4169-8677-32D22D5D37B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СОШ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spPr>
              <a:solidFill>
                <a:schemeClr val="bg1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txPr>
              <a:bodyPr/>
              <a:lstStyle/>
              <a:p>
                <a:pPr>
                  <a:defRPr sz="6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2819</c:v>
                </c:pt>
                <c:pt idx="1">
                  <c:v>2971</c:v>
                </c:pt>
                <c:pt idx="2">
                  <c:v>3437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618-4169-8677-32D22D5D37B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60591232"/>
        <c:axId val="160593024"/>
      </c:barChart>
      <c:catAx>
        <c:axId val="160591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high"/>
        <c:txPr>
          <a:bodyPr/>
          <a:lstStyle/>
          <a:p>
            <a:pPr>
              <a:defRPr sz="600" b="0">
                <a:solidFill>
                  <a:schemeClr val="bg1">
                    <a:lumMod val="50000"/>
                  </a:schemeClr>
                </a:solidFill>
              </a:defRPr>
            </a:pPr>
            <a:endParaRPr lang="ru-RU"/>
          </a:p>
        </c:txPr>
        <c:crossAx val="160593024"/>
        <c:crosses val="autoZero"/>
        <c:auto val="1"/>
        <c:lblAlgn val="ctr"/>
        <c:lblOffset val="100"/>
        <c:noMultiLvlLbl val="0"/>
      </c:catAx>
      <c:valAx>
        <c:axId val="1605930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60591232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2916666666666667E-2"/>
          <c:y val="0.14314716310865624"/>
          <c:w val="0.92238888888888892"/>
          <c:h val="0.7715358270980259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1-02FB-467B-A1E2-6CFBE9250068}"/>
              </c:ext>
            </c:extLst>
          </c:dPt>
          <c:dPt>
            <c:idx val="1"/>
            <c:invertIfNegative val="0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3-02FB-467B-A1E2-6CFBE9250068}"/>
              </c:ext>
            </c:extLst>
          </c:dPt>
          <c:dPt>
            <c:idx val="2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5-02FB-467B-A1E2-6CFBE9250068}"/>
              </c:ext>
            </c:extLst>
          </c:dPt>
          <c:dPt>
            <c:idx val="3"/>
            <c:invertIfNegative val="0"/>
            <c:bubble3D val="0"/>
            <c:spPr>
              <a:solidFill>
                <a:srgbClr val="FF9933"/>
              </a:solidFill>
            </c:spPr>
            <c:extLst>
              <c:ext xmlns:c16="http://schemas.microsoft.com/office/drawing/2014/chart" uri="{C3380CC4-5D6E-409C-BE32-E72D297353CC}">
                <c16:uniqueId val="{00000007-02FB-467B-A1E2-6CFBE9250068}"/>
              </c:ext>
            </c:extLst>
          </c:dPt>
          <c:dPt>
            <c:idx val="4"/>
            <c:invertIfNegative val="0"/>
            <c:bubble3D val="0"/>
            <c:spPr>
              <a:solidFill>
                <a:srgbClr val="FF9933"/>
              </a:solidFill>
            </c:spPr>
            <c:extLst>
              <c:ext xmlns:c16="http://schemas.microsoft.com/office/drawing/2014/chart" uri="{C3380CC4-5D6E-409C-BE32-E72D297353CC}">
                <c16:uniqueId val="{00000009-02FB-467B-A1E2-6CFBE9250068}"/>
              </c:ext>
            </c:extLst>
          </c:dPt>
          <c:dPt>
            <c:idx val="5"/>
            <c:invertIfNegative val="0"/>
            <c:bubble3D val="0"/>
            <c:spPr>
              <a:solidFill>
                <a:srgbClr val="F76321"/>
              </a:solidFill>
            </c:spPr>
            <c:extLst>
              <c:ext xmlns:c16="http://schemas.microsoft.com/office/drawing/2014/chart" uri="{C3380CC4-5D6E-409C-BE32-E72D297353CC}">
                <c16:uniqueId val="{0000000B-02FB-467B-A1E2-6CFBE9250068}"/>
              </c:ext>
            </c:extLst>
          </c:dPt>
          <c:dPt>
            <c:idx val="6"/>
            <c:invertIfNegative val="0"/>
            <c:bubble3D val="0"/>
            <c:spPr>
              <a:solidFill>
                <a:srgbClr val="FF5050"/>
              </a:solidFill>
            </c:spPr>
            <c:extLst>
              <c:ext xmlns:c16="http://schemas.microsoft.com/office/drawing/2014/chart" uri="{C3380CC4-5D6E-409C-BE32-E72D297353CC}">
                <c16:uniqueId val="{0000000D-02FB-467B-A1E2-6CFBE9250068}"/>
              </c:ext>
            </c:extLst>
          </c:dPt>
          <c:dPt>
            <c:idx val="7"/>
            <c:invertIfNegative val="0"/>
            <c:bubble3D val="0"/>
            <c:spPr>
              <a:solidFill>
                <a:srgbClr val="F76321"/>
              </a:solidFill>
            </c:spPr>
            <c:extLst>
              <c:ext xmlns:c16="http://schemas.microsoft.com/office/drawing/2014/chart" uri="{C3380CC4-5D6E-409C-BE32-E72D297353CC}">
                <c16:uniqueId val="{0000000F-02FB-467B-A1E2-6CFBE9250068}"/>
              </c:ext>
            </c:extLst>
          </c:dPt>
          <c:dPt>
            <c:idx val="8"/>
            <c:invertIfNegative val="0"/>
            <c:bubble3D val="0"/>
            <c:spPr>
              <a:solidFill>
                <a:srgbClr val="FF9933"/>
              </a:solidFill>
            </c:spPr>
            <c:extLst>
              <c:ext xmlns:c16="http://schemas.microsoft.com/office/drawing/2014/chart" uri="{C3380CC4-5D6E-409C-BE32-E72D297353CC}">
                <c16:uniqueId val="{00000011-02FB-467B-A1E2-6CFBE9250068}"/>
              </c:ext>
            </c:extLst>
          </c:dPt>
          <c:dPt>
            <c:idx val="9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13-02FB-467B-A1E2-6CFBE9250068}"/>
              </c:ext>
            </c:extLst>
          </c:dPt>
          <c:dPt>
            <c:idx val="10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15-02FB-467B-A1E2-6CFBE9250068}"/>
              </c:ext>
            </c:extLst>
          </c:dPt>
          <c:dPt>
            <c:idx val="11"/>
            <c:invertIfNegative val="0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17-02FB-467B-A1E2-6CFBE9250068}"/>
              </c:ext>
            </c:extLst>
          </c:dPt>
          <c:dLbls>
            <c:spPr>
              <a:solidFill>
                <a:schemeClr val="bg1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txPr>
              <a:bodyPr/>
              <a:lstStyle/>
              <a:p>
                <a:pPr>
                  <a:defRPr sz="6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-6</c:v>
                </c:pt>
                <c:pt idx="1">
                  <c:v>-5</c:v>
                </c:pt>
                <c:pt idx="2">
                  <c:v>1</c:v>
                </c:pt>
                <c:pt idx="3">
                  <c:v>13</c:v>
                </c:pt>
                <c:pt idx="4">
                  <c:v>23</c:v>
                </c:pt>
                <c:pt idx="5">
                  <c:v>27</c:v>
                </c:pt>
                <c:pt idx="6">
                  <c:v>29</c:v>
                </c:pt>
                <c:pt idx="7">
                  <c:v>29</c:v>
                </c:pt>
                <c:pt idx="8">
                  <c:v>19</c:v>
                </c:pt>
                <c:pt idx="9">
                  <c:v>9</c:v>
                </c:pt>
                <c:pt idx="10">
                  <c:v>3</c:v>
                </c:pt>
                <c:pt idx="11">
                  <c:v>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02FB-467B-A1E2-6CFBE925006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8"/>
        <c:overlap val="62"/>
        <c:axId val="5881216"/>
        <c:axId val="32062464"/>
      </c:barChart>
      <c:catAx>
        <c:axId val="58812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high"/>
        <c:txPr>
          <a:bodyPr/>
          <a:lstStyle/>
          <a:p>
            <a:pPr>
              <a:defRPr sz="500" b="0">
                <a:solidFill>
                  <a:schemeClr val="bg1">
                    <a:lumMod val="50000"/>
                  </a:schemeClr>
                </a:solidFill>
              </a:defRPr>
            </a:pPr>
            <a:endParaRPr lang="ru-RU"/>
          </a:p>
        </c:txPr>
        <c:crossAx val="32062464"/>
        <c:crosses val="autoZero"/>
        <c:auto val="1"/>
        <c:lblAlgn val="ctr"/>
        <c:lblOffset val="100"/>
        <c:noMultiLvlLbl val="0"/>
      </c:catAx>
      <c:valAx>
        <c:axId val="320624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8812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175E-2"/>
          <c:y val="0.1953070744395089"/>
          <c:w val="0.92238888888888892"/>
          <c:h val="0.721487348821363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B9D-4927-81D3-1C39F3923B36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B9D-4927-81D3-1C39F3923B3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3B9D-4927-81D3-1C39F3923B36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3B9D-4927-81D3-1C39F3923B36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3B9D-4927-81D3-1C39F3923B36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7-3B9D-4927-81D3-1C39F3923B36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9-3B9D-4927-81D3-1C39F3923B36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B-3B9D-4927-81D3-1C39F3923B36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D-3B9D-4927-81D3-1C39F3923B36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E-3B9D-4927-81D3-1C39F3923B36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0-3B9D-4927-81D3-1C39F3923B36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2-3B9D-4927-81D3-1C39F3923B36}"/>
              </c:ext>
            </c:extLst>
          </c:dPt>
          <c:dLbls>
            <c:spPr>
              <a:solidFill>
                <a:schemeClr val="bg1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txPr>
              <a:bodyPr/>
              <a:lstStyle/>
              <a:p>
                <a:pPr>
                  <a:defRPr sz="6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25</c:v>
                </c:pt>
                <c:pt idx="1">
                  <c:v>24.9</c:v>
                </c:pt>
                <c:pt idx="2">
                  <c:v>26.9</c:v>
                </c:pt>
                <c:pt idx="3">
                  <c:v>31.6</c:v>
                </c:pt>
                <c:pt idx="4">
                  <c:v>28.1</c:v>
                </c:pt>
                <c:pt idx="5">
                  <c:v>43.3</c:v>
                </c:pt>
                <c:pt idx="6">
                  <c:v>30.2</c:v>
                </c:pt>
                <c:pt idx="7">
                  <c:v>26.5</c:v>
                </c:pt>
                <c:pt idx="8">
                  <c:v>31</c:v>
                </c:pt>
                <c:pt idx="9">
                  <c:v>30</c:v>
                </c:pt>
                <c:pt idx="10">
                  <c:v>14.2</c:v>
                </c:pt>
                <c:pt idx="11">
                  <c:v>22.8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3B9D-4927-81D3-1C39F3923B3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8"/>
        <c:overlap val="62"/>
        <c:axId val="32085504"/>
        <c:axId val="32095232"/>
      </c:barChart>
      <c:catAx>
        <c:axId val="320855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high"/>
        <c:txPr>
          <a:bodyPr/>
          <a:lstStyle/>
          <a:p>
            <a:pPr>
              <a:defRPr sz="500" b="0">
                <a:solidFill>
                  <a:schemeClr val="bg1">
                    <a:lumMod val="50000"/>
                  </a:schemeClr>
                </a:solidFill>
              </a:defRPr>
            </a:pPr>
            <a:endParaRPr lang="ru-RU"/>
          </a:p>
        </c:txPr>
        <c:crossAx val="32095232"/>
        <c:crosses val="autoZero"/>
        <c:auto val="1"/>
        <c:lblAlgn val="ctr"/>
        <c:lblOffset val="100"/>
        <c:noMultiLvlLbl val="0"/>
      </c:catAx>
      <c:valAx>
        <c:axId val="320952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20855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220555555555557E-2"/>
          <c:y val="0.11829217850846722"/>
          <c:w val="0.93362687327697713"/>
          <c:h val="0.794119395397260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1-E665-4124-9C38-BDEF41FC8900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3-E665-4124-9C38-BDEF41FC8900}"/>
              </c:ext>
            </c:extLst>
          </c:dPt>
          <c:dPt>
            <c:idx val="2"/>
            <c:invertIfNegative val="0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5-E665-4124-9C38-BDEF41FC8900}"/>
              </c:ext>
            </c:extLst>
          </c:dPt>
          <c:dPt>
            <c:idx val="3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7-E665-4124-9C38-BDEF41FC8900}"/>
              </c:ext>
            </c:extLst>
          </c:dPt>
          <c:dPt>
            <c:idx val="4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9-E665-4124-9C38-BDEF41FC8900}"/>
              </c:ext>
            </c:extLst>
          </c:dPt>
          <c:dPt>
            <c:idx val="5"/>
            <c:invertIfNegative val="0"/>
            <c:bubble3D val="0"/>
            <c:spPr>
              <a:solidFill>
                <a:srgbClr val="FF9933"/>
              </a:solidFill>
            </c:spPr>
            <c:extLst>
              <c:ext xmlns:c16="http://schemas.microsoft.com/office/drawing/2014/chart" uri="{C3380CC4-5D6E-409C-BE32-E72D297353CC}">
                <c16:uniqueId val="{0000000B-E665-4124-9C38-BDEF41FC8900}"/>
              </c:ext>
            </c:extLst>
          </c:dPt>
          <c:dPt>
            <c:idx val="6"/>
            <c:invertIfNegative val="0"/>
            <c:bubble3D val="0"/>
            <c:spPr>
              <a:solidFill>
                <a:srgbClr val="FF9933"/>
              </a:solidFill>
            </c:spPr>
            <c:extLst>
              <c:ext xmlns:c16="http://schemas.microsoft.com/office/drawing/2014/chart" uri="{C3380CC4-5D6E-409C-BE32-E72D297353CC}">
                <c16:uniqueId val="{0000000D-E665-4124-9C38-BDEF41FC8900}"/>
              </c:ext>
            </c:extLst>
          </c:dPt>
          <c:dPt>
            <c:idx val="7"/>
            <c:invertIfNegative val="0"/>
            <c:bubble3D val="0"/>
            <c:spPr>
              <a:solidFill>
                <a:srgbClr val="FF9933"/>
              </a:solidFill>
            </c:spPr>
            <c:extLst>
              <c:ext xmlns:c16="http://schemas.microsoft.com/office/drawing/2014/chart" uri="{C3380CC4-5D6E-409C-BE32-E72D297353CC}">
                <c16:uniqueId val="{0000000F-E665-4124-9C38-BDEF41FC8900}"/>
              </c:ext>
            </c:extLst>
          </c:dPt>
          <c:dPt>
            <c:idx val="8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11-E665-4124-9C38-BDEF41FC8900}"/>
              </c:ext>
            </c:extLst>
          </c:dPt>
          <c:dPt>
            <c:idx val="9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13-E665-4124-9C38-BDEF41FC8900}"/>
              </c:ext>
            </c:extLst>
          </c:dPt>
          <c:dPt>
            <c:idx val="10"/>
            <c:invertIfNegative val="0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15-E665-4124-9C38-BDEF41FC8900}"/>
              </c:ext>
            </c:extLst>
          </c:dPt>
          <c:dPt>
            <c:idx val="11"/>
            <c:invertIfNegative val="0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17-E665-4124-9C38-BDEF41FC8900}"/>
              </c:ext>
            </c:extLst>
          </c:dPt>
          <c:dLbls>
            <c:spPr>
              <a:solidFill>
                <a:schemeClr val="bg1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txPr>
              <a:bodyPr/>
              <a:lstStyle/>
              <a:p>
                <a:pPr>
                  <a:defRPr sz="6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-9</c:v>
                </c:pt>
                <c:pt idx="1">
                  <c:v>-9</c:v>
                </c:pt>
                <c:pt idx="2">
                  <c:v>-4</c:v>
                </c:pt>
                <c:pt idx="3">
                  <c:v>5</c:v>
                </c:pt>
                <c:pt idx="4">
                  <c:v>13</c:v>
                </c:pt>
                <c:pt idx="5">
                  <c:v>15</c:v>
                </c:pt>
                <c:pt idx="6">
                  <c:v>16</c:v>
                </c:pt>
                <c:pt idx="7">
                  <c:v>16</c:v>
                </c:pt>
                <c:pt idx="8">
                  <c:v>10</c:v>
                </c:pt>
                <c:pt idx="9">
                  <c:v>2</c:v>
                </c:pt>
                <c:pt idx="10">
                  <c:v>0</c:v>
                </c:pt>
                <c:pt idx="11">
                  <c:v>-7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E665-4124-9C38-BDEF41FC890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8"/>
        <c:overlap val="62"/>
        <c:axId val="32163328"/>
        <c:axId val="33621120"/>
      </c:barChart>
      <c:catAx>
        <c:axId val="321633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high"/>
        <c:txPr>
          <a:bodyPr/>
          <a:lstStyle/>
          <a:p>
            <a:pPr>
              <a:defRPr sz="500">
                <a:solidFill>
                  <a:schemeClr val="bg1">
                    <a:lumMod val="50000"/>
                  </a:schemeClr>
                </a:solidFill>
              </a:defRPr>
            </a:pPr>
            <a:endParaRPr lang="ru-RU"/>
          </a:p>
        </c:txPr>
        <c:crossAx val="33621120"/>
        <c:crosses val="autoZero"/>
        <c:auto val="1"/>
        <c:lblAlgn val="ctr"/>
        <c:lblOffset val="100"/>
        <c:noMultiLvlLbl val="0"/>
      </c:catAx>
      <c:valAx>
        <c:axId val="336211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21633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805555555555558E-2"/>
          <c:y val="0.1953070744395089"/>
          <c:w val="0.92238888888888892"/>
          <c:h val="0.721487348821363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020C-42DA-8A91-38894B2A94E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020C-42DA-8A91-38894B2A94E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020C-42DA-8A91-38894B2A94E0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020C-42DA-8A91-38894B2A94E0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020C-42DA-8A91-38894B2A94E0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9-020C-42DA-8A91-38894B2A94E0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B-020C-42DA-8A91-38894B2A94E0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C-020C-42DA-8A91-38894B2A94E0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D-020C-42DA-8A91-38894B2A94E0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E-020C-42DA-8A91-38894B2A94E0}"/>
              </c:ext>
            </c:extLst>
          </c:dPt>
          <c:dPt>
            <c:idx val="10"/>
            <c:invertIfNegative val="0"/>
            <c:bubble3D val="0"/>
            <c:spPr>
              <a:solidFill>
                <a:schemeClr val="tx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0-020C-42DA-8A91-38894B2A94E0}"/>
              </c:ext>
            </c:extLst>
          </c:dPt>
          <c:dPt>
            <c:idx val="11"/>
            <c:invertIfNegative val="0"/>
            <c:bubble3D val="0"/>
            <c:spPr>
              <a:solidFill>
                <a:schemeClr val="tx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2-020C-42DA-8A91-38894B2A94E0}"/>
              </c:ext>
            </c:extLst>
          </c:dPt>
          <c:dLbls>
            <c:spPr>
              <a:solidFill>
                <a:schemeClr val="bg1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txPr>
              <a:bodyPr/>
              <a:lstStyle/>
              <a:p>
                <a:pPr>
                  <a:defRPr sz="6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</c:v>
                </c:pt>
                <c:pt idx="1">
                  <c:v>4</c:v>
                </c:pt>
                <c:pt idx="2">
                  <c:v>6</c:v>
                </c:pt>
                <c:pt idx="3">
                  <c:v>11</c:v>
                </c:pt>
                <c:pt idx="4">
                  <c:v>2</c:v>
                </c:pt>
                <c:pt idx="5">
                  <c:v>19</c:v>
                </c:pt>
                <c:pt idx="6">
                  <c:v>2</c:v>
                </c:pt>
                <c:pt idx="7">
                  <c:v>2</c:v>
                </c:pt>
                <c:pt idx="8">
                  <c:v>3</c:v>
                </c:pt>
                <c:pt idx="9">
                  <c:v>14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020C-42DA-8A91-38894B2A94E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8"/>
        <c:overlap val="62"/>
        <c:axId val="33648640"/>
        <c:axId val="33658368"/>
      </c:barChart>
      <c:catAx>
        <c:axId val="336486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high"/>
        <c:txPr>
          <a:bodyPr/>
          <a:lstStyle/>
          <a:p>
            <a:pPr>
              <a:defRPr sz="500" b="0">
                <a:solidFill>
                  <a:schemeClr val="bg1">
                    <a:lumMod val="50000"/>
                  </a:schemeClr>
                </a:solidFill>
              </a:defRPr>
            </a:pPr>
            <a:endParaRPr lang="ru-RU"/>
          </a:p>
        </c:txPr>
        <c:crossAx val="33658368"/>
        <c:crosses val="autoZero"/>
        <c:auto val="1"/>
        <c:lblAlgn val="ctr"/>
        <c:lblOffset val="100"/>
        <c:noMultiLvlLbl val="0"/>
      </c:catAx>
      <c:valAx>
        <c:axId val="336583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36486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0044501536228383"/>
          <c:y val="7.3800847929109695E-2"/>
          <c:w val="0.44850608411578047"/>
          <c:h val="0.3919428417399967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1-B465-4B0F-A8AE-7754B9177A57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3-B465-4B0F-A8AE-7754B9177A57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5-B465-4B0F-A8AE-7754B9177A57}"/>
              </c:ext>
            </c:extLst>
          </c:dPt>
          <c:dPt>
            <c:idx val="3"/>
            <c:bubble3D val="0"/>
            <c:spPr>
              <a:solidFill>
                <a:srgbClr val="46C246"/>
              </a:solidFill>
            </c:spPr>
            <c:extLst>
              <c:ext xmlns:c16="http://schemas.microsoft.com/office/drawing/2014/chart" uri="{C3380CC4-5D6E-409C-BE32-E72D297353CC}">
                <c16:uniqueId val="{00000007-B465-4B0F-A8AE-7754B9177A57}"/>
              </c:ext>
            </c:extLst>
          </c:dPt>
          <c:dPt>
            <c:idx val="4"/>
            <c:bubble3D val="0"/>
            <c:explosion val="2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9-B465-4B0F-A8AE-7754B9177A57}"/>
              </c:ext>
            </c:extLst>
          </c:dPt>
          <c:dPt>
            <c:idx val="5"/>
            <c:bubble3D val="0"/>
            <c:spPr>
              <a:solidFill>
                <a:srgbClr val="7030A0"/>
              </a:solidFill>
            </c:spPr>
            <c:extLst>
              <c:ext xmlns:c16="http://schemas.microsoft.com/office/drawing/2014/chart" uri="{C3380CC4-5D6E-409C-BE32-E72D297353CC}">
                <c16:uniqueId val="{0000000B-B465-4B0F-A8AE-7754B9177A57}"/>
              </c:ext>
            </c:extLst>
          </c:dPt>
          <c:dPt>
            <c:idx val="6"/>
            <c:bubble3D val="0"/>
            <c:spPr>
              <a:solidFill>
                <a:srgbClr val="002060"/>
              </a:solidFill>
            </c:spPr>
            <c:extLst>
              <c:ext xmlns:c16="http://schemas.microsoft.com/office/drawing/2014/chart" uri="{C3380CC4-5D6E-409C-BE32-E72D297353CC}">
                <c16:uniqueId val="{0000000D-B465-4B0F-A8AE-7754B9177A57}"/>
              </c:ext>
            </c:extLst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5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465-4B0F-A8AE-7754B9177A57}"/>
                </c:ext>
              </c:extLst>
            </c:dLbl>
            <c:dLbl>
              <c:idx val="1"/>
              <c:layout>
                <c:manualLayout>
                  <c:x val="-0.15803384121754591"/>
                  <c:y val="6.055535063594683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465-4B0F-A8AE-7754B9177A57}"/>
                </c:ext>
              </c:extLst>
            </c:dLbl>
            <c:dLbl>
              <c:idx val="2"/>
              <c:layout>
                <c:manualLayout>
                  <c:x val="9.046826566503607E-3"/>
                  <c:y val="-2.178217561542323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465-4B0F-A8AE-7754B9177A57}"/>
                </c:ext>
              </c:extLst>
            </c:dLbl>
            <c:dLbl>
              <c:idx val="3"/>
              <c:layout>
                <c:manualLayout>
                  <c:x val="1.9910018154752213E-2"/>
                  <c:y val="1.075983342863939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465-4B0F-A8AE-7754B9177A57}"/>
                </c:ext>
              </c:extLst>
            </c:dLbl>
            <c:dLbl>
              <c:idx val="4"/>
              <c:layout>
                <c:manualLayout>
                  <c:x val="-0.13877426207205013"/>
                  <c:y val="-2.076760451703173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465-4B0F-A8AE-7754B9177A57}"/>
                </c:ext>
              </c:extLst>
            </c:dLbl>
            <c:dLbl>
              <c:idx val="5"/>
              <c:layout>
                <c:manualLayout>
                  <c:x val="0.12626169003214824"/>
                  <c:y val="-2.039130202414819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465-4B0F-A8AE-7754B9177A57}"/>
                </c:ext>
              </c:extLst>
            </c:dLbl>
            <c:dLbl>
              <c:idx val="6"/>
              <c:layout>
                <c:manualLayout>
                  <c:x val="5.1909956462406669E-2"/>
                  <c:y val="2.244596488096280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B465-4B0F-A8AE-7754B9177A57}"/>
                </c:ext>
              </c:extLst>
            </c:dLbl>
            <c:dLbl>
              <c:idx val="7"/>
              <c:layout>
                <c:manualLayout>
                  <c:x val="3.3369627019349153E-2"/>
                  <c:y val="-1.473834536438873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B465-4B0F-A8AE-7754B9177A5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5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русские</c:v>
                </c:pt>
                <c:pt idx="1">
                  <c:v>украинцы</c:v>
                </c:pt>
                <c:pt idx="2">
                  <c:v>армяне</c:v>
                </c:pt>
                <c:pt idx="3">
                  <c:v>белорусы</c:v>
                </c:pt>
                <c:pt idx="4">
                  <c:v>азербайджанцы</c:v>
                </c:pt>
                <c:pt idx="5">
                  <c:v>цыгане</c:v>
                </c:pt>
                <c:pt idx="6">
                  <c:v>татары</c:v>
                </c:pt>
                <c:pt idx="7">
                  <c:v>прочие</c:v>
                </c:pt>
              </c:strCache>
            </c:strRef>
          </c:cat>
          <c:val>
            <c:numRef>
              <c:f>Лист1!$B$2:$B$9</c:f>
              <c:numCache>
                <c:formatCode>0.00%</c:formatCode>
                <c:ptCount val="8"/>
                <c:pt idx="0">
                  <c:v>0.91400000000000003</c:v>
                </c:pt>
                <c:pt idx="1">
                  <c:v>8.9999999999999993E-3</c:v>
                </c:pt>
                <c:pt idx="2">
                  <c:v>1.2999999999999999E-2</c:v>
                </c:pt>
                <c:pt idx="3">
                  <c:v>8.9999999999999998E-4</c:v>
                </c:pt>
                <c:pt idx="4">
                  <c:v>1.0999999999999999E-2</c:v>
                </c:pt>
                <c:pt idx="5">
                  <c:v>0.01</c:v>
                </c:pt>
                <c:pt idx="6">
                  <c:v>4.0000000000000002E-4</c:v>
                </c:pt>
                <c:pt idx="7">
                  <c:v>4.1700000000000001E-2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B465-4B0F-A8AE-7754B9177A57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l"/>
      <c:layout>
        <c:manualLayout>
          <c:xMode val="edge"/>
          <c:yMode val="edge"/>
          <c:x val="8.6636221889571291E-2"/>
          <c:y val="2.8414999881720984E-2"/>
          <c:w val="0.33858004982250106"/>
          <c:h val="0.50868299384335824"/>
        </c:manualLayout>
      </c:layout>
      <c:overlay val="0"/>
      <c:txPr>
        <a:bodyPr/>
        <a:lstStyle/>
        <a:p>
          <a:pPr>
            <a:defRPr sz="700">
              <a:solidFill>
                <a:schemeClr val="bg1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9933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A93F-4C33-9635-67AA979A7A33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A93F-4C33-9635-67AA979A7A33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A93F-4C33-9635-67AA979A7A33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21,4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93F-4C33-9635-67AA979A7A3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20,0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93F-4C33-9635-67AA979A7A3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19,7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93F-4C33-9635-67AA979A7A33}"/>
                </c:ext>
              </c:extLst>
            </c:dLbl>
            <c:spPr>
              <a:solidFill>
                <a:schemeClr val="bg1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txPr>
              <a:bodyPr/>
              <a:lstStyle/>
              <a:p>
                <a:pPr>
                  <a:defRPr sz="6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21.4</c:v>
                </c:pt>
                <c:pt idx="1">
                  <c:v>20</c:v>
                </c:pt>
                <c:pt idx="2">
                  <c:v>19.7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93F-4C33-9635-67AA979A7A3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8"/>
        <c:overlap val="62"/>
        <c:axId val="34279808"/>
        <c:axId val="34293632"/>
      </c:barChart>
      <c:catAx>
        <c:axId val="342798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high"/>
        <c:txPr>
          <a:bodyPr/>
          <a:lstStyle/>
          <a:p>
            <a:pPr>
              <a:defRPr sz="600" b="0">
                <a:solidFill>
                  <a:schemeClr val="bg1">
                    <a:lumMod val="50000"/>
                  </a:schemeClr>
                </a:solidFill>
              </a:defRPr>
            </a:pPr>
            <a:endParaRPr lang="ru-RU"/>
          </a:p>
        </c:txPr>
        <c:crossAx val="34293632"/>
        <c:crosses val="autoZero"/>
        <c:auto val="1"/>
        <c:lblAlgn val="ctr"/>
        <c:lblOffset val="100"/>
        <c:noMultiLvlLbl val="0"/>
      </c:catAx>
      <c:valAx>
        <c:axId val="342936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42798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76321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2B3D-486D-937F-95DE2451FB85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2B3D-486D-937F-95DE2451FB85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2B3D-486D-937F-95DE2451FB85}"/>
              </c:ext>
            </c:extLst>
          </c:dPt>
          <c:dLbls>
            <c:spPr>
              <a:solidFill>
                <a:schemeClr val="bg1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txPr>
              <a:bodyPr/>
              <a:lstStyle/>
              <a:p>
                <a:pPr>
                  <a:defRPr sz="6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77</c:v>
                </c:pt>
                <c:pt idx="1">
                  <c:v>87</c:v>
                </c:pt>
                <c:pt idx="2">
                  <c:v>399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B3D-486D-937F-95DE2451FB8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8"/>
        <c:overlap val="62"/>
        <c:axId val="34525952"/>
        <c:axId val="34531584"/>
      </c:barChart>
      <c:catAx>
        <c:axId val="34525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high"/>
        <c:txPr>
          <a:bodyPr/>
          <a:lstStyle/>
          <a:p>
            <a:pPr>
              <a:defRPr sz="600" b="0">
                <a:solidFill>
                  <a:schemeClr val="bg1">
                    <a:lumMod val="50000"/>
                  </a:schemeClr>
                </a:solidFill>
              </a:defRPr>
            </a:pPr>
            <a:endParaRPr lang="ru-RU"/>
          </a:p>
        </c:txPr>
        <c:crossAx val="34531584"/>
        <c:crosses val="autoZero"/>
        <c:auto val="1"/>
        <c:lblAlgn val="ctr"/>
        <c:lblOffset val="100"/>
        <c:noMultiLvlLbl val="0"/>
      </c:catAx>
      <c:valAx>
        <c:axId val="345315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45259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153-47E5-B4BD-1303197D9B02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153-47E5-B4BD-1303197D9B02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7153-47E5-B4BD-1303197D9B02}"/>
              </c:ext>
            </c:extLst>
          </c:dPt>
          <c:dLbls>
            <c:spPr>
              <a:solidFill>
                <a:schemeClr val="bg1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txPr>
              <a:bodyPr/>
              <a:lstStyle/>
              <a:p>
                <a:pPr>
                  <a:defRPr sz="6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0.36</c:v>
                </c:pt>
                <c:pt idx="1">
                  <c:v>0.44</c:v>
                </c:pt>
                <c:pt idx="2">
                  <c:v>2.02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153-47E5-B4BD-1303197D9B0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8"/>
        <c:overlap val="62"/>
        <c:axId val="34960128"/>
        <c:axId val="34965760"/>
      </c:barChart>
      <c:catAx>
        <c:axId val="349601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high"/>
        <c:txPr>
          <a:bodyPr/>
          <a:lstStyle/>
          <a:p>
            <a:pPr>
              <a:defRPr sz="600" b="0">
                <a:solidFill>
                  <a:schemeClr val="bg1">
                    <a:lumMod val="50000"/>
                  </a:schemeClr>
                </a:solidFill>
              </a:defRPr>
            </a:pPr>
            <a:endParaRPr lang="ru-RU"/>
          </a:p>
        </c:txPr>
        <c:crossAx val="34965760"/>
        <c:crosses val="autoZero"/>
        <c:auto val="1"/>
        <c:lblAlgn val="ctr"/>
        <c:lblOffset val="100"/>
        <c:noMultiLvlLbl val="0"/>
      </c:catAx>
      <c:valAx>
        <c:axId val="349657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49601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331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5374" y="0"/>
            <a:ext cx="2918830" cy="49331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fld id="{91F5A774-4DD1-4601-A65A-218A99F59CF2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371285"/>
            <a:ext cx="2918830" cy="49331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5374" y="9371285"/>
            <a:ext cx="2918830" cy="49331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DA9BB3B2-7B7D-432B-A61C-E860BFD41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7303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331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0" cy="493316"/>
          </a:xfrm>
          <a:prstGeom prst="rect">
            <a:avLst/>
          </a:prstGeom>
        </p:spPr>
        <p:txBody>
          <a:bodyPr vert="horz" lIns="90882" tIns="45441" rIns="90882" bIns="45441" rtlCol="0"/>
          <a:lstStyle>
            <a:lvl1pPr algn="r">
              <a:defRPr sz="1200"/>
            </a:lvl1pPr>
          </a:lstStyle>
          <a:p>
            <a:fld id="{DC2931CA-67C2-4BDF-8A56-6E623DDCC5CA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82" tIns="45441" rIns="90882" bIns="454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0882" tIns="45441" rIns="90882" bIns="4544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1285"/>
            <a:ext cx="2918830" cy="49331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4" y="9371285"/>
            <a:ext cx="2918830" cy="493316"/>
          </a:xfrm>
          <a:prstGeom prst="rect">
            <a:avLst/>
          </a:prstGeom>
        </p:spPr>
        <p:txBody>
          <a:bodyPr vert="horz" lIns="90882" tIns="45441" rIns="90882" bIns="45441" rtlCol="0" anchor="b"/>
          <a:lstStyle>
            <a:lvl1pPr algn="r">
              <a:defRPr sz="1200"/>
            </a:lvl1pPr>
          </a:lstStyle>
          <a:p>
            <a:fld id="{3ADA1F7F-8828-4E5E-8898-4A76F6116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616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5665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665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665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665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665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665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665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6095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665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665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>
                <a:solidFill>
                  <a:prstClr val="black"/>
                </a:solidFill>
              </a:rPr>
              <a:pPr/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676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665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5855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4336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3401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665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>
                <a:solidFill>
                  <a:prstClr val="black"/>
                </a:solidFill>
              </a:rPr>
              <a:pPr/>
              <a:t>30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736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7548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>
                <a:solidFill>
                  <a:prstClr val="black"/>
                </a:solidFill>
              </a:rPr>
              <a:pPr/>
              <a:t>32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8078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4788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>
                <a:solidFill>
                  <a:prstClr val="black"/>
                </a:solidFill>
              </a:rPr>
              <a:pPr/>
              <a:t>34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0138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0336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665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6655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66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665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66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66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665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665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1F7F-8828-4E5E-8898-4A76F6116AB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66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chart" Target="../charts/char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6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jpeg"/><Relationship Id="rId7" Type="http://schemas.microsoft.com/office/2007/relationships/hdphoto" Target="../media/hdphoto1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5.jpeg"/><Relationship Id="rId4" Type="http://schemas.openxmlformats.org/officeDocument/2006/relationships/chart" Target="../charts/chart1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jpg"/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12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openxmlformats.org/officeDocument/2006/relationships/image" Target="../media/image20.png"/><Relationship Id="rId5" Type="http://schemas.openxmlformats.org/officeDocument/2006/relationships/image" Target="../media/image3.png"/><Relationship Id="rId10" Type="http://schemas.openxmlformats.org/officeDocument/2006/relationships/image" Target="../media/image19.jpg"/><Relationship Id="rId4" Type="http://schemas.openxmlformats.org/officeDocument/2006/relationships/image" Target="../media/image16.jpeg"/><Relationship Id="rId9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jpeg"/><Relationship Id="rId7" Type="http://schemas.microsoft.com/office/2007/relationships/hdphoto" Target="../media/hdphoto1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chart" Target="../charts/chart19.xml"/><Relationship Id="rId4" Type="http://schemas.openxmlformats.org/officeDocument/2006/relationships/chart" Target="../charts/chart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4.png"/><Relationship Id="rId4" Type="http://schemas.openxmlformats.org/officeDocument/2006/relationships/image" Target="../media/image23.png"/><Relationship Id="rId9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.jpeg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31.jpeg"/><Relationship Id="rId5" Type="http://schemas.microsoft.com/office/2007/relationships/hdphoto" Target="../media/hdphoto1.wdp"/><Relationship Id="rId10" Type="http://schemas.openxmlformats.org/officeDocument/2006/relationships/image" Target="../media/image30.jpeg"/><Relationship Id="rId4" Type="http://schemas.openxmlformats.org/officeDocument/2006/relationships/image" Target="../media/image3.png"/><Relationship Id="rId9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42.png"/><Relationship Id="rId18" Type="http://schemas.openxmlformats.org/officeDocument/2006/relationships/image" Target="../media/image46.png"/><Relationship Id="rId3" Type="http://schemas.openxmlformats.org/officeDocument/2006/relationships/image" Target="../media/image2.jpeg"/><Relationship Id="rId21" Type="http://schemas.openxmlformats.org/officeDocument/2006/relationships/image" Target="../media/image48.jpeg"/><Relationship Id="rId7" Type="http://schemas.openxmlformats.org/officeDocument/2006/relationships/image" Target="../media/image37.png"/><Relationship Id="rId12" Type="http://schemas.openxmlformats.org/officeDocument/2006/relationships/image" Target="../media/image41.jpeg"/><Relationship Id="rId17" Type="http://schemas.openxmlformats.org/officeDocument/2006/relationships/image" Target="../media/image45.jpe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44.jpeg"/><Relationship Id="rId20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0.jpeg"/><Relationship Id="rId24" Type="http://schemas.openxmlformats.org/officeDocument/2006/relationships/image" Target="../media/image4.png"/><Relationship Id="rId5" Type="http://schemas.openxmlformats.org/officeDocument/2006/relationships/image" Target="../media/image35.png"/><Relationship Id="rId15" Type="http://schemas.openxmlformats.org/officeDocument/2006/relationships/image" Target="../media/image43.jpeg"/><Relationship Id="rId23" Type="http://schemas.microsoft.com/office/2007/relationships/hdphoto" Target="../media/hdphoto1.wdp"/><Relationship Id="rId10" Type="http://schemas.microsoft.com/office/2007/relationships/hdphoto" Target="../media/hdphoto3.wdp"/><Relationship Id="rId19" Type="http://schemas.microsoft.com/office/2007/relationships/hdphoto" Target="../media/hdphoto5.wdp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microsoft.com/office/2007/relationships/hdphoto" Target="../media/hdphoto4.wdp"/><Relationship Id="rId22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0.png"/><Relationship Id="rId7" Type="http://schemas.microsoft.com/office/2007/relationships/hdphoto" Target="../media/hdphoto1.wd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51.jpg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51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g"/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51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4.png"/><Relationship Id="rId7" Type="http://schemas.microsoft.com/office/2007/relationships/hdphoto" Target="../media/hdphoto1.wd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51.jpg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5.png"/><Relationship Id="rId7" Type="http://schemas.microsoft.com/office/2007/relationships/hdphoto" Target="../media/hdphoto1.wdp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51.jpg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1.jp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59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jpeg"/><Relationship Id="rId7" Type="http://schemas.microsoft.com/office/2007/relationships/hdphoto" Target="../media/hdphoto1.wdp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61.jpg"/><Relationship Id="rId4" Type="http://schemas.openxmlformats.org/officeDocument/2006/relationships/image" Target="../media/image59.jp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59.jp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jpeg"/><Relationship Id="rId7" Type="http://schemas.microsoft.com/office/2007/relationships/hdphoto" Target="../media/hdphoto1.wdp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61.jpg"/><Relationship Id="rId4" Type="http://schemas.openxmlformats.org/officeDocument/2006/relationships/image" Target="../media/image59.jp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63.png"/><Relationship Id="rId10" Type="http://schemas.openxmlformats.org/officeDocument/2006/relationships/image" Target="../media/image64.png"/><Relationship Id="rId4" Type="http://schemas.openxmlformats.org/officeDocument/2006/relationships/image" Target="../media/image59.jpg"/><Relationship Id="rId9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jpeg"/><Relationship Id="rId7" Type="http://schemas.microsoft.com/office/2007/relationships/hdphoto" Target="../media/hdphoto1.wdp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61.jpg"/><Relationship Id="rId4" Type="http://schemas.openxmlformats.org/officeDocument/2006/relationships/image" Target="../media/image59.jp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59.jp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jpeg"/><Relationship Id="rId7" Type="http://schemas.microsoft.com/office/2007/relationships/hdphoto" Target="../media/hdphoto1.wdp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61.jpg"/><Relationship Id="rId4" Type="http://schemas.openxmlformats.org/officeDocument/2006/relationships/image" Target="../media/image59.jp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6.jpeg"/><Relationship Id="rId7" Type="http://schemas.microsoft.com/office/2007/relationships/hdphoto" Target="../media/hdphoto1.wdp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microsoft.com/office/2007/relationships/hdphoto" Target="../media/hdphoto7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.jpe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chart" Target="../charts/chart1.xm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chart" Target="../charts/chart2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chart" Target="../charts/chart4.xml"/><Relationship Id="rId10" Type="http://schemas.openxmlformats.org/officeDocument/2006/relationships/image" Target="../media/image4.png"/><Relationship Id="rId4" Type="http://schemas.openxmlformats.org/officeDocument/2006/relationships/chart" Target="../charts/chart3.xml"/><Relationship Id="rId9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chart" Target="../charts/chart6.xml"/><Relationship Id="rId7" Type="http://schemas.openxmlformats.org/officeDocument/2006/relationships/chart" Target="../charts/chart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10" Type="http://schemas.openxmlformats.org/officeDocument/2006/relationships/image" Target="../media/image4.png"/><Relationship Id="rId4" Type="http://schemas.openxmlformats.org/officeDocument/2006/relationships/image" Target="../media/image2.jpeg"/><Relationship Id="rId9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4.xml"/><Relationship Id="rId3" Type="http://schemas.openxmlformats.org/officeDocument/2006/relationships/image" Target="../media/image2.jpeg"/><Relationship Id="rId7" Type="http://schemas.openxmlformats.org/officeDocument/2006/relationships/chart" Target="../charts/chart1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2.xml"/><Relationship Id="rId11" Type="http://schemas.openxmlformats.org/officeDocument/2006/relationships/image" Target="../media/image4.png"/><Relationship Id="rId5" Type="http://schemas.openxmlformats.org/officeDocument/2006/relationships/chart" Target="../charts/chart11.xml"/><Relationship Id="rId10" Type="http://schemas.microsoft.com/office/2007/relationships/hdphoto" Target="../media/hdphoto1.wdp"/><Relationship Id="rId4" Type="http://schemas.openxmlformats.org/officeDocument/2006/relationships/chart" Target="../charts/chart10.xml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43808" y="1347614"/>
            <a:ext cx="6332559" cy="23762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127695" y="2067694"/>
            <a:ext cx="6048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2400" dirty="0" smtClean="0">
                <a:solidFill>
                  <a:srgbClr val="007E39"/>
                </a:solidFill>
                <a:latin typeface="Impact" pitchFamily="34" charset="0"/>
              </a:rPr>
              <a:t>ИНВЕСТИЦИОННЫЕ ПРЕДЛОЖЕНИЯ </a:t>
            </a:r>
          </a:p>
          <a:p>
            <a:pPr algn="just">
              <a:defRPr/>
            </a:pPr>
            <a:r>
              <a:rPr lang="ru-RU" sz="2400" dirty="0" smtClean="0">
                <a:solidFill>
                  <a:srgbClr val="EEEAF2"/>
                </a:solidFill>
                <a:latin typeface="Impact" pitchFamily="34" charset="0"/>
              </a:rPr>
              <a:t>РАМОНСКОГО МУНИЦИПАЛЬНОГО РАЙОНА </a:t>
            </a:r>
          </a:p>
          <a:p>
            <a:pPr algn="just">
              <a:defRPr/>
            </a:pPr>
            <a:r>
              <a:rPr lang="ru-RU" sz="2400" dirty="0" smtClean="0">
                <a:solidFill>
                  <a:srgbClr val="007E39"/>
                </a:solidFill>
                <a:latin typeface="Impact" pitchFamily="34" charset="0"/>
              </a:rPr>
              <a:t>ВОРОНЕЖСКОЙ ОБЛАСТИ   </a:t>
            </a:r>
            <a:endParaRPr lang="ru-RU" sz="2400" dirty="0">
              <a:solidFill>
                <a:srgbClr val="007E39"/>
              </a:solidFill>
              <a:latin typeface="Impact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51721" y="4749760"/>
            <a:ext cx="6976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>
                    <a:lumMod val="50000"/>
                  </a:schemeClr>
                </a:solidFill>
              </a:rPr>
              <a:t>АДМИНИСТРАЦИЯ РАМОНСКОГО МУНИЦИПАЛЬНОГО РАЙОНА</a:t>
            </a:r>
            <a:endParaRPr lang="ru-RU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48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24276" y="450846"/>
            <a:ext cx="3692678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</a:rPr>
              <a:t>ОСНОВНЫЕ ПОКАЗАТЕЛИ </a:t>
            </a:r>
          </a:p>
          <a:p>
            <a:r>
              <a:rPr lang="ru-RU" sz="1400" b="1" dirty="0" smtClean="0">
                <a:solidFill>
                  <a:srgbClr val="00B0F0"/>
                </a:solidFill>
              </a:rPr>
              <a:t>СОЦИАЛЬНО - ЭКОНОМИЧЕСКОГО РАЗВИТИЯ</a:t>
            </a:r>
            <a:endParaRPr lang="ru-RU" sz="1400" b="1" dirty="0">
              <a:solidFill>
                <a:srgbClr val="00B0F0"/>
              </a:solidFill>
            </a:endParaRPr>
          </a:p>
        </p:txBody>
      </p:sp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schemeClr val="bg1"/>
                </a:solidFill>
              </a:rPr>
              <a:t>10</a:t>
            </a:fld>
            <a:endParaRPr lang="ru-RU" sz="105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36312" y="1059582"/>
            <a:ext cx="3471376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dirty="0" smtClean="0">
                <a:solidFill>
                  <a:srgbClr val="F76321"/>
                </a:solidFill>
              </a:rPr>
              <a:t>ОБЪЕМ </a:t>
            </a:r>
            <a:r>
              <a:rPr lang="ru-RU" sz="1200" b="1" dirty="0">
                <a:solidFill>
                  <a:srgbClr val="F76321"/>
                </a:solidFill>
              </a:rPr>
              <a:t>ИНВЕСТИЦИЙ В ОСНОВНОЙ КАПИТАЛ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674391" y="1376659"/>
            <a:ext cx="298350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ПО ИСТОЧНИКАМ ФИНАНСИРОВАНИЯ, ТЫС. РУБЛЕЙ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5104479" y="1390875"/>
            <a:ext cx="335540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00" b="1" dirty="0" smtClean="0">
                <a:solidFill>
                  <a:srgbClr val="00B0F0"/>
                </a:solidFill>
                <a:latin typeface="+mj-lt"/>
                <a:ea typeface="Calibri" pitchFamily="34" charset="0"/>
                <a:cs typeface="Times New Roman" pitchFamily="18" charset="0"/>
              </a:rPr>
              <a:t>ПО ВИДАМ ЭКОНОМИЧЕСКОЙ ДЕЯТЕЛЬНОСТИ, ТЫС. РУБЛЕЙ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99995" y="3334334"/>
            <a:ext cx="2040943" cy="3200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100" b="1" dirty="0">
                <a:solidFill>
                  <a:srgbClr val="F76321"/>
                </a:solidFill>
              </a:rPr>
              <a:t>УРОВЕНЬ ЖИЗНИ НАСЕЛЕНИЯ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51089"/>
              </p:ext>
            </p:extLst>
          </p:nvPr>
        </p:nvGraphicFramePr>
        <p:xfrm>
          <a:off x="332715" y="3579862"/>
          <a:ext cx="3207491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74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002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F0"/>
                          </a:solidFill>
                        </a:rPr>
                        <a:t>71,5</a:t>
                      </a:r>
                      <a:endParaRPr lang="ru-RU" sz="1600" b="1" dirty="0">
                        <a:solidFill>
                          <a:srgbClr val="00B0F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Средняя</a:t>
                      </a:r>
                      <a:r>
                        <a:rPr lang="ru-RU" sz="1000" b="1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продолжительность жизни, лет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99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F0"/>
                          </a:solidFill>
                        </a:rPr>
                        <a:t>230</a:t>
                      </a:r>
                      <a:endParaRPr lang="ru-RU" sz="1600" b="1" dirty="0">
                        <a:solidFill>
                          <a:srgbClr val="00B0F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Соотношение</a:t>
                      </a:r>
                      <a:r>
                        <a:rPr lang="ru-RU" sz="1000" b="1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среднедушевых доходов к прожиточному минимуму,  %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996"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>
                          <a:solidFill>
                            <a:srgbClr val="00B0F0"/>
                          </a:solidFill>
                        </a:rPr>
                        <a:t>12,4</a:t>
                      </a:r>
                      <a:endParaRPr lang="ru-RU" sz="1600" b="1" dirty="0">
                        <a:solidFill>
                          <a:srgbClr val="00B0F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Доля</a:t>
                      </a:r>
                      <a:r>
                        <a:rPr lang="ru-RU" sz="1000" b="1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населения с доходами ниже величины прожиточного минимума в общей численности населения,  %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9" name="Группа 18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21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45797"/>
              </p:ext>
            </p:extLst>
          </p:nvPr>
        </p:nvGraphicFramePr>
        <p:xfrm>
          <a:off x="611560" y="1614726"/>
          <a:ext cx="3759200" cy="1775702"/>
        </p:xfrm>
        <a:graphic>
          <a:graphicData uri="http://schemas.openxmlformats.org/drawingml/2006/table">
            <a:tbl>
              <a:tblPr firstRow="1" firstCol="1" bandRow="1"/>
              <a:tblGrid>
                <a:gridCol w="2667000">
                  <a:extLst>
                    <a:ext uri="{9D8B030D-6E8A-4147-A177-3AD203B41FA5}">
                      <a16:colId xmlns:a16="http://schemas.microsoft.com/office/drawing/2014/main" val="2234328364"/>
                    </a:ext>
                  </a:extLst>
                </a:gridCol>
                <a:gridCol w="596900">
                  <a:extLst>
                    <a:ext uri="{9D8B030D-6E8A-4147-A177-3AD203B41FA5}">
                      <a16:colId xmlns:a16="http://schemas.microsoft.com/office/drawing/2014/main" val="4222564648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4080138192"/>
                    </a:ext>
                  </a:extLst>
                </a:gridCol>
              </a:tblGrid>
              <a:tr h="1885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2019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2713173"/>
                  </a:ext>
                </a:extLst>
              </a:tr>
              <a:tr h="1606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Собственные средства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3166495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4462043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45540"/>
                  </a:ext>
                </a:extLst>
              </a:tr>
              <a:tr h="1606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Привлеченные средства, в том числе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954706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269215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6705885"/>
                  </a:ext>
                </a:extLst>
              </a:tr>
              <a:tr h="1606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Кредиты банков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792668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142283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9423918"/>
                  </a:ext>
                </a:extLst>
              </a:tr>
              <a:tr h="1606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Заемные средства других организаций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3899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581363"/>
                  </a:ext>
                </a:extLst>
              </a:tr>
              <a:tr h="1606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Бюджетные средства, в том числе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148073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125533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744847"/>
                  </a:ext>
                </a:extLst>
              </a:tr>
              <a:tr h="1606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Из федерального бюджета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28665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42018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6492267"/>
                  </a:ext>
                </a:extLst>
              </a:tr>
              <a:tr h="1606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Из бюджетов субъектов Российской Федерации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73869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26240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3631057"/>
                  </a:ext>
                </a:extLst>
              </a:tr>
              <a:tr h="1606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Из местных бюджетов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45539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57275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9545933"/>
                  </a:ext>
                </a:extLst>
              </a:tr>
              <a:tr h="1606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Средства внебюджетных фондов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400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415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6439015"/>
                  </a:ext>
                </a:extLst>
              </a:tr>
              <a:tr h="1269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Прочие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9666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984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3253413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107970"/>
              </p:ext>
            </p:extLst>
          </p:nvPr>
        </p:nvGraphicFramePr>
        <p:xfrm>
          <a:off x="4859195" y="1597388"/>
          <a:ext cx="3961277" cy="3345241"/>
        </p:xfrm>
        <a:graphic>
          <a:graphicData uri="http://schemas.openxmlformats.org/drawingml/2006/table">
            <a:tbl>
              <a:tblPr firstRow="1" firstCol="1" bandRow="1"/>
              <a:tblGrid>
                <a:gridCol w="2084882">
                  <a:extLst>
                    <a:ext uri="{9D8B030D-6E8A-4147-A177-3AD203B41FA5}">
                      <a16:colId xmlns:a16="http://schemas.microsoft.com/office/drawing/2014/main" val="3307402121"/>
                    </a:ext>
                  </a:extLst>
                </a:gridCol>
                <a:gridCol w="625465">
                  <a:extLst>
                    <a:ext uri="{9D8B030D-6E8A-4147-A177-3AD203B41FA5}">
                      <a16:colId xmlns:a16="http://schemas.microsoft.com/office/drawing/2014/main" val="3989576632"/>
                    </a:ext>
                  </a:extLst>
                </a:gridCol>
                <a:gridCol w="625465">
                  <a:extLst>
                    <a:ext uri="{9D8B030D-6E8A-4147-A177-3AD203B41FA5}">
                      <a16:colId xmlns:a16="http://schemas.microsoft.com/office/drawing/2014/main" val="2922858608"/>
                    </a:ext>
                  </a:extLst>
                </a:gridCol>
                <a:gridCol w="625465">
                  <a:extLst>
                    <a:ext uri="{9D8B030D-6E8A-4147-A177-3AD203B41FA5}">
                      <a16:colId xmlns:a16="http://schemas.microsoft.com/office/drawing/2014/main" val="3366226055"/>
                    </a:ext>
                  </a:extLst>
                </a:gridCol>
              </a:tblGrid>
              <a:tr h="2086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2019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2020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Темп прироста, %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5821942"/>
                  </a:ext>
                </a:extLst>
              </a:tr>
              <a:tr h="1076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Сельское хозяйство, охота и лесное хозяйство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2144198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388998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-82,0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3632805"/>
                  </a:ext>
                </a:extLst>
              </a:tr>
              <a:tr h="1076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Обрабатывающие производства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1086710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3278989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301,7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4156333"/>
                  </a:ext>
                </a:extLst>
              </a:tr>
              <a:tr h="2086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spc="-3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Обеспечение электрической энергией, газом и паром; кондиционирование воздуха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228325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177537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-22,2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1705073"/>
                  </a:ext>
                </a:extLst>
              </a:tr>
              <a:tr h="2998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spc="-3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Водоснабжение; водоотведение, организация сбора и утилизации отходов, деятельность по ликвидации загрязнений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17905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15802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-11,7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224552"/>
                  </a:ext>
                </a:extLst>
              </a:tr>
              <a:tr h="1076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Строительство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–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699627"/>
                  </a:ext>
                </a:extLst>
              </a:tr>
              <a:tr h="2086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Торговля оптовая и розничная; ремонт автотранспортных средств и мотоциклов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357509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563489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157,6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5788341"/>
                  </a:ext>
                </a:extLst>
              </a:tr>
              <a:tr h="2086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Деятельность гостиниц и предприятий общественного питания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661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220,3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0473933"/>
                  </a:ext>
                </a:extLst>
              </a:tr>
              <a:tr h="1076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Транспортировка и хранение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93381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66397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-28,9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4207594"/>
                  </a:ext>
                </a:extLst>
              </a:tr>
              <a:tr h="1076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Деятельность в области информации и связи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–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–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–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7989098"/>
                  </a:ext>
                </a:extLst>
              </a:tr>
              <a:tr h="1076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Деятельность финансовая и страховая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584828"/>
                  </a:ext>
                </a:extLst>
              </a:tr>
              <a:tr h="2021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Деятельность по операциям с недвижимым имуществом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40158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35646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-11,2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5854380"/>
                  </a:ext>
                </a:extLst>
              </a:tr>
              <a:tr h="2021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Деятельность профессиональная, научная и техническая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89715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109911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122,5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551427"/>
                  </a:ext>
                </a:extLst>
              </a:tr>
              <a:tr h="2086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Деятельность административная и сопутствующие дополнительные услуги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18112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6865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-62,0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9573956"/>
                  </a:ext>
                </a:extLst>
              </a:tr>
              <a:tr h="2998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Государственное управление и обеспечение военной безопасности; социальное обеспечение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6141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10145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165,2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2276331"/>
                  </a:ext>
                </a:extLst>
              </a:tr>
              <a:tr h="1076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Образование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23232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27392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117,9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9186490"/>
                  </a:ext>
                </a:extLst>
              </a:tr>
              <a:tr h="20864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Деятельность в области здравоохранения и социальных услуг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7837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39214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500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998342"/>
                  </a:ext>
                </a:extLst>
              </a:tr>
              <a:tr h="2086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Деятельность в области культуры, спорта, организации досуга и развлечений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7646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10212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133,6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0001846"/>
                  </a:ext>
                </a:extLst>
              </a:tr>
              <a:tr h="1102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Предоставление прочих видов услуг</a:t>
                      </a: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-100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81" marR="30881" marT="6914" marB="0" anchor="ctr">
                    <a:lnL>
                      <a:noFill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5741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277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24276" y="450846"/>
            <a:ext cx="3692678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</a:rPr>
              <a:t>ОСНОВНЫЕ ПОКАЗАТЕЛИ </a:t>
            </a:r>
          </a:p>
          <a:p>
            <a:r>
              <a:rPr lang="ru-RU" sz="1400" b="1" dirty="0" smtClean="0">
                <a:solidFill>
                  <a:srgbClr val="00B0F0"/>
                </a:solidFill>
              </a:rPr>
              <a:t>СОЦИАЛЬНО - ЭКОНОМИЧЕСКОГО РАЗВИТИЯ</a:t>
            </a:r>
            <a:endParaRPr lang="ru-RU" sz="1400" b="1" dirty="0">
              <a:solidFill>
                <a:srgbClr val="00B0F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14453" y="1105239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dirty="0" smtClean="0">
                <a:solidFill>
                  <a:srgbClr val="F76321"/>
                </a:solidFill>
              </a:rPr>
              <a:t>ХАРАКТЕРИСТИКА ОСНОВНЫХ ВИДОВ ЭКОНОМИЧЕСКОЙ ДЕЯТЕЛЬНОСТИ </a:t>
            </a:r>
          </a:p>
        </p:txBody>
      </p:sp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schemeClr val="bg1"/>
                </a:solidFill>
              </a:rPr>
              <a:t>11</a:t>
            </a:fld>
            <a:endParaRPr lang="ru-RU" sz="1050" b="1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35374" y="1460398"/>
            <a:ext cx="154142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СЕЛЬСКОЕ ХОЗЯЙСТВО</a:t>
            </a:r>
            <a:endParaRPr lang="ru-RU" sz="800" b="1" dirty="0">
              <a:solidFill>
                <a:srgbClr val="00B0F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88484" y="1585058"/>
            <a:ext cx="29893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Производство основных сельскохозяйственных культур крупных, средних и малых предприятий:</a:t>
            </a:r>
          </a:p>
          <a:p>
            <a:pPr marL="171450" indent="-171450" algn="just">
              <a:buFont typeface="Arial" pitchFamily="34" charset="0"/>
              <a:buChar char="•"/>
            </a:pPr>
            <a:endParaRPr lang="ru-RU" sz="100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556213"/>
              </p:ext>
            </p:extLst>
          </p:nvPr>
        </p:nvGraphicFramePr>
        <p:xfrm>
          <a:off x="294732" y="2062112"/>
          <a:ext cx="3522222" cy="2073047"/>
        </p:xfrm>
        <a:graphic>
          <a:graphicData uri="http://schemas.openxmlformats.org/drawingml/2006/table">
            <a:tbl>
              <a:tblPr firstRow="1" firstCol="1" bandRow="1">
                <a:tableStyleId>{912C8C85-51F0-491E-9774-3900AFEF0FD7}</a:tableStyleId>
              </a:tblPr>
              <a:tblGrid>
                <a:gridCol w="15810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49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16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2018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2019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2020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623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Зерновые и зернобобовые культуры (в весе после доработки)</a:t>
                      </a:r>
                      <a:endParaRPr lang="ru-RU" sz="8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6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effectLst/>
                        </a:rPr>
                        <a:t>Убранная площадь, га</a:t>
                      </a:r>
                      <a:endParaRPr lang="ru-RU" sz="800" b="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27226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29468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34367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6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effectLst/>
                        </a:rPr>
                        <a:t>Валовый сбор, тыс. ц</a:t>
                      </a:r>
                      <a:endParaRPr lang="ru-RU" sz="800" b="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1178,3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1415,8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1660,9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6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effectLst/>
                        </a:rPr>
                        <a:t>Урожайность с 1 га, </a:t>
                      </a:r>
                      <a:r>
                        <a:rPr lang="ru-RU" sz="800" b="0" dirty="0" smtClean="0">
                          <a:effectLst/>
                        </a:rPr>
                        <a:t>ц</a:t>
                      </a:r>
                      <a:endParaRPr lang="ru-RU" sz="800" b="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43,3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48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48,3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3571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Подсолнечник на зерно</a:t>
                      </a:r>
                      <a:endParaRPr lang="ru-RU" sz="8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6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effectLst/>
                        </a:rPr>
                        <a:t>Убранная площадь, га</a:t>
                      </a:r>
                      <a:endParaRPr lang="ru-RU" sz="800" b="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7390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6699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8679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6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effectLst/>
                        </a:rPr>
                        <a:t>Валовый сбор, тыс. ц</a:t>
                      </a:r>
                      <a:endParaRPr lang="ru-RU" sz="800" b="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175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214,9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242,2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6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effectLst/>
                        </a:rPr>
                        <a:t>Урожайность с 1 га, </a:t>
                      </a:r>
                      <a:r>
                        <a:rPr lang="ru-RU" sz="800" b="0" dirty="0" smtClean="0">
                          <a:effectLst/>
                        </a:rPr>
                        <a:t>ц</a:t>
                      </a:r>
                      <a:endParaRPr lang="ru-RU" sz="800" b="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23,7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32,1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27,9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623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Сахарная свекла (фабричная)</a:t>
                      </a:r>
                      <a:endParaRPr lang="ru-RU" sz="8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6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effectLst/>
                        </a:rPr>
                        <a:t>Убранная площадь, га</a:t>
                      </a:r>
                      <a:endParaRPr lang="ru-RU" sz="800" b="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2738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3475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1292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6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effectLst/>
                        </a:rPr>
                        <a:t>Валовый сбор, тыс. ц</a:t>
                      </a:r>
                      <a:endParaRPr lang="ru-RU" sz="800" b="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1165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Calibri"/>
                          <a:ea typeface="Calibri"/>
                          <a:cs typeface="Calibri"/>
                        </a:rPr>
                        <a:t>1858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546,1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16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effectLst/>
                        </a:rPr>
                        <a:t>Урожайность с 1 га, </a:t>
                      </a:r>
                      <a:r>
                        <a:rPr lang="ru-RU" sz="800" b="0" dirty="0" smtClean="0">
                          <a:effectLst/>
                        </a:rPr>
                        <a:t>ц</a:t>
                      </a:r>
                      <a:endParaRPr lang="ru-RU" sz="800" b="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425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535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423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703" marR="52703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5580112" y="1662002"/>
            <a:ext cx="22693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Поголовье скота в крупных, средних и малых </a:t>
            </a:r>
            <a:r>
              <a:rPr lang="ru-RU" sz="1000" b="1" dirty="0" err="1" smtClean="0">
                <a:solidFill>
                  <a:schemeClr val="bg1">
                    <a:lumMod val="50000"/>
                  </a:schemeClr>
                </a:solidFill>
              </a:rPr>
              <a:t>сельхозорганизациях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:</a:t>
            </a:r>
          </a:p>
        </p:txBody>
      </p:sp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3285191345"/>
              </p:ext>
            </p:extLst>
          </p:nvPr>
        </p:nvGraphicFramePr>
        <p:xfrm>
          <a:off x="4324576" y="2062113"/>
          <a:ext cx="4802302" cy="941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2" name="Прямоугольник 31"/>
          <p:cNvSpPr/>
          <p:nvPr/>
        </p:nvSpPr>
        <p:spPr>
          <a:xfrm>
            <a:off x="4211960" y="2931790"/>
            <a:ext cx="226938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Отгружено сельскохозяйственной продукции собственного производства, тонн.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6846977" y="2936254"/>
            <a:ext cx="226938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Посевная площадь, га</a:t>
            </a: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344826"/>
              </p:ext>
            </p:extLst>
          </p:nvPr>
        </p:nvGraphicFramePr>
        <p:xfrm>
          <a:off x="3851920" y="3498666"/>
          <a:ext cx="1728192" cy="1193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1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6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7678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B0F0"/>
                          </a:solidFill>
                        </a:rPr>
                        <a:t>0</a:t>
                      </a:r>
                      <a:endParaRPr lang="ru-RU" sz="1400" b="1" dirty="0">
                        <a:solidFill>
                          <a:srgbClr val="00B0F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Яиц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99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B0F0"/>
                          </a:solidFill>
                        </a:rPr>
                        <a:t>8290,8</a:t>
                      </a:r>
                      <a:endParaRPr lang="ru-RU" sz="1400" b="1" dirty="0">
                        <a:solidFill>
                          <a:srgbClr val="00B0F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Молока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78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B0F0"/>
                          </a:solidFill>
                        </a:rPr>
                        <a:t>31678,7</a:t>
                      </a:r>
                      <a:endParaRPr lang="ru-RU" sz="1400" b="1" dirty="0">
                        <a:solidFill>
                          <a:srgbClr val="00B0F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Скота и</a:t>
                      </a:r>
                      <a:r>
                        <a:rPr lang="ru-RU" sz="1000" b="1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птицы в живом весе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657970"/>
              </p:ext>
            </p:extLst>
          </p:nvPr>
        </p:nvGraphicFramePr>
        <p:xfrm>
          <a:off x="5515083" y="3485788"/>
          <a:ext cx="1721213" cy="12370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11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B0F0"/>
                          </a:solidFill>
                        </a:rPr>
                        <a:t>0</a:t>
                      </a:r>
                      <a:endParaRPr lang="ru-RU" sz="1400" b="1" dirty="0">
                        <a:solidFill>
                          <a:srgbClr val="00B0F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Шерсти</a:t>
                      </a:r>
                      <a:r>
                        <a:rPr lang="ru-RU" sz="1000" b="1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овечьей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99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B0F0"/>
                          </a:solidFill>
                        </a:rPr>
                        <a:t>81689</a:t>
                      </a:r>
                      <a:endParaRPr lang="ru-RU" sz="1400" b="1" dirty="0">
                        <a:solidFill>
                          <a:srgbClr val="00B0F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Зерновых культур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618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B0F0"/>
                          </a:solidFill>
                        </a:rPr>
                        <a:t>24047</a:t>
                      </a:r>
                      <a:endParaRPr lang="ru-RU" sz="1400" b="1" dirty="0">
                        <a:solidFill>
                          <a:srgbClr val="00B0F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Масленичных</a:t>
                      </a:r>
                      <a:r>
                        <a:rPr lang="ru-RU" sz="1000" b="1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культур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178035"/>
              </p:ext>
            </p:extLst>
          </p:nvPr>
        </p:nvGraphicFramePr>
        <p:xfrm>
          <a:off x="7249848" y="3486971"/>
          <a:ext cx="1803570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5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1379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B0F0"/>
                          </a:solidFill>
                        </a:rPr>
                        <a:t>47460</a:t>
                      </a:r>
                      <a:endParaRPr lang="ru-RU" sz="1400" b="1" dirty="0">
                        <a:solidFill>
                          <a:srgbClr val="00B0F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с/х организации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99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B0F0"/>
                          </a:solidFill>
                        </a:rPr>
                        <a:t>3143</a:t>
                      </a:r>
                      <a:endParaRPr lang="ru-RU" sz="1400" b="1" dirty="0">
                        <a:solidFill>
                          <a:srgbClr val="00B0F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Хозяйства населения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99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B0F0"/>
                          </a:solidFill>
                        </a:rPr>
                        <a:t>7398</a:t>
                      </a:r>
                      <a:endParaRPr lang="ru-RU" sz="1400" b="1" dirty="0">
                        <a:solidFill>
                          <a:srgbClr val="00B0F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К(Ф)Х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24" name="Группа 23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25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6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24276" y="450846"/>
            <a:ext cx="3692678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</a:rPr>
              <a:t>ОСНОВНЫЕ ПОКАЗАТЕЛИ </a:t>
            </a:r>
          </a:p>
          <a:p>
            <a:r>
              <a:rPr lang="ru-RU" sz="1400" b="1" dirty="0" smtClean="0">
                <a:solidFill>
                  <a:srgbClr val="00B0F0"/>
                </a:solidFill>
              </a:rPr>
              <a:t>СОЦИАЛЬНО - ЭКОНОМИЧЕСКОГО РАЗВИТИЯ</a:t>
            </a:r>
            <a:endParaRPr lang="ru-RU" sz="1400" b="1" dirty="0">
              <a:solidFill>
                <a:srgbClr val="00B0F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14453" y="1105239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dirty="0" smtClean="0">
                <a:solidFill>
                  <a:srgbClr val="F76321"/>
                </a:solidFill>
              </a:rPr>
              <a:t>ХАРАКТЕРИСТИКА ОСНОВНЫХ ВИДОВ ЭКОНОМИЧЕСКОЙ ДЕЯТЕЛЬНОСТИ </a:t>
            </a:r>
          </a:p>
        </p:txBody>
      </p:sp>
      <p:grpSp>
        <p:nvGrpSpPr>
          <p:cNvPr id="33" name="Группа 32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34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TextBox 34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schemeClr val="bg1"/>
                </a:solidFill>
              </a:rPr>
              <a:t>12</a:t>
            </a:fld>
            <a:endParaRPr lang="ru-RU" sz="1050" b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0228" y="1502529"/>
            <a:ext cx="154142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ПРОМЫШЛЕННОСТЬ</a:t>
            </a:r>
            <a:endParaRPr lang="ru-RU" sz="800" b="1" dirty="0">
              <a:solidFill>
                <a:srgbClr val="00B0F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75393" y="1502529"/>
            <a:ext cx="154142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СТРОИТЕЛЬСТВО</a:t>
            </a:r>
            <a:endParaRPr lang="ru-RU" sz="800" b="1" dirty="0">
              <a:solidFill>
                <a:srgbClr val="00B0F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660232" y="1474571"/>
            <a:ext cx="154142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МАЛЫЙ И СРЕДНИЙ БИЗНЕС</a:t>
            </a:r>
            <a:endParaRPr lang="ru-RU" sz="800" b="1" dirty="0">
              <a:solidFill>
                <a:srgbClr val="00B0F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433959" y="1723925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Наиболее активные отрасли (в 20</a:t>
            </a:r>
            <a:r>
              <a:rPr lang="en-US" sz="1000" b="1" smtClean="0">
                <a:solidFill>
                  <a:schemeClr val="bg1">
                    <a:lumMod val="50000"/>
                  </a:schemeClr>
                </a:solidFill>
              </a:rPr>
              <a:t>20</a:t>
            </a:r>
            <a:r>
              <a:rPr lang="ru-RU" sz="1000" b="1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году):</a:t>
            </a: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428890"/>
              </p:ext>
            </p:extLst>
          </p:nvPr>
        </p:nvGraphicFramePr>
        <p:xfrm>
          <a:off x="6391221" y="2182028"/>
          <a:ext cx="2289631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5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45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002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F0"/>
                          </a:solidFill>
                        </a:rPr>
                        <a:t>3</a:t>
                      </a:r>
                      <a:r>
                        <a:rPr lang="en-US" sz="1600" b="1" dirty="0" smtClean="0">
                          <a:solidFill>
                            <a:srgbClr val="00B0F0"/>
                          </a:solidFill>
                        </a:rPr>
                        <a:t>8,6</a:t>
                      </a:r>
                      <a:r>
                        <a:rPr lang="ru-RU" sz="1600" b="1" dirty="0" smtClean="0">
                          <a:solidFill>
                            <a:srgbClr val="00B0F0"/>
                          </a:solidFill>
                        </a:rPr>
                        <a:t> %</a:t>
                      </a:r>
                      <a:endParaRPr lang="ru-RU" sz="1600" b="1" dirty="0">
                        <a:solidFill>
                          <a:srgbClr val="00B0F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Торговля (включая общественное питание)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99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F0"/>
                          </a:solidFill>
                        </a:rPr>
                        <a:t>15</a:t>
                      </a:r>
                      <a:r>
                        <a:rPr lang="en-US" sz="1600" b="1" dirty="0" smtClean="0">
                          <a:solidFill>
                            <a:srgbClr val="00B0F0"/>
                          </a:solidFill>
                        </a:rPr>
                        <a:t>,4</a:t>
                      </a:r>
                      <a:r>
                        <a:rPr lang="ru-RU" sz="1600" b="1" dirty="0" smtClean="0">
                          <a:solidFill>
                            <a:srgbClr val="00B0F0"/>
                          </a:solidFill>
                        </a:rPr>
                        <a:t>%</a:t>
                      </a:r>
                      <a:endParaRPr lang="ru-RU" sz="1600" b="1" dirty="0">
                        <a:solidFill>
                          <a:srgbClr val="00B0F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Транспорт и связь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99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F0"/>
                          </a:solidFill>
                        </a:rPr>
                        <a:t>6,</a:t>
                      </a:r>
                      <a:r>
                        <a:rPr lang="en-US" sz="1600" b="1" dirty="0" smtClean="0">
                          <a:solidFill>
                            <a:srgbClr val="00B0F0"/>
                          </a:solidFill>
                        </a:rPr>
                        <a:t>8</a:t>
                      </a:r>
                      <a:r>
                        <a:rPr lang="ru-RU" sz="1600" b="1" dirty="0" smtClean="0">
                          <a:solidFill>
                            <a:srgbClr val="00B0F0"/>
                          </a:solidFill>
                        </a:rPr>
                        <a:t>%</a:t>
                      </a:r>
                      <a:endParaRPr lang="ru-RU" sz="1600" b="1" dirty="0">
                        <a:solidFill>
                          <a:srgbClr val="00B0F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Сельское хозяйство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6388537" y="3499181"/>
            <a:ext cx="25629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Ц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ентры поддержки МСП в районе: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АНО «Рамонский РЦПП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»;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АУ «МФЦ»</a:t>
            </a:r>
            <a:endParaRPr lang="ru-RU" sz="100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293975" y="1804623"/>
            <a:ext cx="23042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Общая площадь строительства жилых домов, тыс. кв. м.:</a:t>
            </a:r>
          </a:p>
        </p:txBody>
      </p:sp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2754377881"/>
              </p:ext>
            </p:extLst>
          </p:nvPr>
        </p:nvGraphicFramePr>
        <p:xfrm>
          <a:off x="3236836" y="2204733"/>
          <a:ext cx="2418535" cy="1152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163514" y="1697554"/>
            <a:ext cx="3169772" cy="2439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50" b="1" dirty="0" smtClean="0">
                <a:solidFill>
                  <a:schemeClr val="bg1">
                    <a:lumMod val="50000"/>
                  </a:schemeClr>
                </a:solidFill>
              </a:rPr>
              <a:t>Крупнейшие предприятия района: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950" b="1" dirty="0" smtClean="0">
                <a:solidFill>
                  <a:schemeClr val="bg1">
                    <a:lumMod val="50000"/>
                  </a:schemeClr>
                </a:solidFill>
              </a:rPr>
              <a:t>ООО «КДВ Воронеж»;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950" b="1" dirty="0" smtClean="0">
                <a:solidFill>
                  <a:schemeClr val="bg1">
                    <a:lumMod val="50000"/>
                  </a:schemeClr>
                </a:solidFill>
              </a:rPr>
              <a:t>ООО «Заречное»;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950" b="1" dirty="0" smtClean="0">
                <a:solidFill>
                  <a:schemeClr val="bg1">
                    <a:lumMod val="50000"/>
                  </a:schemeClr>
                </a:solidFill>
              </a:rPr>
              <a:t>ООО «УНИПАК»;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950" b="1" dirty="0" smtClean="0">
                <a:solidFill>
                  <a:schemeClr val="bg1">
                    <a:lumMod val="50000"/>
                  </a:schemeClr>
                </a:solidFill>
              </a:rPr>
              <a:t>ООО «Ровеньки-</a:t>
            </a:r>
            <a:r>
              <a:rPr lang="ru-RU" sz="950" b="1" dirty="0" err="1" smtClean="0">
                <a:solidFill>
                  <a:schemeClr val="bg1">
                    <a:lumMod val="50000"/>
                  </a:schemeClr>
                </a:solidFill>
              </a:rPr>
              <a:t>маслосырзавод</a:t>
            </a:r>
            <a:r>
              <a:rPr lang="ru-RU" sz="950" b="1" dirty="0" smtClean="0">
                <a:solidFill>
                  <a:schemeClr val="bg1">
                    <a:lumMod val="50000"/>
                  </a:schemeClr>
                </a:solidFill>
              </a:rPr>
              <a:t>»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950" b="1" dirty="0" smtClean="0">
                <a:solidFill>
                  <a:schemeClr val="bg1">
                    <a:lumMod val="50000"/>
                  </a:schemeClr>
                </a:solidFill>
              </a:rPr>
              <a:t>ООО «Мясокомбинат Богдановский»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950" b="1" dirty="0" smtClean="0">
                <a:solidFill>
                  <a:schemeClr val="bg1">
                    <a:lumMod val="50000"/>
                  </a:schemeClr>
                </a:solidFill>
              </a:rPr>
              <a:t>ООО «СП Дон»</a:t>
            </a:r>
          </a:p>
          <a:p>
            <a:pPr algn="just"/>
            <a:r>
              <a:rPr lang="ru-RU" sz="950" b="1" dirty="0" smtClean="0">
                <a:solidFill>
                  <a:schemeClr val="bg1">
                    <a:lumMod val="50000"/>
                  </a:schemeClr>
                </a:solidFill>
              </a:rPr>
              <a:t>Структура промышленного производства: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950" b="1" dirty="0" smtClean="0">
                <a:solidFill>
                  <a:schemeClr val="bg1">
                    <a:lumMod val="50000"/>
                  </a:schemeClr>
                </a:solidFill>
              </a:rPr>
              <a:t>Обрабатывающие производства;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950" b="1" dirty="0" smtClean="0">
                <a:solidFill>
                  <a:schemeClr val="bg1">
                    <a:lumMod val="50000"/>
                  </a:schemeClr>
                </a:solidFill>
              </a:rPr>
              <a:t>Производство пищевых продуктов;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950" b="1" dirty="0" smtClean="0">
                <a:solidFill>
                  <a:schemeClr val="bg1">
                    <a:lumMod val="50000"/>
                  </a:schemeClr>
                </a:solidFill>
              </a:rPr>
              <a:t>Производство резиновых и пластмассовых изделий;</a:t>
            </a:r>
          </a:p>
          <a:p>
            <a:pPr marL="171450" indent="-171450" algn="just">
              <a:buFont typeface="Arial" pitchFamily="34" charset="0"/>
              <a:buChar char="•"/>
            </a:pPr>
            <a:endParaRPr lang="ru-RU" sz="95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just"/>
            <a:r>
              <a:rPr lang="ru-RU" sz="950" b="1" dirty="0" smtClean="0">
                <a:solidFill>
                  <a:schemeClr val="bg1">
                    <a:lumMod val="50000"/>
                  </a:schemeClr>
                </a:solidFill>
              </a:rPr>
              <a:t>Численность (доля) населения, занятого в промышленности - </a:t>
            </a:r>
            <a:r>
              <a:rPr lang="ru-RU" sz="1000" b="1" dirty="0" smtClean="0">
                <a:solidFill>
                  <a:srgbClr val="00B0F0"/>
                </a:solidFill>
              </a:rPr>
              <a:t>4904</a:t>
            </a:r>
            <a:r>
              <a:rPr lang="ru-RU" sz="950" b="1" dirty="0" smtClean="0">
                <a:solidFill>
                  <a:srgbClr val="00B0F0"/>
                </a:solidFill>
              </a:rPr>
              <a:t> </a:t>
            </a:r>
            <a:r>
              <a:rPr lang="ru-RU" sz="950" b="1" dirty="0" smtClean="0">
                <a:solidFill>
                  <a:schemeClr val="bg1">
                    <a:lumMod val="50000"/>
                  </a:schemeClr>
                </a:solidFill>
              </a:rPr>
              <a:t>человек. Среднемесячная заработная плата в целом по отрасли – 47817,9 рублей.</a:t>
            </a:r>
          </a:p>
          <a:p>
            <a:pPr marL="171450" indent="-171450" algn="just">
              <a:buFont typeface="Arial" pitchFamily="34" charset="0"/>
              <a:buChar char="•"/>
            </a:pPr>
            <a:endParaRPr lang="ru-RU" sz="95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51458" y="3894696"/>
            <a:ext cx="30977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itchFamily="34" charset="0"/>
              <a:buChar char="•"/>
            </a:pP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Объем отгруженных товаров собственного производства (обрабатывающие производства) </a:t>
            </a:r>
            <a:r>
              <a:rPr lang="ru-RU" sz="1000" b="1" dirty="0" smtClean="0">
                <a:solidFill>
                  <a:srgbClr val="00B0F0"/>
                </a:solidFill>
              </a:rPr>
              <a:t>36,01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 млрд. рублей;</a:t>
            </a:r>
          </a:p>
          <a:p>
            <a:pPr algn="just"/>
            <a:endParaRPr lang="ru-RU" sz="1000" b="1" dirty="0">
              <a:solidFill>
                <a:schemeClr val="bg1">
                  <a:lumMod val="50000"/>
                </a:schemeClr>
              </a:solidFill>
            </a:endParaRPr>
          </a:p>
          <a:p>
            <a:pPr marL="171450" indent="-171450" algn="just">
              <a:buFont typeface="Arial" pitchFamily="34" charset="0"/>
              <a:buChar char="•"/>
            </a:pPr>
            <a:endParaRPr lang="ru-RU" sz="100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30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TextBox 30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51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24276" y="450846"/>
            <a:ext cx="3692678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</a:rPr>
              <a:t>ОСНОВНЫЕ ПОКАЗАТЕЛИ </a:t>
            </a:r>
          </a:p>
          <a:p>
            <a:r>
              <a:rPr lang="ru-RU" sz="1400" b="1" dirty="0" smtClean="0">
                <a:solidFill>
                  <a:srgbClr val="00B0F0"/>
                </a:solidFill>
              </a:rPr>
              <a:t>СОЦИАЛЬНО - ЭКОНОМИЧЕСКОГО РАЗВИТИЯ</a:t>
            </a:r>
            <a:endParaRPr lang="ru-RU" sz="1400" b="1" dirty="0">
              <a:solidFill>
                <a:srgbClr val="00B0F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987824" y="1203598"/>
            <a:ext cx="3312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dirty="0">
                <a:solidFill>
                  <a:srgbClr val="F76321"/>
                </a:solidFill>
              </a:rPr>
              <a:t>ТОРГОВЛЯ И ПЛАТНЫЕ УСЛУГИ </a:t>
            </a:r>
            <a:r>
              <a:rPr lang="ru-RU" sz="1200" b="1" dirty="0" smtClean="0">
                <a:solidFill>
                  <a:srgbClr val="F76321"/>
                </a:solidFill>
              </a:rPr>
              <a:t>НАСЕЛЕНИЮ</a:t>
            </a:r>
            <a:endParaRPr lang="ru-RU" sz="1200" b="1" dirty="0">
              <a:solidFill>
                <a:srgbClr val="F76321"/>
              </a:solidFill>
            </a:endParaRPr>
          </a:p>
        </p:txBody>
      </p:sp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schemeClr val="bg1"/>
                </a:solidFill>
              </a:rPr>
              <a:t>13</a:t>
            </a:fld>
            <a:endParaRPr lang="ru-RU" sz="1050" b="1" dirty="0">
              <a:solidFill>
                <a:schemeClr val="bg1"/>
              </a:solidFill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074496"/>
              </p:ext>
            </p:extLst>
          </p:nvPr>
        </p:nvGraphicFramePr>
        <p:xfrm>
          <a:off x="618845" y="1851670"/>
          <a:ext cx="3207491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74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002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F0"/>
                          </a:solidFill>
                        </a:rPr>
                        <a:t>3</a:t>
                      </a:r>
                      <a:r>
                        <a:rPr lang="en-US" sz="1600" b="1" dirty="0" smtClean="0">
                          <a:solidFill>
                            <a:srgbClr val="00B0F0"/>
                          </a:solidFill>
                        </a:rPr>
                        <a:t>93</a:t>
                      </a:r>
                      <a:endParaRPr lang="ru-RU" sz="1600" b="1" dirty="0">
                        <a:solidFill>
                          <a:srgbClr val="00B0F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Магазинов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996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00B0F0"/>
                          </a:solidFill>
                        </a:rPr>
                        <a:t>3</a:t>
                      </a:r>
                      <a:endParaRPr lang="ru-RU" sz="1600" b="1" dirty="0">
                        <a:solidFill>
                          <a:srgbClr val="00B0F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Павильонов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99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F0"/>
                          </a:solidFill>
                        </a:rPr>
                        <a:t>17</a:t>
                      </a:r>
                      <a:endParaRPr lang="ru-RU" sz="1600" b="1" dirty="0">
                        <a:solidFill>
                          <a:srgbClr val="00B0F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Киосков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99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F0"/>
                          </a:solidFill>
                        </a:rPr>
                        <a:t>2</a:t>
                      </a:r>
                      <a:r>
                        <a:rPr lang="en-US" sz="1600" b="1" dirty="0" smtClean="0">
                          <a:solidFill>
                            <a:srgbClr val="00B0F0"/>
                          </a:solidFill>
                        </a:rPr>
                        <a:t>5</a:t>
                      </a:r>
                      <a:endParaRPr lang="ru-RU" sz="1600" b="1" dirty="0">
                        <a:solidFill>
                          <a:srgbClr val="00B0F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Магазинов федеральных торговых сетей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170150"/>
              </p:ext>
            </p:extLst>
          </p:nvPr>
        </p:nvGraphicFramePr>
        <p:xfrm>
          <a:off x="4254713" y="2427734"/>
          <a:ext cx="4248472" cy="856800"/>
        </p:xfrm>
        <a:graphic>
          <a:graphicData uri="http://schemas.openxmlformats.org/drawingml/2006/table">
            <a:tbl>
              <a:tblPr firstRow="1" firstCol="1" bandRow="1">
                <a:tableStyleId>{912C8C85-51F0-491E-9774-3900AFEF0FD7}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5104" marR="6510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201</a:t>
                      </a:r>
                      <a:r>
                        <a:rPr lang="en-US" sz="800" dirty="0" smtClean="0">
                          <a:effectLst/>
                        </a:rPr>
                        <a:t>8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5104" marR="651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201</a:t>
                      </a:r>
                      <a:r>
                        <a:rPr lang="en-US" sz="800" dirty="0" smtClean="0">
                          <a:effectLst/>
                        </a:rPr>
                        <a:t>9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5104" marR="651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20</a:t>
                      </a:r>
                      <a:r>
                        <a:rPr lang="en-US" sz="800" dirty="0" smtClean="0">
                          <a:effectLst/>
                        </a:rPr>
                        <a:t>20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5104" marR="651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82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Оборот розничной торговли, тыс. рублей</a:t>
                      </a:r>
                      <a:endParaRPr lang="ru-RU" sz="8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5104" marR="6510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20851300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5104" marR="651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21945632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5104" marR="651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24999256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5104" marR="651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Оборот общественного питания, тыс. рублей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5104" marR="6510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291778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5104" marR="651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321379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5104" marR="651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3</a:t>
                      </a:r>
                      <a:r>
                        <a:rPr lang="en-US" sz="800" b="1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43419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5104" marR="65104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8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Объем платных услуг населению, тыс. рублей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5104" marR="6510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2352389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5104" marR="651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2470949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5104" marR="651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r>
                        <a:rPr lang="en-US" sz="800" b="1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396451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5104" marR="65104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Объем бытовых услуг населению, тыс. рублей</a:t>
                      </a:r>
                      <a:endParaRPr lang="ru-RU" sz="8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5104" marR="6510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</a:rPr>
                        <a:t>349924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5104" marR="651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367560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5104" marR="651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375240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5104" marR="65104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4542745" y="1941793"/>
            <a:ext cx="36724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ОТДЕЛЬНЫЕ ПОКАЗАТЕЛИ ТОРГОВЛИ </a:t>
            </a:r>
          </a:p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(БЕЗ СУБЪЕКТОВ МАЛОГО ПРЕДПРИНИМАТЕЛЬСТВА)</a:t>
            </a:r>
            <a:endParaRPr lang="ru-RU" sz="800" b="1" dirty="0">
              <a:solidFill>
                <a:srgbClr val="00B0F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33779" y="4094376"/>
            <a:ext cx="100356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ООО  «Ашан»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468834" y="4104834"/>
            <a:ext cx="100356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АО «Тандер»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671559" y="4089445"/>
            <a:ext cx="114539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АО «Пятью пять»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7" y="3668502"/>
            <a:ext cx="1041806" cy="4209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t="20133" b="24117"/>
          <a:stretch/>
        </p:blipFill>
        <p:spPr>
          <a:xfrm>
            <a:off x="1537802" y="3672786"/>
            <a:ext cx="1033297" cy="4320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71559" y="3682357"/>
            <a:ext cx="1176887" cy="427549"/>
          </a:xfrm>
          <a:prstGeom prst="rect">
            <a:avLst/>
          </a:prstGeom>
        </p:spPr>
      </p:pic>
      <p:grpSp>
        <p:nvGrpSpPr>
          <p:cNvPr id="23" name="Группа 22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26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02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79512" y="527243"/>
            <a:ext cx="1593706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</a:rPr>
              <a:t>ИНФРАСТРУКТУРА</a:t>
            </a:r>
            <a:endParaRPr lang="ru-RU" sz="1400" b="1" dirty="0">
              <a:solidFill>
                <a:srgbClr val="00B0F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07504" y="1177024"/>
            <a:ext cx="59046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dirty="0" smtClean="0">
                <a:solidFill>
                  <a:srgbClr val="F76321"/>
                </a:solidFill>
              </a:rPr>
              <a:t>ТРАНСПОРТ</a:t>
            </a:r>
          </a:p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Виды транспорта: автомобильный транспорт</a:t>
            </a:r>
          </a:p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Осуществляется автобусное сообщение между всеми</a:t>
            </a:r>
          </a:p>
          <a:p>
            <a:pPr>
              <a:lnSpc>
                <a:spcPct val="150000"/>
              </a:lnSpc>
            </a:pP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 населенными пунктами района и г. Воронеж</a:t>
            </a:r>
          </a:p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Предприятия, осуществляющие пассажирские перевозки:</a:t>
            </a:r>
          </a:p>
          <a:p>
            <a:pPr>
              <a:lnSpc>
                <a:spcPct val="150000"/>
              </a:lnSpc>
            </a:pP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ИП Колчин А.И., ОАО «Воронежское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П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АТП №3»,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ООО «ПАТП 1149»,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ООО «</a:t>
            </a:r>
            <a:r>
              <a:rPr lang="ru-RU" sz="1000" b="1" dirty="0" err="1" smtClean="0">
                <a:solidFill>
                  <a:schemeClr val="bg1">
                    <a:lumMod val="50000"/>
                  </a:schemeClr>
                </a:solidFill>
              </a:rPr>
              <a:t>Фенко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-авто», ООО «ВТК»</a:t>
            </a:r>
          </a:p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endParaRPr lang="ru-RU" sz="100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schemeClr val="bg1"/>
                </a:solidFill>
              </a:rPr>
              <a:t>14</a:t>
            </a:fld>
            <a:endParaRPr lang="ru-RU" sz="1050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45679" y="4280890"/>
            <a:ext cx="2165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b="1" dirty="0" smtClean="0">
                <a:solidFill>
                  <a:srgbClr val="00B0F0"/>
                </a:solidFill>
              </a:rPr>
              <a:t>КАРТА ТРАНСПОРТНЫХ ПУТЕЙ СООБЩЕНИЯ НА ТЕРРИТОРИИ РАЙОНА</a:t>
            </a:r>
            <a:endParaRPr lang="ru-RU" sz="900" b="1" dirty="0">
              <a:solidFill>
                <a:srgbClr val="00B0F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2943278"/>
            <a:ext cx="525879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>
                <a:solidFill>
                  <a:srgbClr val="00B0F0"/>
                </a:solidFill>
              </a:rPr>
              <a:t>ПАССАЖИРСКИЕ </a:t>
            </a:r>
            <a:r>
              <a:rPr lang="ru-RU" sz="800" b="1" dirty="0" smtClean="0">
                <a:solidFill>
                  <a:srgbClr val="00B0F0"/>
                </a:solidFill>
              </a:rPr>
              <a:t>ПЕРЕВОЗКИ</a:t>
            </a:r>
            <a:endParaRPr lang="ru-RU" sz="800" b="1" dirty="0">
              <a:solidFill>
                <a:srgbClr val="00B0F0"/>
              </a:solidFill>
            </a:endParaRPr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1531291881"/>
              </p:ext>
            </p:extLst>
          </p:nvPr>
        </p:nvGraphicFramePr>
        <p:xfrm>
          <a:off x="179513" y="3158722"/>
          <a:ext cx="5688632" cy="1810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3" t="1394" r="2208" b="2446"/>
          <a:stretch/>
        </p:blipFill>
        <p:spPr>
          <a:xfrm>
            <a:off x="5918089" y="1427517"/>
            <a:ext cx="3189961" cy="2728409"/>
          </a:xfrm>
          <a:prstGeom prst="rect">
            <a:avLst/>
          </a:prstGeom>
        </p:spPr>
      </p:pic>
      <p:grpSp>
        <p:nvGrpSpPr>
          <p:cNvPr id="21" name="Группа 20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22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89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79512" y="527243"/>
            <a:ext cx="1593706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</a:rPr>
              <a:t>ИНФРАСТРУКТУРА</a:t>
            </a:r>
            <a:endParaRPr lang="ru-RU" sz="1400" b="1" dirty="0">
              <a:solidFill>
                <a:srgbClr val="00B0F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7322" y="1203598"/>
            <a:ext cx="5450821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dirty="0" smtClean="0">
                <a:solidFill>
                  <a:srgbClr val="F76321"/>
                </a:solidFill>
              </a:rPr>
              <a:t>ТЕЛЕКОММУНИКАЦИОННЫЕ СИСТЕМЫ</a:t>
            </a:r>
          </a:p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Операторы оказывающие связь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:</a:t>
            </a:r>
            <a:endParaRPr lang="ru-RU" sz="1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171450" indent="-1714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Виды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связи оказываются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населению:</a:t>
            </a:r>
          </a:p>
          <a:p>
            <a:pPr algn="just">
              <a:lnSpc>
                <a:spcPct val="150000"/>
              </a:lnSpc>
            </a:pP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местная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телефонная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связь; универсальная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телефонная связь с использованием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таксофонов; телеграфная связь; услуги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подвижной радиотелефонной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связи; услуги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связи для цели эфирного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вещания; почтовая связь; междугородная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и международная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связь; услуги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по передаче данных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.)</a:t>
            </a:r>
          </a:p>
          <a:p>
            <a:pPr>
              <a:lnSpc>
                <a:spcPct val="150000"/>
              </a:lnSpc>
            </a:pPr>
            <a:endParaRPr lang="ru-RU" sz="1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sz="1200" b="1" dirty="0" smtClean="0">
                <a:solidFill>
                  <a:srgbClr val="F76321"/>
                </a:solidFill>
              </a:rPr>
              <a:t>ТАРИФЫ</a:t>
            </a:r>
          </a:p>
        </p:txBody>
      </p:sp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schemeClr val="bg1"/>
                </a:solidFill>
              </a:rPr>
              <a:t>15</a:t>
            </a:fld>
            <a:endParaRPr lang="ru-RU" sz="1050" b="1" dirty="0">
              <a:solidFill>
                <a:schemeClr val="bg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741057" y="1955510"/>
            <a:ext cx="10035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ФГПУ «ПОЧТА РОССИИ»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7748842" y="3133407"/>
            <a:ext cx="100356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ПАО «МТС»</a:t>
            </a:r>
            <a:endParaRPr lang="ru-RU" sz="800" b="1" dirty="0">
              <a:solidFill>
                <a:srgbClr val="00B0F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469910" y="3143660"/>
            <a:ext cx="10035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ЗАО «ТЕЛЕ 2 - ВОРОНЕЖ»</a:t>
            </a:r>
            <a:endParaRPr lang="ru-RU" sz="800" b="1" dirty="0">
              <a:solidFill>
                <a:srgbClr val="00B0F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3022137" y="-541966"/>
            <a:ext cx="45719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/>
              <a:t>ЛОГОТИП</a:t>
            </a:r>
            <a:endParaRPr lang="ru-RU" sz="8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375321" y="1981154"/>
            <a:ext cx="10847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ПАО</a:t>
            </a:r>
          </a:p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«РОСТЕЛЕКОМ»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7628460" y="4176807"/>
            <a:ext cx="122875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ПАО «ВЫМПЕЛКОМ»</a:t>
            </a:r>
            <a:endParaRPr lang="ru-RU" sz="800" b="1" dirty="0">
              <a:solidFill>
                <a:srgbClr val="00B0F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338458" y="4185562"/>
            <a:ext cx="115362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ПАО «МЕГАФОН»</a:t>
            </a:r>
            <a:endParaRPr lang="ru-RU" sz="800" b="1" dirty="0">
              <a:solidFill>
                <a:srgbClr val="00B0F0"/>
              </a:solidFill>
            </a:endParaRPr>
          </a:p>
        </p:txBody>
      </p:sp>
      <p:pic>
        <p:nvPicPr>
          <p:cNvPr id="1026" name="Picture 2" descr="http://en.realestatesantini.com/data/wysiwyg/8043833_l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0000"/>
          <a:stretch/>
        </p:blipFill>
        <p:spPr bwMode="auto">
          <a:xfrm>
            <a:off x="417322" y="3970062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http://en.realestatesantini.com/data/wysiwyg/8043833_l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50000"/>
          <a:stretch/>
        </p:blipFill>
        <p:spPr bwMode="auto">
          <a:xfrm>
            <a:off x="3782371" y="3970062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http://en.realestatesantini.com/data/wysiwyg/8043833_l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0000"/>
          <a:stretch/>
        </p:blipFill>
        <p:spPr bwMode="auto">
          <a:xfrm>
            <a:off x="2129885" y="3976183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953609" y="3515698"/>
            <a:ext cx="104740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800" b="1" dirty="0" smtClean="0">
                <a:solidFill>
                  <a:srgbClr val="00B0F0"/>
                </a:solidFill>
              </a:rPr>
              <a:t>ЭЛЕКТРОЭНЕРГИЯ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28432" y="3515697"/>
            <a:ext cx="3642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800" b="1" dirty="0">
                <a:solidFill>
                  <a:srgbClr val="00B0F0"/>
                </a:solidFill>
              </a:rPr>
              <a:t>ГАЗ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324576" y="3532414"/>
            <a:ext cx="44275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800" b="1" dirty="0">
                <a:solidFill>
                  <a:srgbClr val="00B0F0"/>
                </a:solidFill>
              </a:rPr>
              <a:t>ВОДА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28283" y="3901248"/>
            <a:ext cx="123241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rgbClr val="00B0F0"/>
                </a:solidFill>
              </a:rPr>
              <a:t>4,24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1000" b="1" dirty="0" err="1">
                <a:solidFill>
                  <a:schemeClr val="bg1">
                    <a:lumMod val="50000"/>
                  </a:schemeClr>
                </a:solidFill>
              </a:rPr>
              <a:t>руб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/кВт/ч 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488248" y="3878164"/>
            <a:ext cx="124288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rgbClr val="00B0F0"/>
                </a:solidFill>
              </a:rPr>
              <a:t>6,23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1000" b="1" dirty="0" err="1" smtClean="0">
                <a:solidFill>
                  <a:schemeClr val="bg1">
                    <a:lumMod val="50000"/>
                  </a:schemeClr>
                </a:solidFill>
              </a:rPr>
              <a:t>руб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ru-RU" sz="1000" b="1" dirty="0" err="1" smtClean="0">
                <a:solidFill>
                  <a:schemeClr val="bg1">
                    <a:lumMod val="50000"/>
                  </a:schemeClr>
                </a:solidFill>
              </a:rPr>
              <a:t>куб.м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 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4157649" y="3901248"/>
            <a:ext cx="135045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rgbClr val="00B0F0"/>
                </a:solidFill>
              </a:rPr>
              <a:t>33,86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1000" b="1" dirty="0" err="1" smtClean="0">
                <a:solidFill>
                  <a:schemeClr val="bg1">
                    <a:lumMod val="50000"/>
                  </a:schemeClr>
                </a:solidFill>
              </a:rPr>
              <a:t>руб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ru-RU" sz="1000" b="1" dirty="0" err="1" smtClean="0">
                <a:solidFill>
                  <a:schemeClr val="bg1">
                    <a:lumMod val="50000"/>
                  </a:schemeClr>
                </a:solidFill>
              </a:rPr>
              <a:t>куб.м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 </a:t>
            </a:r>
          </a:p>
        </p:txBody>
      </p:sp>
      <p:grpSp>
        <p:nvGrpSpPr>
          <p:cNvPr id="36" name="Группа 35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38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TextBox 42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47" name="Рисунок 4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036" y="3498864"/>
            <a:ext cx="633932" cy="64002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123" y="3504217"/>
            <a:ext cx="633984" cy="63398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036" y="2404758"/>
            <a:ext cx="633984" cy="63398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036" y="1217143"/>
            <a:ext cx="713173" cy="69488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123" y="1210990"/>
            <a:ext cx="701040" cy="70104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219" y="2404758"/>
            <a:ext cx="694944" cy="69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75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79512" y="527243"/>
            <a:ext cx="1593706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</a:rPr>
              <a:t>ИНФРАСТРУКТУРА</a:t>
            </a:r>
            <a:endParaRPr lang="ru-RU" sz="1400" b="1" dirty="0">
              <a:solidFill>
                <a:srgbClr val="00B0F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99639" y="1126358"/>
            <a:ext cx="41832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200" b="1" dirty="0" smtClean="0">
                <a:solidFill>
                  <a:srgbClr val="F76321"/>
                </a:solidFill>
              </a:rPr>
              <a:t>ЗДРАВООХРАНЕНИЕ </a:t>
            </a:r>
            <a:endParaRPr lang="ru-RU" sz="1400" b="1" dirty="0" smtClean="0">
              <a:solidFill>
                <a:srgbClr val="00B0F0"/>
              </a:solidFill>
            </a:endParaRPr>
          </a:p>
          <a:p>
            <a:endParaRPr lang="ru-RU" sz="1400" b="1" dirty="0">
              <a:solidFill>
                <a:srgbClr val="00B0F0"/>
              </a:solidFill>
            </a:endParaRPr>
          </a:p>
        </p:txBody>
      </p:sp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schemeClr val="bg1"/>
                </a:solidFill>
              </a:rPr>
              <a:t>16</a:t>
            </a:fld>
            <a:endParaRPr lang="ru-RU" sz="105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24576" y="1145817"/>
            <a:ext cx="4293153" cy="340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200" b="1" dirty="0">
                <a:solidFill>
                  <a:srgbClr val="F76321"/>
                </a:solidFill>
              </a:rPr>
              <a:t>ОБРАЗОВАНИЕ </a:t>
            </a:r>
            <a:endParaRPr lang="ru-RU" sz="1200" b="1" dirty="0" smtClean="0">
              <a:solidFill>
                <a:srgbClr val="F76321"/>
              </a:solidFill>
            </a:endParaRPr>
          </a:p>
        </p:txBody>
      </p:sp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val="3261672318"/>
              </p:ext>
            </p:extLst>
          </p:nvPr>
        </p:nvGraphicFramePr>
        <p:xfrm>
          <a:off x="5652120" y="1922103"/>
          <a:ext cx="3927703" cy="1488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6668139" y="1635646"/>
            <a:ext cx="2286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УРОВЕНЬ ОБРАЗОВАННОСТИ </a:t>
            </a:r>
          </a:p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НАСЕЛЕНИЯ</a:t>
            </a:r>
            <a:endParaRPr lang="ru-RU" sz="800" b="1" dirty="0">
              <a:solidFill>
                <a:srgbClr val="00B0F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937002" y="3291830"/>
            <a:ext cx="2286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ЧИСЛЕННОСТЬ УЧАЩИХСЯ</a:t>
            </a:r>
            <a:endParaRPr lang="ru-RU" sz="800" b="1" dirty="0">
              <a:solidFill>
                <a:srgbClr val="00B0F0"/>
              </a:solidFill>
            </a:endParaRPr>
          </a:p>
        </p:txBody>
      </p:sp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val="1894984341"/>
              </p:ext>
            </p:extLst>
          </p:nvPr>
        </p:nvGraphicFramePr>
        <p:xfrm>
          <a:off x="3873661" y="3579862"/>
          <a:ext cx="4973498" cy="1152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9447693"/>
              </p:ext>
            </p:extLst>
          </p:nvPr>
        </p:nvGraphicFramePr>
        <p:xfrm>
          <a:off x="3609845" y="1641547"/>
          <a:ext cx="2880320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6721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00B0F0"/>
                          </a:solidFill>
                        </a:rPr>
                        <a:t>11</a:t>
                      </a:r>
                      <a:endParaRPr lang="ru-RU" sz="1600" b="1" dirty="0">
                        <a:solidFill>
                          <a:srgbClr val="00B0F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Учреждений дошкольного</a:t>
                      </a:r>
                      <a:r>
                        <a:rPr lang="ru-RU" sz="1000" b="1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образования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996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00B0F0"/>
                          </a:solidFill>
                        </a:rPr>
                        <a:t>10</a:t>
                      </a:r>
                      <a:endParaRPr lang="ru-RU" sz="1600" b="1" dirty="0">
                        <a:solidFill>
                          <a:srgbClr val="00B0F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Средних общеобразовательных школ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99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F0"/>
                          </a:solidFill>
                        </a:rPr>
                        <a:t>3</a:t>
                      </a:r>
                      <a:endParaRPr lang="ru-RU" sz="1600" b="1" dirty="0">
                        <a:solidFill>
                          <a:srgbClr val="00B0F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Основных общеобразовательных школ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481"/>
                  </a:ext>
                </a:extLst>
              </a:tr>
              <a:tr h="21799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F0"/>
                          </a:solidFill>
                        </a:rPr>
                        <a:t>1</a:t>
                      </a:r>
                      <a:endParaRPr lang="ru-RU" sz="1600" b="1" dirty="0">
                        <a:solidFill>
                          <a:srgbClr val="00B0F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Среднее</a:t>
                      </a:r>
                      <a:r>
                        <a:rPr lang="ru-RU" sz="1000" b="1" baseline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профессиональное учреждение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25" name="Группа 24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26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74819"/>
              </p:ext>
            </p:extLst>
          </p:nvPr>
        </p:nvGraphicFramePr>
        <p:xfrm>
          <a:off x="482587" y="1495518"/>
          <a:ext cx="3213100" cy="3136265"/>
        </p:xfrm>
        <a:graphic>
          <a:graphicData uri="http://schemas.openxmlformats.org/drawingml/2006/table">
            <a:tbl>
              <a:tblPr firstRow="1" bandRow="1"/>
              <a:tblGrid>
                <a:gridCol w="723900">
                  <a:extLst>
                    <a:ext uri="{9D8B030D-6E8A-4147-A177-3AD203B41FA5}">
                      <a16:colId xmlns:a16="http://schemas.microsoft.com/office/drawing/2014/main" val="612681778"/>
                    </a:ext>
                  </a:extLst>
                </a:gridCol>
                <a:gridCol w="2489200">
                  <a:extLst>
                    <a:ext uri="{9D8B030D-6E8A-4147-A177-3AD203B41FA5}">
                      <a16:colId xmlns:a16="http://schemas.microsoft.com/office/drawing/2014/main" val="3896800012"/>
                    </a:ext>
                  </a:extLst>
                </a:gridCol>
              </a:tblGrid>
              <a:tr h="247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rgbClr val="7F7F7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Районная больница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954963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rgbClr val="7F7F7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Стационаров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5031014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rgbClr val="7F7F7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Койко-мест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7573530"/>
                  </a:ext>
                </a:extLst>
              </a:tr>
              <a:tr h="306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rgbClr val="7F7F7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Амбулатории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4510083"/>
                  </a:ext>
                </a:extLst>
              </a:tr>
              <a:tr h="306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rgbClr val="7F7F7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Центр общей врачебной практики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3814734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rgbClr val="7F7F7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Фельдшерско-акушерских пунктов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9316296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rgbClr val="7F7F7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Отделения скорой медицинской помощи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5200363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>
                          <a:solidFill>
                            <a:srgbClr val="7F7F7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Численность врачей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376712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ru-RU" sz="1600" b="1" kern="1200" smtClean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rgbClr val="7F7F7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Численность среднего мед. персонала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64538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094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79512" y="527243"/>
            <a:ext cx="1593706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</a:rPr>
              <a:t>ИНФРАСТРУКТУРА</a:t>
            </a:r>
            <a:endParaRPr lang="ru-RU" sz="1400" b="1" dirty="0">
              <a:solidFill>
                <a:srgbClr val="00B0F0"/>
              </a:solidFill>
            </a:endParaRPr>
          </a:p>
        </p:txBody>
      </p:sp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schemeClr val="bg1"/>
                </a:solidFill>
              </a:rPr>
              <a:t>17</a:t>
            </a:fld>
            <a:endParaRPr lang="ru-RU" sz="1050" b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275199" y="2497130"/>
            <a:ext cx="8089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ОАО «РОССЕЛЬХОЗБАНК»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79512" y="1244438"/>
            <a:ext cx="4363232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Количество отделений  </a:t>
            </a:r>
            <a:r>
              <a:rPr lang="ru-RU" sz="1000" b="1" dirty="0" smtClean="0">
                <a:solidFill>
                  <a:srgbClr val="00B0F0"/>
                </a:solidFill>
              </a:rPr>
              <a:t>4</a:t>
            </a:r>
          </a:p>
          <a:p>
            <a:pPr>
              <a:lnSpc>
                <a:spcPct val="150000"/>
              </a:lnSpc>
            </a:pP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Виды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оказываемых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услуг: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Потребительские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кредиты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Ипотечный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заем(кредит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Вклады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Денежные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переводы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Открытие расчетного счета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Открытие валютного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счета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Услуги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по выпуску и обслуживанию любых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карт</a:t>
            </a:r>
          </a:p>
          <a:p>
            <a:pPr>
              <a:lnSpc>
                <a:spcPct val="150000"/>
              </a:lnSpc>
            </a:pP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Количество отделений </a:t>
            </a:r>
            <a:r>
              <a:rPr lang="ru-RU" sz="1000" b="1" dirty="0" smtClean="0">
                <a:solidFill>
                  <a:srgbClr val="00B0F0"/>
                </a:solidFill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Виды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оказываемых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услуг: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Каско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ОСАГО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Страхование квартир, домов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Медицинское страхование</a:t>
            </a:r>
            <a:endParaRPr lang="ru-RU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704290" y="2459722"/>
            <a:ext cx="10373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ОАО «ЦЕНТРАЛЬНО-ЧЕРНОЗЕМНЫЙ БАНК СБ РФ»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086967" y="4245211"/>
            <a:ext cx="196098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>
                <a:solidFill>
                  <a:srgbClr val="00B0F0"/>
                </a:solidFill>
              </a:rPr>
              <a:t>«РОСГОССТРАХ»</a:t>
            </a:r>
            <a:endParaRPr lang="ru-RU" sz="800" b="1" dirty="0" smtClean="0">
              <a:solidFill>
                <a:srgbClr val="00B0F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275199" y="4210995"/>
            <a:ext cx="185953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>
                <a:solidFill>
                  <a:srgbClr val="00B0F0"/>
                </a:solidFill>
              </a:rPr>
              <a:t>«РОСНО-МС»</a:t>
            </a:r>
            <a:endParaRPr lang="ru-RU" sz="800" b="1" dirty="0" smtClean="0">
              <a:solidFill>
                <a:srgbClr val="00B0F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1" y="1059582"/>
            <a:ext cx="23826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200" b="1" dirty="0">
                <a:solidFill>
                  <a:srgbClr val="F76321"/>
                </a:solidFill>
              </a:rPr>
              <a:t>ФИНАНСОВАЯ ИНФРАСТРУКТУРА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3427" y="1758813"/>
            <a:ext cx="690814" cy="689055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5471" y="3525821"/>
            <a:ext cx="1432684" cy="719390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2458" y="3509239"/>
            <a:ext cx="1357687" cy="693401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10204" y="1774457"/>
            <a:ext cx="721134" cy="703825"/>
          </a:xfrm>
          <a:prstGeom prst="rect">
            <a:avLst/>
          </a:prstGeom>
        </p:spPr>
      </p:pic>
      <p:sp>
        <p:nvSpPr>
          <p:cNvPr id="46" name="Прямоугольник 45"/>
          <p:cNvSpPr/>
          <p:nvPr/>
        </p:nvSpPr>
        <p:spPr>
          <a:xfrm>
            <a:off x="6351863" y="3122779"/>
            <a:ext cx="13756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Страховых компании</a:t>
            </a:r>
            <a:endParaRPr lang="ru-RU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175800" y="1183307"/>
            <a:ext cx="156485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Банковские учреждения</a:t>
            </a:r>
            <a:endParaRPr lang="ru-RU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47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TextBox 47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46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79512" y="527243"/>
            <a:ext cx="1792863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rgbClr val="00B0F0"/>
                </a:solidFill>
              </a:rPr>
              <a:t>КУЛЬТУРА И ТУРИЗМ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048296" y="1062588"/>
            <a:ext cx="29665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dirty="0">
                <a:solidFill>
                  <a:srgbClr val="F76321"/>
                </a:solidFill>
              </a:rPr>
              <a:t>ОСНОВНЫЕ ДОСТОПРИМЕЧАТЕЛЬНОСТИ</a:t>
            </a:r>
          </a:p>
        </p:txBody>
      </p:sp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schemeClr val="bg1"/>
                </a:solidFill>
              </a:rPr>
              <a:t>18</a:t>
            </a:fld>
            <a:endParaRPr lang="ru-RU" sz="1050" b="1" dirty="0">
              <a:solidFill>
                <a:schemeClr val="bg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32579" y="2720897"/>
            <a:ext cx="16320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>
                <a:solidFill>
                  <a:srgbClr val="00B0F0"/>
                </a:solidFill>
              </a:rPr>
              <a:t>ДВОРЦОВЫЙ КОМПЛЕКС ОЛЬДЕНБУРГСКИХ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994599" y="2696272"/>
            <a:ext cx="14453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>
                <a:solidFill>
                  <a:srgbClr val="00B0F0"/>
                </a:solidFill>
              </a:rPr>
              <a:t>МУЗЕЙ-УСАДЬБА </a:t>
            </a:r>
          </a:p>
          <a:p>
            <a:pPr algn="ctr"/>
            <a:r>
              <a:rPr lang="ru-RU" sz="800" b="1" dirty="0">
                <a:solidFill>
                  <a:srgbClr val="00B0F0"/>
                </a:solidFill>
              </a:rPr>
              <a:t>Д. ВЕНЕВИТИНОВА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714936" y="2705935"/>
            <a:ext cx="16320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>
                <a:solidFill>
                  <a:srgbClr val="00B0F0"/>
                </a:solidFill>
              </a:rPr>
              <a:t>ПАРК ДЕТСКОГО И СЕМЕЙНОГО ОТДЫХА НЕЛЖА.РУ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672720" y="2720897"/>
            <a:ext cx="16320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>
                <a:solidFill>
                  <a:srgbClr val="00B0F0"/>
                </a:solidFill>
              </a:rPr>
              <a:t>МОДЕЛЬНОЕ УЧРЕЖДЕНИЕ КУЛЬТУРЫ ЯМЕСКИЙ СДК 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7379564" y="2716279"/>
            <a:ext cx="16320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>
                <a:solidFill>
                  <a:srgbClr val="00B0F0"/>
                </a:solidFill>
              </a:rPr>
              <a:t>АНТИМУЗЕЙ ИЛИ ДВОР ПОЛЕЗНЫХ ЗАБАВ «БИРЮЛЬКИ» 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214123" y="3133005"/>
            <a:ext cx="48913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F76321"/>
                </a:solidFill>
              </a:rPr>
              <a:t>ЧИСЛЕННОСТЬ УЧРЕЖДЕНИЙ  КУЛЬТУРНО-ДОСУГОВОГО ТИПА</a:t>
            </a:r>
          </a:p>
          <a:p>
            <a:pPr algn="ctr"/>
            <a:endParaRPr lang="ru-RU" sz="1200" b="1" dirty="0">
              <a:solidFill>
                <a:srgbClr val="F76321"/>
              </a:solidFill>
            </a:endParaRPr>
          </a:p>
        </p:txBody>
      </p:sp>
      <p:graphicFrame>
        <p:nvGraphicFramePr>
          <p:cNvPr id="38" name="Таблица 37"/>
          <p:cNvGraphicFramePr>
            <a:graphicFrameLocks noGrp="1"/>
          </p:cNvGraphicFramePr>
          <p:nvPr>
            <p:extLst/>
          </p:nvPr>
        </p:nvGraphicFramePr>
        <p:xfrm>
          <a:off x="2813405" y="3582591"/>
          <a:ext cx="3275661" cy="1187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8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48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335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B0F0"/>
                          </a:solidFill>
                        </a:rPr>
                        <a:t>24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Библиотеки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123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B0F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Районный центр культуры и досуга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335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B0F0"/>
                          </a:solidFill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Школы искусств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/>
          </p:nvPr>
        </p:nvGraphicFramePr>
        <p:xfrm>
          <a:off x="174615" y="3572929"/>
          <a:ext cx="2880320" cy="124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002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B0F0"/>
                          </a:solidFill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Музея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99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B0F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Кинотеатр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99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B0F0"/>
                          </a:solidFill>
                        </a:rPr>
                        <a:t>1</a:t>
                      </a:r>
                    </a:p>
                    <a:p>
                      <a:pPr algn="ctr"/>
                      <a:r>
                        <a:rPr lang="ru-RU" sz="1600" b="1" dirty="0">
                          <a:solidFill>
                            <a:srgbClr val="00B0F0"/>
                          </a:solidFill>
                        </a:rPr>
                        <a:t>5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Развлекательный</a:t>
                      </a:r>
                      <a:r>
                        <a:rPr lang="ru-RU" sz="10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центр</a:t>
                      </a:r>
                    </a:p>
                    <a:p>
                      <a:pPr algn="l"/>
                      <a:endParaRPr lang="ru-RU" sz="1000" b="1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  <a:p>
                      <a:pPr algn="l"/>
                      <a:r>
                        <a:rPr lang="ru-RU" sz="10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Самобытных музеев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9" name="Таблица 38"/>
          <p:cNvGraphicFramePr>
            <a:graphicFrameLocks noGrp="1"/>
          </p:cNvGraphicFramePr>
          <p:nvPr>
            <p:extLst/>
          </p:nvPr>
        </p:nvGraphicFramePr>
        <p:xfrm>
          <a:off x="6007262" y="3594669"/>
          <a:ext cx="3004303" cy="126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1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8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024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B0F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Парк</a:t>
                      </a:r>
                      <a:r>
                        <a:rPr lang="ru-RU" sz="1000" b="1" baseline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 культуры и отдыха</a:t>
                      </a:r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249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B0F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Концертный зал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770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B0F0"/>
                          </a:solidFill>
                        </a:rPr>
                        <a:t>22</a:t>
                      </a:r>
                    </a:p>
                    <a:p>
                      <a:pPr algn="ctr"/>
                      <a:r>
                        <a:rPr lang="ru-RU" sz="1600" b="1" dirty="0">
                          <a:solidFill>
                            <a:srgbClr val="00B0F0"/>
                          </a:solidFill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Клуба</a:t>
                      </a:r>
                    </a:p>
                    <a:p>
                      <a:pPr algn="l"/>
                      <a:endParaRPr lang="ru-RU" sz="10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  <a:p>
                      <a:pPr algn="l"/>
                      <a:r>
                        <a:rPr lang="ru-RU" sz="10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Парк детского и семейного отдыха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27" name="Группа 26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28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TextBox 28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/>
                <a:t>ГЕРБ</a:t>
              </a: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4A88054-B63C-46C1-964E-42C72C89C02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196" y="1155465"/>
            <a:ext cx="1334742" cy="159055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E56F9CF-DEC7-4261-9BA0-2AE32C879A7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104" y="1506619"/>
            <a:ext cx="1811779" cy="119279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C1A7D78-5A60-400C-AEEF-E8B768BE0C5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936" y="1501781"/>
            <a:ext cx="1787796" cy="119279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2BF2C26-B3F6-4688-8010-0079543A0C0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785" y="1506619"/>
            <a:ext cx="1793143" cy="118795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5381E7E-D99B-46DA-9DBE-F22C9F76FDA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321" y="1501782"/>
            <a:ext cx="1546244" cy="117778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E79A5042-CFA6-455D-BC28-A288F064FC3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023" y="1501781"/>
            <a:ext cx="1627386" cy="121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0366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987824" y="1779663"/>
            <a:ext cx="6160820" cy="187220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287103" y="2454156"/>
            <a:ext cx="4671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Impact" pitchFamily="34" charset="0"/>
              </a:rPr>
              <a:t>КОНКУРЕНТНЫЕ ПРЕИМУЩСТВА</a:t>
            </a:r>
            <a:endParaRPr lang="ru-RU" sz="2800" dirty="0">
              <a:solidFill>
                <a:schemeClr val="bg1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18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33272" y="509648"/>
            <a:ext cx="1275670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</a:rPr>
              <a:t>СОДЕРЖАНИЕ</a:t>
            </a:r>
            <a:endParaRPr lang="ru-RU" sz="1400" b="1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grpSp>
        <p:nvGrpSpPr>
          <p:cNvPr id="33" name="Группа 32"/>
          <p:cNvGrpSpPr/>
          <p:nvPr/>
        </p:nvGrpSpPr>
        <p:grpSpPr>
          <a:xfrm>
            <a:off x="4060741" y="477507"/>
            <a:ext cx="482004" cy="515970"/>
            <a:chOff x="4060741" y="477507"/>
            <a:chExt cx="482004" cy="515970"/>
          </a:xfrm>
        </p:grpSpPr>
        <p:pic>
          <p:nvPicPr>
            <p:cNvPr id="34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60741" y="477507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TextBox 34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>
                  <a:solidFill>
                    <a:prstClr val="black"/>
                  </a:solidFill>
                </a:rPr>
                <a:t>ГЕРБ</a:t>
              </a:r>
              <a:endParaRPr lang="ru-RU" sz="1000" dirty="0">
                <a:solidFill>
                  <a:prstClr val="black"/>
                </a:solidFill>
              </a:endParaRPr>
            </a:p>
          </p:txBody>
        </p:sp>
      </p:grp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prstClr val="white"/>
                </a:solidFill>
              </a:rPr>
              <a:pPr/>
              <a:t>2</a:t>
            </a:fld>
            <a:endParaRPr lang="ru-RU" sz="1050" b="1" dirty="0">
              <a:solidFill>
                <a:prstClr val="white"/>
              </a:solidFill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351448"/>
              </p:ext>
            </p:extLst>
          </p:nvPr>
        </p:nvGraphicFramePr>
        <p:xfrm>
          <a:off x="1079612" y="1059582"/>
          <a:ext cx="6984776" cy="3331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8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3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b="0" dirty="0"/>
                    </a:p>
                  </a:txBody>
                  <a:tcPr>
                    <a:lnL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ОБЩАЯ ИНФОРМАЦИЯ</a:t>
                      </a:r>
                    </a:p>
                  </a:txBody>
                  <a:tcPr>
                    <a:lnL w="28575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6C2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6600"/>
                          </a:solidFill>
                        </a:rPr>
                        <a:t>3</a:t>
                      </a:r>
                      <a:endParaRPr lang="ru-RU" sz="12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46C2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ГЕОГРАФИЧЕСКОЕ</a:t>
                      </a:r>
                      <a:r>
                        <a:rPr lang="ru-RU" sz="1100" b="1" baseline="0" dirty="0" smtClean="0">
                          <a:solidFill>
                            <a:schemeClr val="bg1"/>
                          </a:solidFill>
                        </a:rPr>
                        <a:t> ПОЛОЖЕНИЕ</a:t>
                      </a:r>
                      <a:endParaRPr lang="ru-RU" sz="11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6C2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6600"/>
                          </a:solidFill>
                        </a:rPr>
                        <a:t>4</a:t>
                      </a:r>
                      <a:endParaRPr lang="ru-RU" sz="12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46C2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ИСТОРИЧЕСКАЯ СПРАВКА</a:t>
                      </a:r>
                    </a:p>
                  </a:txBody>
                  <a:tcPr>
                    <a:lnL w="28575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6C2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6600"/>
                          </a:solidFill>
                        </a:rPr>
                        <a:t>5</a:t>
                      </a:r>
                      <a:endParaRPr lang="ru-RU" sz="12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46C2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ПРИРОДНО-РЕСУРСНЫЙ ПОТЕНЦИАЛ</a:t>
                      </a:r>
                    </a:p>
                  </a:txBody>
                  <a:tcPr>
                    <a:lnL w="28575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6C2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6600"/>
                          </a:solidFill>
                        </a:rPr>
                        <a:t>6</a:t>
                      </a:r>
                      <a:endParaRPr lang="ru-RU" sz="12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46C2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ОСНОВНЫЕ ПОКАЗАТЕЛИ СОЦИАЛЬНО-ЭКОНОМИЧЕСКОГО РАЗВИТИЯ</a:t>
                      </a:r>
                    </a:p>
                  </a:txBody>
                  <a:tcPr>
                    <a:lnL w="28575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6C2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6600"/>
                          </a:solidFill>
                        </a:rPr>
                        <a:t>8</a:t>
                      </a:r>
                      <a:endParaRPr lang="ru-RU" sz="12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46C2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ИНФРАСТРУКТУРА</a:t>
                      </a:r>
                    </a:p>
                  </a:txBody>
                  <a:tcPr>
                    <a:lnL w="28575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6C2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6600"/>
                          </a:solidFill>
                        </a:rPr>
                        <a:t>14</a:t>
                      </a:r>
                      <a:endParaRPr lang="ru-RU" sz="12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46C2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КУЛЬТУРА И ТУРИЗМ</a:t>
                      </a:r>
                    </a:p>
                  </a:txBody>
                  <a:tcPr>
                    <a:lnL w="28575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6C2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6600"/>
                          </a:solidFill>
                        </a:rPr>
                        <a:t>18</a:t>
                      </a:r>
                      <a:endParaRPr lang="ru-RU" sz="12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46C2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КОНКУРЕНТНЫЕ ПРЕИМУЩЕСТВА</a:t>
                      </a:r>
                    </a:p>
                  </a:txBody>
                  <a:tcPr>
                    <a:lnL w="28575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6C2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6600"/>
                          </a:solidFill>
                        </a:rPr>
                        <a:t>19</a:t>
                      </a:r>
                      <a:endParaRPr lang="ru-RU" sz="12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46C2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РЕАЛИЗОВАННЫЕ  И РЕАЛИЗУЕМЫЕ ИНВЕСТИЦИОННЫЕ</a:t>
                      </a:r>
                      <a:r>
                        <a:rPr lang="ru-RU" sz="1100" b="1" baseline="0" dirty="0" smtClean="0">
                          <a:solidFill>
                            <a:schemeClr val="bg1"/>
                          </a:solidFill>
                        </a:rPr>
                        <a:t> ПРОЕКТЫ</a:t>
                      </a:r>
                      <a:endParaRPr lang="ru-RU" sz="11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6C2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6600"/>
                          </a:solidFill>
                        </a:rPr>
                        <a:t>21</a:t>
                      </a:r>
                      <a:endParaRPr lang="ru-RU" sz="12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46C2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ИНВЕСТИЦИОННО-ПРИВЛЕКАТЕЛЬНЫЕ</a:t>
                      </a:r>
                      <a:r>
                        <a:rPr lang="ru-RU" sz="1100" b="1" baseline="0" dirty="0" smtClean="0">
                          <a:solidFill>
                            <a:schemeClr val="bg1"/>
                          </a:solidFill>
                        </a:rPr>
                        <a:t> ЗЕМЕЛЬНЫЕ УЧАСТКИ И ПРОМЫШЛЕННЫЕ ПЛОЩАДКИ</a:t>
                      </a:r>
                      <a:endParaRPr lang="ru-RU" sz="11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6C2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6600"/>
                          </a:solidFill>
                        </a:rPr>
                        <a:t>2</a:t>
                      </a:r>
                      <a:r>
                        <a:rPr lang="en-US" sz="1200" b="1" dirty="0" smtClean="0">
                          <a:solidFill>
                            <a:srgbClr val="006600"/>
                          </a:solidFill>
                        </a:rPr>
                        <a:t>8</a:t>
                      </a:r>
                      <a:endParaRPr lang="ru-RU" sz="12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46C2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КОНТАКТЫ</a:t>
                      </a:r>
                    </a:p>
                  </a:txBody>
                  <a:tcPr>
                    <a:lnL w="28575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6C2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C24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6600"/>
                          </a:solidFill>
                        </a:rPr>
                        <a:t>37</a:t>
                      </a:r>
                      <a:endParaRPr lang="ru-RU" sz="12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46C2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C2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407" y="505637"/>
            <a:ext cx="374983" cy="48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05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7D0D4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62749" y="443596"/>
            <a:ext cx="266528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</a:rPr>
              <a:t>УНИКАЛЬНЫЕ ПРЕИМУЩЕСТВА </a:t>
            </a:r>
          </a:p>
          <a:p>
            <a:r>
              <a:rPr lang="ru-RU" sz="1400" b="1" dirty="0" smtClean="0">
                <a:solidFill>
                  <a:srgbClr val="00B0F0"/>
                </a:solidFill>
              </a:rPr>
              <a:t>РАЗМЕЩЕНИЯ ПРОИЗВОДСТВА</a:t>
            </a:r>
            <a:endParaRPr lang="ru-RU" sz="1400" b="1" dirty="0">
              <a:solidFill>
                <a:srgbClr val="00B0F0"/>
              </a:solidFill>
            </a:endParaRPr>
          </a:p>
        </p:txBody>
      </p:sp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schemeClr val="bg1"/>
                </a:solidFill>
              </a:rPr>
              <a:t>20</a:t>
            </a:fld>
            <a:endParaRPr lang="ru-RU" sz="1050" b="1" dirty="0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632" y="1113987"/>
            <a:ext cx="5921396" cy="38135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76346" y="1995686"/>
            <a:ext cx="504056" cy="50405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2161" y="2370643"/>
            <a:ext cx="436338" cy="4389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39033" y="2938804"/>
            <a:ext cx="432048" cy="41067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3729" y="3651870"/>
            <a:ext cx="288032" cy="305977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3096894" y="3063033"/>
            <a:ext cx="712412" cy="936104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noFill/>
            <a:prstDash val="solid"/>
          </a:ln>
          <a:effectLst>
            <a:softEdge rad="6350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Условия для развития  малого и среднего бизнеса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647132" y="3308112"/>
            <a:ext cx="681384" cy="748923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noFill/>
            <a:prstDash val="solid"/>
          </a:ln>
          <a:effectLst>
            <a:softEdge rad="6350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Развитая торговая сеть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267745" y="3569820"/>
            <a:ext cx="936104" cy="1011659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noFill/>
            <a:prstDash val="solid"/>
          </a:ln>
          <a:effectLst>
            <a:softEdge rad="635000"/>
          </a:effectLst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Инвестиционно-привлекательная территория, близость к областному центру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528244" y="4002344"/>
            <a:ext cx="1647472" cy="1080119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noFill/>
            <a:prstDash val="solid"/>
          </a:ln>
          <a:effectLst>
            <a:softEdge rad="635000"/>
          </a:effectLst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Удобное  транспортное размещение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(проходит по территории района дорога федерального значения, наличие аэропорта, ж/д станция)</a:t>
            </a:r>
          </a:p>
        </p:txBody>
      </p:sp>
      <p:pic>
        <p:nvPicPr>
          <p:cNvPr id="25" name="Рисунок 24" descr="C:\Users\User\Desktop\2014\разное 2014г\фото\РАМОНЬ КРАСАВИЦА Ханов\IMG_9662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191" y="1201888"/>
            <a:ext cx="1062044" cy="704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Рисунок 25" descr="\\192.168.232.2\Bases\Общие сервер\45-Бердникова Е.Н\карта района.jpg"/>
          <p:cNvPicPr/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66971" y="917774"/>
            <a:ext cx="733634" cy="1126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Рисунок 26" descr="C:\Users\User\Desktop\2014\разное 2014г\фото\P1640840.JPG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69"/>
          <a:stretch/>
        </p:blipFill>
        <p:spPr bwMode="auto">
          <a:xfrm>
            <a:off x="3675720" y="1332847"/>
            <a:ext cx="1189295" cy="730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Рисунок 27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542" y="1850125"/>
            <a:ext cx="1194345" cy="7283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9" name="Picture 8" descr="P1760668"/>
          <p:cNvPicPr/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92" r="3949"/>
          <a:stretch/>
        </p:blipFill>
        <p:spPr bwMode="auto">
          <a:xfrm>
            <a:off x="1233012" y="2666296"/>
            <a:ext cx="1136531" cy="6932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" name="Рисунок 29" descr="C:\Users\User\Desktop\2014\разное 2014г\фото\DSC06156.JPG"/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36" y="3451608"/>
            <a:ext cx="1156910" cy="706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Рисунок 30" descr="C:\Users\User\Desktop\2014\разное 2014г\фото\ООО Заречное.jpg"/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929" y="2014112"/>
            <a:ext cx="997229" cy="72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Рисунок 31" descr="C:\Users\User\Desktop\2014\разное 2014г\фото\DSC06140.JPG"/>
          <p:cNvPicPr/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183" y="2829236"/>
            <a:ext cx="1012855" cy="716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Picture 2" descr="C:\Users\User\Desktop\фото\Фото проектов 1 кв 2014г\IMG_3622.JPG"/>
          <p:cNvPicPr/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12" t="4645" r="3261" b="3220"/>
          <a:stretch/>
        </p:blipFill>
        <p:spPr bwMode="auto">
          <a:xfrm>
            <a:off x="5273816" y="3063033"/>
            <a:ext cx="1029603" cy="7176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7" name="Рисунок 36"/>
          <p:cNvPicPr/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3" r="5117"/>
          <a:stretch/>
        </p:blipFill>
        <p:spPr>
          <a:xfrm>
            <a:off x="4154378" y="3450541"/>
            <a:ext cx="1028717" cy="6602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8" name="Рисунок 37" descr="C:\Users\User\Desktop\2014\разное 2014г\фото\1-P1670110.jpg"/>
          <p:cNvPicPr/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3607" y="3953493"/>
            <a:ext cx="989967" cy="69843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" name="Группа 38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40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22" cstate="print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TextBox 40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32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987824" y="1779663"/>
            <a:ext cx="6160820" cy="1872207"/>
          </a:xfrm>
          <a:prstGeom prst="rect">
            <a:avLst/>
          </a:prstGeom>
          <a:solidFill>
            <a:srgbClr val="46C2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419872" y="1995314"/>
            <a:ext cx="436369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Impact" pitchFamily="34" charset="0"/>
              </a:rPr>
              <a:t>РЕАЛИЗОВАННЫЕ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Impact" pitchFamily="34" charset="0"/>
              </a:rPr>
              <a:t>И РЕАЛИЗУЕМЫЕ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Impact" pitchFamily="34" charset="0"/>
              </a:rPr>
              <a:t>ИНВЕСТИЦИОННЫЕ ПРОЕКТЫ</a:t>
            </a:r>
            <a:endParaRPr lang="ru-RU" sz="2800" dirty="0">
              <a:solidFill>
                <a:schemeClr val="bg1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43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2455" y="0"/>
            <a:ext cx="5814693" cy="514547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92D05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4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53273" y="401927"/>
            <a:ext cx="307957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</a:rPr>
              <a:t>ОРГАНИЗАЦИЯ ПРЕДПРИЯТИЯ ПО ВЫПУСКУ ПИЩЕВОЙ ПРОДУКЦИИ</a:t>
            </a:r>
            <a:endParaRPr lang="ru-RU" sz="1400" b="1" i="1" dirty="0">
              <a:solidFill>
                <a:srgbClr val="00B0F0"/>
              </a:solidFill>
            </a:endParaRPr>
          </a:p>
        </p:txBody>
      </p:sp>
      <p:graphicFrame>
        <p:nvGraphicFramePr>
          <p:cNvPr id="12" name="Group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4815937"/>
              </p:ext>
            </p:extLst>
          </p:nvPr>
        </p:nvGraphicFramePr>
        <p:xfrm>
          <a:off x="395536" y="1419622"/>
          <a:ext cx="4866670" cy="3519517"/>
        </p:xfrm>
        <a:graphic>
          <a:graphicData uri="http://schemas.openxmlformats.org/drawingml/2006/table">
            <a:tbl>
              <a:tblPr/>
              <a:tblGrid>
                <a:gridCol w="1266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НАИМЕНОВАНИЕ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ОРГАНИЗАЦИЯ ПРЕДПРИЯТИЯ ПО ВЫПУСКУ ПИЩЕВОЙ ПРОДУКЦИИ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ИНИЦИАТОР ПРОЕКТА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ООО «КДВ ВОРОНЕЖ»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ОТРАСЛЕВАЯ ПРИНАДЛЕЖНОСТЬ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ОБРАБАТЫВАЮЩИЕ ПРОИЗВОДСТВО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0253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МЕСТО РЕАЛИЗАЦИИ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УЛ. ЛЕСНАЯ, Д.31(482 КМ М4) Д. БОГДАНОВО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7677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СРОК РЕАЛИЗАЦИИ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2013-2024 ГГ.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ОБЪЕМ ИНВЕСТИЦИЙ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29,4 МЛРД. РУБЛЕЙ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9259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КРАТКОЕ ОПИСАНИЕ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ПРОЕКТА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КОРПУС ФАБРИКИ ПЛОЩАДЬЮ 137 ТЫС. КВАДРАТНЫХ МЕТРОВ, КОТОРЫЙ  ВМЕЩАЕТ ЗОНЫ ОСНОВНОГО ПРОИЗВОДСТВА, ЦЕНТРАЛЬНЫЙ СКЛАД, АДМИНИСТРАТИВНЫЕ И БЫТОВЫЕ ПОМЕЩЕНИЯ, СТОЛОВУЮ ДЛЯ РАБОТНИКОВ ПРЕДПРИЯТИЯ. В 2021 ГОДУ ВЕДЕТСЯ СТРОИТЕЛЬСТВО ПРОИЗВОДСТВЕННО-СКЛАДСКОГО КОМПЛЕКСА КОНДАТЕРСКОЙ ФАБРИКИ ПЛОЩАДЬЮ 81,0 ТЫС. КВ.М.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В 2020 ГОДУ ОБЪЕМ ВЫПУЩЕННОЙ ПРОДУКЦИИ СОСТАВИЛ 310,6 ТЫС. ТОНН.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СРЕДНЕСПИСОЧНАЯ ЧИСЛЕННОСТЬ РАБОТНИКОВ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3531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schemeClr val="bg1"/>
                </a:solidFill>
              </a:rPr>
              <a:t>22</a:t>
            </a:fld>
            <a:endParaRPr lang="ru-RU" sz="1050" b="1" dirty="0">
              <a:solidFill>
                <a:schemeClr val="bg1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15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3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92D05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44056" y="432705"/>
            <a:ext cx="3583628" cy="6924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solidFill>
                  <a:srgbClr val="00B0F0"/>
                </a:solidFill>
              </a:rPr>
              <a:t>СТРОИТЕЛЬСТВО ВТОРОЙ ОЧЕРЕДИ ПЛОЩАДКИ НА 48000 ГОЛОВ ПО ВЫРАЩИВАНИЮ МОЛОДНЯКА КРС</a:t>
            </a:r>
            <a:endParaRPr lang="ru-RU" sz="1300" b="1" i="1" dirty="0">
              <a:solidFill>
                <a:srgbClr val="00B0F0"/>
              </a:solidFill>
            </a:endParaRPr>
          </a:p>
        </p:txBody>
      </p:sp>
      <p:graphicFrame>
        <p:nvGraphicFramePr>
          <p:cNvPr id="12" name="Group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1970085"/>
              </p:ext>
            </p:extLst>
          </p:nvPr>
        </p:nvGraphicFramePr>
        <p:xfrm>
          <a:off x="395536" y="1419622"/>
          <a:ext cx="4866670" cy="3035776"/>
        </p:xfrm>
        <a:graphic>
          <a:graphicData uri="http://schemas.openxmlformats.org/drawingml/2006/table">
            <a:tbl>
              <a:tblPr/>
              <a:tblGrid>
                <a:gridCol w="1266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НАИМЕНОВАНИЕ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СТРОИТЕЛЬСТВО ВТОРОЙ ОЧЕРЕДИ ПЛОЩАДКИ НА 48000 ГОЛОВ ПО ВЫРАЩИВАНИЮ МОЛОДНЯКА КРС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ИНИЦИАТОР ПРОЕКТА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ООО «ЗАРЕЧНОЕ»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ОТРАСЛЕВАЯ ПРИНАДЛЕЖНОСТЬ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СЕЛЬСКОЕ ХОЗЯЙСТВО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0253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МЕСТО РЕАЛИЗАЦИИ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УЛ. ЗУБАРЕВА, 3, ОФ. 1, С. СТУПИНО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7677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СРОК РЕАЛИЗАЦИИ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2017-2020 </a:t>
                      </a: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ГГ.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ОБЪЕМ ИНВЕСТИЦИЙ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11,8 МЛН. РУБ.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9259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КРАТКОЕ ОПИСАНИЕ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ПРОЕКТА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ЖИВОТНОВОДЧЕСКИЙ КОМПЛЕКС ВКЛЮЧАЕТ В СЕБЯ: МОЛОЧНУЮ КУХНЮ, ЗДАНИЕ ДЛЯ ПРИЕМКИ ТЕЛЯТ, ТЕЛЯТНИК И НАВЕСЫ С ВЫГУЛЬНОЙ ПЛОЩАДКОЙ, А ТАКЖЕ ПЛОЩАДКА ПОД ДОМИКИ ДЛЯ ТЕЛЯТ ПЛОЩАДЬЮ 100 ТЫС. КВ.М.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ЧИСЛО СОЗДАННЫХ РАБОЧИХ МЕСТ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87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prstClr val="white"/>
                </a:solidFill>
              </a:rPr>
              <a:pPr/>
              <a:t>23</a:t>
            </a:fld>
            <a:endParaRPr lang="ru-RU" sz="1050" b="1" dirty="0">
              <a:solidFill>
                <a:prstClr val="white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15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52120" y="1242145"/>
            <a:ext cx="3359446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11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92D05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5496" y="294205"/>
            <a:ext cx="4176464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solidFill>
                  <a:srgbClr val="00B0F0"/>
                </a:solidFill>
              </a:rPr>
              <a:t>ПТИЦЕФАБРИКА С ЦЕХОМ </a:t>
            </a:r>
            <a:r>
              <a:rPr lang="ru-RU" sz="1300" b="1" dirty="0" smtClean="0">
                <a:solidFill>
                  <a:srgbClr val="00B0F0"/>
                </a:solidFill>
              </a:rPr>
              <a:t>УБОЯ И </a:t>
            </a:r>
            <a:r>
              <a:rPr lang="ru-RU" sz="1300" b="1" dirty="0" smtClean="0">
                <a:solidFill>
                  <a:srgbClr val="00B0F0"/>
                </a:solidFill>
              </a:rPr>
              <a:t>ГЛУБОКОЙ </a:t>
            </a:r>
            <a:r>
              <a:rPr lang="ru-RU" sz="1300" b="1" dirty="0" smtClean="0">
                <a:solidFill>
                  <a:srgbClr val="00B0F0"/>
                </a:solidFill>
              </a:rPr>
              <a:t>ПЕРЕРАБОТКИ МЯСА </a:t>
            </a:r>
            <a:endParaRPr lang="ru-RU" sz="1300" b="1" i="1" dirty="0">
              <a:solidFill>
                <a:srgbClr val="00B0F0"/>
              </a:solidFill>
            </a:endParaRPr>
          </a:p>
        </p:txBody>
      </p:sp>
      <p:graphicFrame>
        <p:nvGraphicFramePr>
          <p:cNvPr id="12" name="Group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3009225"/>
              </p:ext>
            </p:extLst>
          </p:nvPr>
        </p:nvGraphicFramePr>
        <p:xfrm>
          <a:off x="268339" y="1203598"/>
          <a:ext cx="5256584" cy="3599264"/>
        </p:xfrm>
        <a:graphic>
          <a:graphicData uri="http://schemas.openxmlformats.org/drawingml/2006/table">
            <a:tbl>
              <a:tblPr/>
              <a:tblGrid>
                <a:gridCol w="13677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88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0067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НАИМЕНОВАНИЕ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ПТИЦЕФАБРИКА С ЦЕХОМ УБОЯ И ГЛУБОКОЙ ПЕРЕРАБОТКИ МЯСА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145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ИНИЦИАТОР ПРОЕКТА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ООО «АГРОХОЛДИНГ «РАМОНСКАЯ ИНДЕЙКА»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749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ОТРАСЛЕВАЯ ПРИНАДЛЕЖНОСТЬ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СЕЛЬСКОЕ ХОЗЯЙСТВО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1093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МЕСТО РЕАЛИЗАЦИИ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С. КАВЕРЬЕ, УЛ. ЛУГОВАЯ РАМОНСКИЙ РАЙОН, 3600 М НА ЮГО-ЗАПАД ОТ ОРИЕНТИРА Ж.Д. № 31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1093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СРОК РЕАЛИЗАЦИИ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2019-2026 ГГ.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402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ОБЪЕМ ИНВЕСТИЦИЙ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4,5 МЛРД. РУБ.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21152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КРАТКОЕ ОПИСАНИЕ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ПРОЕКТА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В ПРОЕКТИРУЕМЫЙ КОМПЛЕКС ВХОДИТ ПТИЦЕФАБРИКА С ЦЕХОМ УБОЯ И ГЛУБОКОЙ ПЕРЕРАБОТКИ МЯСА, УБОЙНЫЙ ЦЕХ, ОТКОРМОЧНЫЕ ПЛОЩАДКИ ДЛЯ ПТИЦЫ И ЦЕХ ПО ПРОИЗВОДСТВУ КОМБИКОРМОВ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ЗАПЛАНИРОВАННАЯ МОЩНОСТЬ УБОЙНОГО ЦЕХА - 1000 ГОЛ/ЧАС. МОЩНОСТЬ ЦЕХА ГЛУБОКОЙ ПЕРЕРАБОТКИ – 30 Т/СМЕНУ (8 ЧАСОВ). МОЩНОСТЬ ПТИЦЕФАБРИКИ - 240Т/МЕС. ИЛИ 2880 Т/ГОД.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  <a:cs typeface="Arial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3749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ПЛАНИРУЕМЫЕ РАБОЧИЕ МЕСТА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450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prstClr val="white"/>
                </a:solidFill>
              </a:rPr>
              <a:pPr/>
              <a:t>24</a:t>
            </a:fld>
            <a:endParaRPr lang="ru-RU" sz="1050" b="1" dirty="0">
              <a:solidFill>
                <a:prstClr val="white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15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31" b="7758"/>
          <a:stretch/>
        </p:blipFill>
        <p:spPr>
          <a:xfrm>
            <a:off x="5940152" y="1371801"/>
            <a:ext cx="2969147" cy="1518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972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6989" y="0"/>
            <a:ext cx="5054022" cy="514547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92D05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4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34992" y="401927"/>
            <a:ext cx="364492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</a:rPr>
              <a:t>СТРОИТЕЛЬСТВО КОМПЛЕКСА ПО ПЕРЕРАБОТКЕ СЕМЯН ПОДСОЛНЕЧНИКА </a:t>
            </a:r>
            <a:endParaRPr lang="ru-RU" sz="1400" b="1" i="1" dirty="0">
              <a:solidFill>
                <a:srgbClr val="00B0F0"/>
              </a:solidFill>
            </a:endParaRPr>
          </a:p>
        </p:txBody>
      </p:sp>
      <p:graphicFrame>
        <p:nvGraphicFramePr>
          <p:cNvPr id="12" name="Group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3365705"/>
              </p:ext>
            </p:extLst>
          </p:nvPr>
        </p:nvGraphicFramePr>
        <p:xfrm>
          <a:off x="395536" y="1335922"/>
          <a:ext cx="4866670" cy="3250917"/>
        </p:xfrm>
        <a:graphic>
          <a:graphicData uri="http://schemas.openxmlformats.org/drawingml/2006/table">
            <a:tbl>
              <a:tblPr/>
              <a:tblGrid>
                <a:gridCol w="1266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НАИМЕНОВАНИЕ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СТРОИТЕЛЬСТВО КОМПЛЕКСА ПО ПРОИЗВОДСТВУ ФРИТЮРНОГО МАСЛА 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ИНИЦИАТОР ПРОЕКТА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ООО «АПК ЧИСТАЯ ПОЛЯНА»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ОТРАСЛЕВАЯ ПРИНАДЛЕЖНОСТЬ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ПЕРЕРАБАТЫВАЮЩАЯ ПРОМЫШЛЕННОСТЬ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0253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МЕСТО РЕАЛИЗАЦИИ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УЛ. ШКОЛЬНАЯ, ДОМ 6, ОФ. 2, С. ЧИСТАЯ ПОЛЯНА, РАМОНКИЙ РАЙОН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7677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СРОК РЕАЛИЗАЦИИ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2015-2023 ГГ.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ОБЪЕМ ИНВЕСТИЦИЙ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150 МЛН. РУБ.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9259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КРАТКОЕ ОПИСАНИЕ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ПРОЕКТА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ВВЕДЕНЫ 2 ПРОИЗВОДСТВЕННЫЕ ЛИНИИ. 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В РАМКАХ РЕАЛИЗАЦИИ ПРОЕКТА К 2023 ГОДУ ПЛАНИРУЕТСЯ УСТАНОВКА </a:t>
                      </a:r>
                      <a:r>
                        <a:rPr kumimoji="1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III</a:t>
                      </a: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 ПРОИЗВОДСТВЕННОЙ ЛИНИИ РАФИНАЦИИ И ДЕЗОДОРАЦИИ РАСТИТЕЛЬНЫХ МАСЕЛ ДЛЯ СЕТЕЙ ОБЩЕСТВЕННОГО ПИТАНИЯ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2059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ЧИСЛО СОЗДАННЫХ РАБОЧИХ МЕСТ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11/50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prstClr val="white"/>
                </a:solidFill>
              </a:rPr>
              <a:pPr/>
              <a:t>25</a:t>
            </a:fld>
            <a:endParaRPr lang="ru-RU" sz="1050" b="1" dirty="0">
              <a:solidFill>
                <a:prstClr val="white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15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33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7442" y="10039"/>
            <a:ext cx="5473116" cy="514547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92D05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4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44516" y="401927"/>
            <a:ext cx="363539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</a:rPr>
              <a:t>СОЗДАНИЕ ЭФФЕКТИВНОГО СЕЛЬСКОХОЗЯЙСТВЕННОГО КОМПЛЕКСА</a:t>
            </a:r>
            <a:endParaRPr lang="ru-RU" sz="1400" b="1" i="1" dirty="0">
              <a:solidFill>
                <a:srgbClr val="00B0F0"/>
              </a:solidFill>
            </a:endParaRPr>
          </a:p>
        </p:txBody>
      </p:sp>
      <p:graphicFrame>
        <p:nvGraphicFramePr>
          <p:cNvPr id="12" name="Group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2663155"/>
              </p:ext>
            </p:extLst>
          </p:nvPr>
        </p:nvGraphicFramePr>
        <p:xfrm>
          <a:off x="395536" y="1275606"/>
          <a:ext cx="4866670" cy="3525237"/>
        </p:xfrm>
        <a:graphic>
          <a:graphicData uri="http://schemas.openxmlformats.org/drawingml/2006/table">
            <a:tbl>
              <a:tblPr/>
              <a:tblGrid>
                <a:gridCol w="1266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НАИМЕНОВАНИЕ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СТРОИТЕЛЬСТВО ЖИВОТНОВОДЧЕСКОГО КОМПЛЕКСА МОЛОЧНОГО НАПРАВЛЕНИЯ НА 765 ГОЛОВ ДОЙНЫХ КОРОВ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ИНИЦИАТОР ПРОЕКТА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ООО «АГРОТЕХ ГАРАНТ» ЗАДОНЬЕ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ОТРАСЛЕВАЯ ПРИНАДЛЕЖНОСТЬ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СЕЛЬСКОЕ ХОЗЯЙСТВО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0253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МЕСТО РЕАЛИЗАЦИИ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УЛ. ЦЕНТРАЛЬНАЯ, ДОМ 58, ОФ.5, С. СКЛЯЕВО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7677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СРОК РЕАЛИЗАЦИИ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2015-2019 ГГ.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ОБЪЕМ ИНВЕСТИЦИЙ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СВЫШЕ 500 МЛН. РУБ.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9259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КРАТКОЕ ОПИСАНИЕ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ПРОЕКТА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В 2019 ГОДУ ЗАВЕРШИЛСЯ ПРОЕКТ РЕКОНСТРУКЦИИ ЖИВОТНОВОДЧЕСКОГО КОМПЛЕКСА НА 1800 ГОЛОВ КРС, В ТОМ ЧИСЛЕ 765 ГОЛОВ ДОЙНОГО СТАДА. ПРОВЕДЕНЫ РАБОТЫ ПО РЕКОНСТРУКЦИИ ТЕЛЯТНИКА НА 500 СКОТОМЕСТ ОТ 6 ДО 8 МЕС., КОРОВНИКА ДЛЯ ОСЕМЕНЕНИЯ НА 150 ГОЛОВ; ПОСТРОЕН ДИЗБАРЬЕР С ДОМИКОМ ДЛЯ ОХРАНЫ И ПРОХОДНОЙ, ПОСТРОЕНЫ 2 СЕНОХРАНИЛИЩА НА 500 ТОНН КАЖДЫЙ; НАВЕС ДЛЯ ТЕХНИКИ. ЗАВЕРШЕНА РЕКОНСТРУКЦИЯ АДМИНИСТРАТИВНОГО ЗДАНИЯ И ГОСТИНИЦЫ.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ЧИСЛО СОЗДАННЫХ РАБОЧИХ МЕСТ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169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5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prstClr val="white"/>
                </a:solidFill>
              </a:rPr>
              <a:pPr/>
              <a:t>26</a:t>
            </a:fld>
            <a:endParaRPr lang="ru-RU" sz="1050" b="1" dirty="0">
              <a:solidFill>
                <a:prstClr val="white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15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7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7494"/>
            <a:ext cx="9036496" cy="792088"/>
          </a:xfrm>
          <a:prstGeom prst="rect">
            <a:avLst/>
          </a:prstGeom>
          <a:blipFill dpi="0" rotWithShape="1">
            <a:blip r:embed="rId2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419677"/>
            <a:ext cx="371888" cy="48772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64088" y="509649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0" y="4957471"/>
            <a:ext cx="9144000" cy="161328"/>
          </a:xfrm>
          <a:prstGeom prst="rect">
            <a:avLst/>
          </a:prstGeom>
          <a:solidFill>
            <a:srgbClr val="92D05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prstClr val="white"/>
                </a:solidFill>
              </a:rPr>
              <a:t>27</a:t>
            </a:r>
            <a:endParaRPr lang="ru-RU" sz="1050" dirty="0">
              <a:solidFill>
                <a:prstClr val="white"/>
              </a:solidFill>
            </a:endParaRPr>
          </a:p>
        </p:txBody>
      </p:sp>
      <p:graphicFrame>
        <p:nvGraphicFramePr>
          <p:cNvPr id="7" name="Group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3495305"/>
              </p:ext>
            </p:extLst>
          </p:nvPr>
        </p:nvGraphicFramePr>
        <p:xfrm>
          <a:off x="179512" y="1236426"/>
          <a:ext cx="4866670" cy="3662397"/>
        </p:xfrm>
        <a:graphic>
          <a:graphicData uri="http://schemas.openxmlformats.org/drawingml/2006/table">
            <a:tbl>
              <a:tblPr/>
              <a:tblGrid>
                <a:gridCol w="1266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НАИМЕНОВАНИЕ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 dirty="0" smtClean="0">
                          <a:solidFill>
                            <a:srgbClr val="00B0F0"/>
                          </a:solidFill>
                        </a:rPr>
                        <a:t>СТРОИТЕЛЬСТВО ЗАВОДА ПО </a:t>
                      </a:r>
                      <a:r>
                        <a:rPr lang="ru-RU" sz="900" b="1" dirty="0" smtClean="0">
                          <a:solidFill>
                            <a:srgbClr val="00B0F0"/>
                          </a:solidFill>
                        </a:rPr>
                        <a:t>СБОРКЕ </a:t>
                      </a:r>
                      <a:r>
                        <a:rPr lang="ru-RU" sz="900" b="1" dirty="0" smtClean="0">
                          <a:solidFill>
                            <a:srgbClr val="00B0F0"/>
                          </a:solidFill>
                        </a:rPr>
                        <a:t>И ПРОИЗВОДСТВУ</a:t>
                      </a:r>
                      <a:r>
                        <a:rPr lang="ru-RU" sz="900" b="1" baseline="0" dirty="0" smtClean="0">
                          <a:solidFill>
                            <a:srgbClr val="00B0F0"/>
                          </a:solidFill>
                        </a:rPr>
                        <a:t> </a:t>
                      </a:r>
                      <a:r>
                        <a:rPr lang="ru-RU" sz="900" b="1" baseline="0" dirty="0" smtClean="0">
                          <a:solidFill>
                            <a:srgbClr val="00B0F0"/>
                          </a:solidFill>
                        </a:rPr>
                        <a:t>СЕЛЬСКОХОЗЯЙСТВЕННОЙ </a:t>
                      </a:r>
                      <a:r>
                        <a:rPr lang="ru-RU" sz="900" b="1" baseline="0" dirty="0" smtClean="0">
                          <a:solidFill>
                            <a:srgbClr val="00B0F0"/>
                          </a:solidFill>
                        </a:rPr>
                        <a:t>ТЕХНИКИ</a:t>
                      </a:r>
                      <a:endParaRPr lang="ru-RU" sz="900" b="1" dirty="0">
                        <a:solidFill>
                          <a:srgbClr val="00B0F0"/>
                        </a:solidFill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ИНИЦИАТОР ПРОЕКТА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ООО «КУН ВОСТОК»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ОТРАСЛЕВАЯ ПРИНАДЛЕЖНОСТЬ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ПРОИЗВОДСТВО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0253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МЕСТО РЕАЛИЗАЦИИ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ТЕРРИТОРИЯ ПРОМЫШЛЕННАЯ, УЛИЦА 3-Я ПРОМЫШЛЕННАЯ ЗОНА, УЧ. 5, АЙДАРОВСКОЕ СЕЛЬСКОЕ ПОСЕЛЕНИЕ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7677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СРОК РЕАЛИЗАЦИИ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2019-2021 </a:t>
                      </a: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ГГ.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ОБЪЕМ ИНВЕСТИЦИЙ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3,0 МЛРД. РУБ.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9259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КРАТКОЕ ОПИСАНИЕ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ПРОЕКТА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ДАННЫЙ ЗАВОД БУДЕТ ПЕРВЫМ В РОССИИ ПО ПРОИЗВОДСТВУ ПОСЕВНОЙ ТЕХНИКИ, ТЕХНИКИ ДЛЯ ПОЧВООБРАБОТКИ И ДЛЯ УХОДА ЗА ПОСЕВАМИ. ПО ЗАВЕРШЕНИЮ ПРОЕКТА ПРОИЗОВСТВЕННАЯ ПЛАТФОРМА БУДЕТ СОСТОЯТЬ ИЗ 3 ЛИНИЙ С МАКСИМАЛЬНОЙ МОЩНОСТЬЮ ПРОИЗВОДСТВА 500 МАШИН В ГОД, СКЛАДА ХРАНЕНИЯ ГОТОВОЙ ПРОДУКЦИИ ПЛОЩАДЬЮ 7 ТЫС. КВ. М., СКЛАДА ХРАНЕНИЯ ЗАПАСНЫХ ЧАСТЕЙ НА 5 ТЫСЯЧ ПАЛЛЕТОМЕСТ С ИСПОЛЬЗОВАНИЕМ СОВРЕМЕННЫХ СИСТЕМ ХРАНЕНИЯ И ЛОГИСТИКИ ЗАПЧАСТЕЙ.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117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ЧИСЛО СОЗДАННЫХ РАБОЧИХ МЕСТ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8000"/>
                      </a:blip>
                      <a:srcRect/>
                      <a:tile tx="6350000" ty="6350000" sx="28000" sy="30000" flip="none" algn="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j-lt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8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35376" y="294205"/>
            <a:ext cx="40609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B0F0"/>
                </a:solidFill>
              </a:rPr>
              <a:t>СТРОИТЕЛЬСТВО ЗАВОДА ПО </a:t>
            </a:r>
            <a:r>
              <a:rPr lang="ru-RU" sz="1400" b="1" dirty="0" smtClean="0">
                <a:solidFill>
                  <a:srgbClr val="00B0F0"/>
                </a:solidFill>
              </a:rPr>
              <a:t>СБОРКЕ </a:t>
            </a:r>
            <a:r>
              <a:rPr lang="ru-RU" sz="1400" b="1" dirty="0">
                <a:solidFill>
                  <a:srgbClr val="00B0F0"/>
                </a:solidFill>
              </a:rPr>
              <a:t>И ПРОИЗВОДСТВУ </a:t>
            </a:r>
            <a:r>
              <a:rPr lang="ru-RU" sz="1400" b="1" dirty="0" smtClean="0">
                <a:solidFill>
                  <a:srgbClr val="00B0F0"/>
                </a:solidFill>
              </a:rPr>
              <a:t>СЕЛЬСКОХОЗЯЙСТВЕННОЙ </a:t>
            </a:r>
            <a:r>
              <a:rPr lang="ru-RU" sz="1400" b="1" dirty="0">
                <a:solidFill>
                  <a:srgbClr val="00B0F0"/>
                </a:solidFill>
              </a:rPr>
              <a:t>ТЕХНИКИ</a:t>
            </a:r>
            <a:endParaRPr lang="ru-RU" sz="1400" b="1" dirty="0">
              <a:solidFill>
                <a:srgbClr val="00B0F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8442" y="1266666"/>
            <a:ext cx="3564038" cy="2457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7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987824" y="1779663"/>
            <a:ext cx="6160820" cy="1872207"/>
          </a:xfrm>
          <a:prstGeom prst="rect">
            <a:avLst/>
          </a:prstGeom>
          <a:solidFill>
            <a:srgbClr val="F763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131839" y="2023267"/>
            <a:ext cx="66582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Impact" pitchFamily="34" charset="0"/>
              </a:rPr>
              <a:t>ИНВЕСТИЦИОННО-ПРИВЛЕКАТЕЛЬНЫЕ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Impact" pitchFamily="34" charset="0"/>
              </a:rPr>
              <a:t>ЗЕМЕЛЬНЫЕ УЧАСТКИ И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Impact" pitchFamily="34" charset="0"/>
              </a:rPr>
              <a:t>ПРОМЫШЛЕННЫЕ ПЛОЩАДКИ</a:t>
            </a:r>
            <a:endParaRPr lang="ru-RU" sz="2800" dirty="0">
              <a:solidFill>
                <a:schemeClr val="bg1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92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FFC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50083" y="509648"/>
            <a:ext cx="1933030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B0F0"/>
                </a:solidFill>
              </a:rPr>
              <a:t>ЗЕМЕЛЬНЫЙ УЧАСТОК</a:t>
            </a:r>
          </a:p>
        </p:txBody>
      </p:sp>
      <p:graphicFrame>
        <p:nvGraphicFramePr>
          <p:cNvPr id="8" name="Group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3444743"/>
              </p:ext>
            </p:extLst>
          </p:nvPr>
        </p:nvGraphicFramePr>
        <p:xfrm>
          <a:off x="398362" y="1332980"/>
          <a:ext cx="5037734" cy="2657934"/>
        </p:xfrm>
        <a:graphic>
          <a:graphicData uri="http://schemas.openxmlformats.org/drawingml/2006/table">
            <a:tbl>
              <a:tblPr/>
              <a:tblGrid>
                <a:gridCol w="19350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2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65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КАДАСТРОВЫЙ НОМЕР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36:25:6945017:848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65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ПЛОЩАДЬ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3,9 ГА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065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КАТЕГОРИЯ УЧАСТКА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ЗЕМЛИ НАСЕЛЕННЫХ ПУНКТОВ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ЦЕЛЕВОЕ ИСПОЛЬЗОВАНИЕ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СТРОИТЕЛЬСТВО СРЕДНЕЭТАЖНЫХ МНОГОКВАРТИРНЫХ ЖИЛЫХ ДОМОВ 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ФОРМА СОБСТВЕННОСТИ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МУНИЦИПАЛЬНАЯ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344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ТРАНСПОРТНАЯ 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ИНФРАСТРУКТУРА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«МОСКВА – РОСТОВ» (М-4 «ДОН») ФЕДЕРАЛЬНАЯ АВТОТРАССА, УДАЛЕННОСТЬ 8 КМ</a:t>
                      </a:r>
                    </a:p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ОБЩЕСТВЕННЫЙ ТРАНСПОРТ «ВОРОНЕЖ-РАМОНЬ»</a:t>
                      </a:r>
                    </a:p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АЭРОПОРТ «ВОРОНЕЖ» МЕЖДУНАРОДНЫЙ АЭРОПОРТ, УДАЛЕННОСТЬ 25 КМ 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44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ВАРИАНТЫ ПРИОБРЕТЕНИЯ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АРЕНДА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344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СТОИМОСТЬ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    -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652120" y="1347614"/>
            <a:ext cx="3168352" cy="295232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КАРТА</a:t>
            </a:r>
            <a:endParaRPr lang="ru-RU" b="1" dirty="0"/>
          </a:p>
          <a:p>
            <a:pPr algn="ctr"/>
            <a:r>
              <a:rPr lang="ru-RU" b="1" dirty="0"/>
              <a:t>ЗЕМЕЛЬНОГО </a:t>
            </a:r>
          </a:p>
          <a:p>
            <a:pPr algn="ctr"/>
            <a:r>
              <a:rPr lang="ru-RU" b="1" dirty="0"/>
              <a:t>УЧАСТКА</a:t>
            </a:r>
          </a:p>
        </p:txBody>
      </p:sp>
      <p:sp>
        <p:nvSpPr>
          <p:cNvPr id="1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schemeClr val="bg1"/>
                </a:solidFill>
              </a:rPr>
              <a:t>29</a:t>
            </a:fld>
            <a:endParaRPr lang="ru-RU" sz="1050" b="1" dirty="0">
              <a:solidFill>
                <a:schemeClr val="bg1"/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18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/>
          <a:srcRect l="47259" t="21881" r="18894" b="20999"/>
          <a:stretch/>
        </p:blipFill>
        <p:spPr>
          <a:xfrm>
            <a:off x="5652120" y="1332515"/>
            <a:ext cx="3168352" cy="2967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66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49319" y="1995686"/>
            <a:ext cx="6160820" cy="1323439"/>
          </a:xfrm>
          <a:prstGeom prst="rect">
            <a:avLst/>
          </a:prstGeom>
          <a:solidFill>
            <a:srgbClr val="FF5050"/>
          </a:solidFill>
        </p:spPr>
        <p:txBody>
          <a:bodyPr wrap="square">
            <a:spAutoFit/>
          </a:bodyPr>
          <a:lstStyle/>
          <a:p>
            <a:pPr lvl="0" indent="450215" algn="just"/>
            <a:r>
              <a:rPr lang="ru-RU" sz="1000" b="1" dirty="0" err="1" smtClean="0">
                <a:solidFill>
                  <a:schemeClr val="bg1"/>
                </a:solidFill>
                <a:latin typeface="Arial"/>
                <a:ea typeface="Calibri"/>
                <a:cs typeface="Times New Roman"/>
              </a:rPr>
              <a:t>Рамонский</a:t>
            </a:r>
            <a:r>
              <a:rPr lang="ru-RU" sz="1000" b="1" dirty="0" smtClean="0">
                <a:solidFill>
                  <a:schemeClr val="bg1"/>
                </a:solidFill>
                <a:latin typeface="Arial"/>
                <a:ea typeface="Calibri"/>
                <a:cs typeface="Times New Roman"/>
              </a:rPr>
              <a:t> район </a:t>
            </a:r>
            <a:r>
              <a:rPr lang="ru-RU" sz="1000" b="1" dirty="0">
                <a:solidFill>
                  <a:schemeClr val="bg1"/>
                </a:solidFill>
                <a:latin typeface="Arial"/>
                <a:ea typeface="Calibri"/>
                <a:cs typeface="Times New Roman"/>
              </a:rPr>
              <a:t>удивительное по красоте место Воронежской области. Живописные окрестности, крутые излучины рек: Воронежа, Дона и </a:t>
            </a:r>
            <a:r>
              <a:rPr lang="ru-RU" sz="1000" b="1" dirty="0" err="1">
                <a:solidFill>
                  <a:schemeClr val="bg1"/>
                </a:solidFill>
                <a:latin typeface="Arial"/>
                <a:ea typeface="Calibri"/>
                <a:cs typeface="Times New Roman"/>
              </a:rPr>
              <a:t>Усманки</a:t>
            </a:r>
            <a:r>
              <a:rPr lang="ru-RU" sz="1000" b="1" dirty="0">
                <a:solidFill>
                  <a:schemeClr val="bg1"/>
                </a:solidFill>
                <a:latin typeface="Arial"/>
                <a:ea typeface="Calibri"/>
                <a:cs typeface="Times New Roman"/>
              </a:rPr>
              <a:t>, заповедные урочища Воронежского государственного биосферного заповедника, дубравы, сосновые боры делают район привлекательным. </a:t>
            </a:r>
            <a:r>
              <a:rPr lang="ru-RU" sz="1000" b="1" dirty="0" smtClean="0">
                <a:solidFill>
                  <a:schemeClr val="bg1"/>
                </a:solidFill>
                <a:latin typeface="Arial"/>
                <a:ea typeface="Calibri"/>
                <a:cs typeface="Times New Roman"/>
              </a:rPr>
              <a:t>Старинная </a:t>
            </a:r>
            <a:r>
              <a:rPr lang="ru-RU" sz="1000" b="1" dirty="0">
                <a:solidFill>
                  <a:schemeClr val="bg1"/>
                </a:solidFill>
                <a:latin typeface="Arial"/>
                <a:ea typeface="Calibri"/>
                <a:cs typeface="Times New Roman"/>
              </a:rPr>
              <a:t>Рамонь - красивейшие пейзажи, удивительный воздух, соседство седой импозантной старины и энергичной ярко-красочной современности и радушный прием с особым местным колоритом очаровывают с первого взгляда. </a:t>
            </a:r>
            <a:r>
              <a:rPr lang="ru-RU" sz="1000" b="1" dirty="0" smtClean="0">
                <a:solidFill>
                  <a:schemeClr val="bg1"/>
                </a:solidFill>
                <a:latin typeface="Arial"/>
                <a:ea typeface="Calibri"/>
                <a:cs typeface="Times New Roman"/>
              </a:rPr>
              <a:t>В </a:t>
            </a:r>
            <a:r>
              <a:rPr lang="ru-RU" sz="1000" b="1" dirty="0">
                <a:solidFill>
                  <a:schemeClr val="bg1"/>
                </a:solidFill>
                <a:latin typeface="Arial"/>
                <a:ea typeface="Calibri"/>
                <a:cs typeface="Times New Roman"/>
              </a:rPr>
              <a:t>исторических документах XI – XII века впервые упоминается «</a:t>
            </a:r>
            <a:r>
              <a:rPr lang="ru-RU" sz="1000" b="1" dirty="0" err="1">
                <a:solidFill>
                  <a:schemeClr val="bg1"/>
                </a:solidFill>
                <a:latin typeface="Arial"/>
                <a:ea typeface="Calibri"/>
                <a:cs typeface="Times New Roman"/>
              </a:rPr>
              <a:t>Ромен</a:t>
            </a:r>
            <a:r>
              <a:rPr lang="ru-RU" sz="1000" b="1" dirty="0">
                <a:solidFill>
                  <a:schemeClr val="bg1"/>
                </a:solidFill>
                <a:latin typeface="Arial"/>
                <a:ea typeface="Calibri"/>
                <a:cs typeface="Times New Roman"/>
              </a:rPr>
              <a:t>-городище» - укрепленный городок, предшественник современной Рамони.</a:t>
            </a:r>
            <a:endParaRPr lang="ru-RU" sz="1000" b="1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4046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FFC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95536" y="509648"/>
            <a:ext cx="1933030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B0F0"/>
                </a:solidFill>
              </a:rPr>
              <a:t>ЗЕМЕЛЬНЫЙ УЧАСТОК</a:t>
            </a:r>
          </a:p>
        </p:txBody>
      </p:sp>
      <p:graphicFrame>
        <p:nvGraphicFramePr>
          <p:cNvPr id="8" name="Group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0861039"/>
              </p:ext>
            </p:extLst>
          </p:nvPr>
        </p:nvGraphicFramePr>
        <p:xfrm>
          <a:off x="398362" y="1332980"/>
          <a:ext cx="8494118" cy="2606922"/>
        </p:xfrm>
        <a:graphic>
          <a:graphicData uri="http://schemas.openxmlformats.org/drawingml/2006/table">
            <a:tbl>
              <a:tblPr/>
              <a:tblGrid>
                <a:gridCol w="32627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13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344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ИНЖЕНЕРНАЯ ИНФРАСТРУКТУРА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872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ГАЗ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ДА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296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ЭЛЕКТРОЭНЕРГИЯ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ДА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5720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ВОДОСНАБЖЕНИЕ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5152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КАНАЛИЗАЦИЯ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0568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ОЧИСТНЫЕ СООРУЖЕНИЯ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35322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ТЕЛЕКОММУНИКАЦИОННЫЕ СИСТЕМЫ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МОБИЛЬНАЯ СВЯЗЬ: БИЛАЙН, ТЕЛЕ 2, МТС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prstClr val="white"/>
                </a:solidFill>
              </a:rPr>
              <a:pPr/>
              <a:t>30</a:t>
            </a:fld>
            <a:endParaRPr lang="ru-RU" sz="1050" b="1" dirty="0">
              <a:solidFill>
                <a:prstClr val="white"/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18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9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FFC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50083" y="509648"/>
            <a:ext cx="1933030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B0F0"/>
                </a:solidFill>
              </a:rPr>
              <a:t>ЗЕМЕЛЬНЫЙ УЧАСТОК</a:t>
            </a:r>
          </a:p>
        </p:txBody>
      </p:sp>
      <p:graphicFrame>
        <p:nvGraphicFramePr>
          <p:cNvPr id="8" name="Group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3554439"/>
              </p:ext>
            </p:extLst>
          </p:nvPr>
        </p:nvGraphicFramePr>
        <p:xfrm>
          <a:off x="398362" y="1332980"/>
          <a:ext cx="5037734" cy="2657934"/>
        </p:xfrm>
        <a:graphic>
          <a:graphicData uri="http://schemas.openxmlformats.org/drawingml/2006/table">
            <a:tbl>
              <a:tblPr/>
              <a:tblGrid>
                <a:gridCol w="19350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2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65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КАДАСТРОВЫЙ НОМЕР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36:25:6945017:848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65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ПЛОЩАДЬ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3,4 ГА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065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КАТЕГОРИЯ УЧАСТКА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ЗЕМЛИ НАСЕЛЕННЫХ ПУНКТОВ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ЦЕЛЕВОЕ ИСПОЛЬЗОВАНИЕ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СТРОИТЕЛЬСТВО СРЕДНЕЭТАЖНЫХ МНОГОКВАРТИРНЫХ ЖИЛЫХ ДОМОВ 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ФОРМА СОБСТВЕННОСТИ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МУНИЦИПАЛЬНАЯ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344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ТРАНСПОРТНАЯ 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ИНФРАСТРУКТУРА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«МОСКВА – РОСТОВ» (М-4 «ДОН») ФЕДЕРАЛЬНАЯ АВТОТРАССА, УДАЛЕННОСТЬ 8 КМ</a:t>
                      </a:r>
                    </a:p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ОБЩЕСТВЕННЫЙ ТРАНСПОРТ «ВОРОНЕЖ-РАМОНЬ»</a:t>
                      </a:r>
                    </a:p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АЭРОПОРТ «ВОРОНЕЖ» МЕЖДУНАРОДНЫЙ АЭРОПОРТ, УДАЛЕННОСТЬ 25 КМ 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44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ВАРИАНТЫ ПРИОБРЕТЕНИЯ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АРЕНДА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344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СТОИМОСТЬ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    -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652120" y="1347614"/>
            <a:ext cx="3168352" cy="295232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КАРТА</a:t>
            </a:r>
            <a:endParaRPr lang="ru-RU" b="1" dirty="0"/>
          </a:p>
          <a:p>
            <a:pPr algn="ctr"/>
            <a:r>
              <a:rPr lang="ru-RU" b="1" dirty="0"/>
              <a:t>ЗЕМЕЛЬНОГО </a:t>
            </a:r>
          </a:p>
          <a:p>
            <a:pPr algn="ctr"/>
            <a:r>
              <a:rPr lang="ru-RU" b="1" dirty="0"/>
              <a:t>УЧАСТКА</a:t>
            </a:r>
          </a:p>
        </p:txBody>
      </p:sp>
      <p:sp>
        <p:nvSpPr>
          <p:cNvPr id="1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schemeClr val="bg1"/>
                </a:solidFill>
              </a:rPr>
              <a:t>31</a:t>
            </a:fld>
            <a:endParaRPr lang="ru-RU" sz="1050" b="1" dirty="0">
              <a:solidFill>
                <a:schemeClr val="bg1"/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18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/>
          <a:srcRect l="33982" t="6444" r="-1946" b="3341"/>
          <a:stretch/>
        </p:blipFill>
        <p:spPr>
          <a:xfrm>
            <a:off x="5639504" y="1326358"/>
            <a:ext cx="3312368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1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FFC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95536" y="509648"/>
            <a:ext cx="1933030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B0F0"/>
                </a:solidFill>
              </a:rPr>
              <a:t>ЗЕМЕЛЬНЫЙ УЧАСТОК</a:t>
            </a:r>
          </a:p>
        </p:txBody>
      </p:sp>
      <p:graphicFrame>
        <p:nvGraphicFramePr>
          <p:cNvPr id="8" name="Group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1462617"/>
              </p:ext>
            </p:extLst>
          </p:nvPr>
        </p:nvGraphicFramePr>
        <p:xfrm>
          <a:off x="398362" y="1332980"/>
          <a:ext cx="8494118" cy="2606922"/>
        </p:xfrm>
        <a:graphic>
          <a:graphicData uri="http://schemas.openxmlformats.org/drawingml/2006/table">
            <a:tbl>
              <a:tblPr/>
              <a:tblGrid>
                <a:gridCol w="32627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13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344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ИНЖЕНЕРНАЯ ИНФРАСТРУКТУРА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872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ГАЗ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ДА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296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ЭЛЕКТРОЭНЕРГИЯ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ДА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5720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ВОДОСНАБЖЕНИЕ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5152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КАНАЛИЗАЦИЯ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0568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ОЧИСТНЫЕ СООРУЖЕНИЯ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35322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ТЕЛЕКОММУНИКАЦИОННЫЕ СИСТЕМЫ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МОБИЛЬНАЯ СВЯЗЬ: БИЛАЙН, ТЕЛЕ 2, МТС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prstClr val="white"/>
                </a:solidFill>
              </a:rPr>
              <a:pPr/>
              <a:t>32</a:t>
            </a:fld>
            <a:endParaRPr lang="ru-RU" sz="1050" b="1" dirty="0">
              <a:solidFill>
                <a:prstClr val="white"/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18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80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FFC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95536" y="509648"/>
            <a:ext cx="1933030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B0F0"/>
                </a:solidFill>
              </a:rPr>
              <a:t>ЗЕМЕЛЬНЫЙ УЧАСТОК</a:t>
            </a:r>
          </a:p>
        </p:txBody>
      </p:sp>
      <p:graphicFrame>
        <p:nvGraphicFramePr>
          <p:cNvPr id="8" name="Group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7359123"/>
              </p:ext>
            </p:extLst>
          </p:nvPr>
        </p:nvGraphicFramePr>
        <p:xfrm>
          <a:off x="398362" y="1332980"/>
          <a:ext cx="5037734" cy="2657934"/>
        </p:xfrm>
        <a:graphic>
          <a:graphicData uri="http://schemas.openxmlformats.org/drawingml/2006/table">
            <a:tbl>
              <a:tblPr/>
              <a:tblGrid>
                <a:gridCol w="19350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2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65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КАДАСТРОВЫЙ НОМЕР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36:25:6826003:310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65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ПЛОЩАДЬ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45,3 ГА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065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КАТЕГОРИЯ УЧАСТКА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СЕЛЬСКОХОЗЯЙСТВЕННОГО НАЗНАЧЕНИЯ 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ЦЕЛЕВОЕ ИСПОЛЬЗОВАНИЕ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СТРОИТЕЛЬСТВО ЗАВОДА ПО ПЕРЕРАБОТКЕ  СЕЛЬСКОХОЗЯЙСТВЕННОЙ ПРОДУКЦИИ, СТРОИТЕЛЬСТВО ЖИВОТНОВОДЧЕСКОГО, ТЕПЛИЧНОГО КОМПЛЕКСА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ФОРМА СОБСТВЕННОСТИ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ГОСУДАРСТВЕННАЯ СОБСТВЕННОСТЬ НЕ РАЗГРАНИЧЕНА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344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ТРАНСПОРТНАЯ 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ИНФРАСТРУКТУРА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«МОСКВА – РОСТОВ» (М-4 «ДОН») ФЕДЕРАЛЬНАЯ АВТОТРАССА, УДАЛЕННОСТЬ 60 КМ</a:t>
                      </a:r>
                    </a:p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ОБЩЕСТВЕННЫЙ ТРАНСПОРТ «ВОРОНЕЖ-РАМОНЬ»</a:t>
                      </a:r>
                    </a:p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АЭРОПОРТ «ВОРОНЕЖ» МЕЖДУНАРОДНЫЙ АЭРОПОРТ, УДАЛЕННОСТЬ 50 КМ 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44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ВАРИАНТЫ ПРИОБРЕТЕНИЯ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АРЕНДА, СОБСТВЕННОСТЬ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344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СТОИМОСТЬ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    -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652120" y="1347614"/>
            <a:ext cx="3168352" cy="295232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КАРТА</a:t>
            </a:r>
            <a:endParaRPr lang="ru-RU" b="1" dirty="0"/>
          </a:p>
          <a:p>
            <a:pPr algn="ctr"/>
            <a:r>
              <a:rPr lang="ru-RU" b="1" dirty="0"/>
              <a:t>ЗЕМЕЛЬНОГО </a:t>
            </a:r>
          </a:p>
          <a:p>
            <a:pPr algn="ctr"/>
            <a:r>
              <a:rPr lang="ru-RU" b="1" dirty="0"/>
              <a:t>УЧАСТКА</a:t>
            </a:r>
          </a:p>
        </p:txBody>
      </p:sp>
      <p:sp>
        <p:nvSpPr>
          <p:cNvPr id="1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schemeClr val="bg1"/>
                </a:solidFill>
              </a:rPr>
              <a:t>33</a:t>
            </a:fld>
            <a:endParaRPr lang="ru-RU" sz="1050" b="1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541" t="2381" r="2162" b="2381"/>
          <a:stretch/>
        </p:blipFill>
        <p:spPr>
          <a:xfrm>
            <a:off x="5652120" y="1347614"/>
            <a:ext cx="3257809" cy="2952328"/>
          </a:xfrm>
          <a:prstGeom prst="rect">
            <a:avLst/>
          </a:prstGeom>
        </p:spPr>
      </p:pic>
      <p:grpSp>
        <p:nvGrpSpPr>
          <p:cNvPr id="15" name="Группа 14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18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0"/>
          <a:srcRect l="46857" t="11200" r="14555" b="19501"/>
          <a:stretch/>
        </p:blipFill>
        <p:spPr>
          <a:xfrm>
            <a:off x="5652119" y="1347614"/>
            <a:ext cx="3257809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29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FFC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95536" y="569007"/>
            <a:ext cx="1933030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B0F0"/>
                </a:solidFill>
              </a:rPr>
              <a:t>ЗЕМЕЛЬНЫЙ УЧАСТОК</a:t>
            </a:r>
          </a:p>
        </p:txBody>
      </p:sp>
      <p:graphicFrame>
        <p:nvGraphicFramePr>
          <p:cNvPr id="8" name="Group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4269192"/>
              </p:ext>
            </p:extLst>
          </p:nvPr>
        </p:nvGraphicFramePr>
        <p:xfrm>
          <a:off x="398362" y="1332980"/>
          <a:ext cx="8350102" cy="1864360"/>
        </p:xfrm>
        <a:graphic>
          <a:graphicData uri="http://schemas.openxmlformats.org/drawingml/2006/table">
            <a:tbl>
              <a:tblPr/>
              <a:tblGrid>
                <a:gridCol w="3207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26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344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ИНЖЕНЕРНАЯ ИНФРАСТРУКТУРА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872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ГАЗ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4,2, СРЕДНЕЕ ДАВЛЕНИЕ  Р=3-6КГ/СМ2</a:t>
                      </a:r>
                    </a:p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НЕТ, ШРП, УДАЛЕННОСТЬ - 1,5 КМ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296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ЭЛЕКТРОЭНЕРГИЯ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ЛЭП, УДАЛЕННОСТЬ - 100 М, МОЩНОСТЬ 10КВТ 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5720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ВОДОСНАБЖЕНИЕ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200 М, СКВАЖИНА - 70 М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5152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КАНАЛИЗАЦИЯ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-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0568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ОЧИСТНЫЕ СООРУЖЕНИЯ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-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ТЕЛЕКОММУНИКАЦИОННЫЕ СИСТЕМЫ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МОБИЛЬНАЯ СВЯЗЬ: БИЛАЙН, ТЕЛЕ 2, МТС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prstClr val="white"/>
                </a:solidFill>
              </a:rPr>
              <a:pPr/>
              <a:t>34</a:t>
            </a:fld>
            <a:endParaRPr lang="ru-RU" sz="1050" b="1" dirty="0">
              <a:solidFill>
                <a:prstClr val="white"/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18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11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FFC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58467" y="540426"/>
            <a:ext cx="1933030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B0F0"/>
                </a:solidFill>
              </a:rPr>
              <a:t>ЗЕМЕЛЬНЫЙ УЧАСТОК</a:t>
            </a:r>
          </a:p>
        </p:txBody>
      </p:sp>
      <p:graphicFrame>
        <p:nvGraphicFramePr>
          <p:cNvPr id="8" name="Group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8626847"/>
              </p:ext>
            </p:extLst>
          </p:nvPr>
        </p:nvGraphicFramePr>
        <p:xfrm>
          <a:off x="398362" y="1332980"/>
          <a:ext cx="5037734" cy="2795094"/>
        </p:xfrm>
        <a:graphic>
          <a:graphicData uri="http://schemas.openxmlformats.org/drawingml/2006/table">
            <a:tbl>
              <a:tblPr/>
              <a:tblGrid>
                <a:gridCol w="19350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2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65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КАДАСТРОВЫЙ НОМЕР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36:25:6100004:30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65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ПЛОЩАДЬ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0,3 ГА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065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КАТЕГОРИЯ УЧАСТКА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ЗЕМЛИ НАСЕЛЕННЫХ ПУНКТОВ 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ЦЕЛЕВОЕ ИСПОЛЬЗОВАНИЕ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ДЛЯ РАЗМЕЩЕНИЯ ДОСУГОВОГО ЦЕНТРА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ФОРМА СОБСТВЕННОСТИ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Arial" charset="0"/>
                        </a:rPr>
                        <a:t>МУНИЦИПАЛЬНАЯ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344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ТРАНСПОРТНАЯ 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ИНФРАСТРУКТУРА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АВТОБУСНАЯ ОСТАНОВКА НАХОДИТСЯ В С. СТУПИНО, УДАЛЕННОСТЬ 6,5 КМ</a:t>
                      </a:r>
                    </a:p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«МОСКВА – РОСТОВ» (М-4 «ДОН») ФЕДЕРАЛЬНАЯ АВТОТРАССА, УДАЛЕННОСТЬ  29 КМ</a:t>
                      </a:r>
                    </a:p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АВТОДОРОГА «ВОРОНЕЖ-РАМОНЬ-СЕННОЕ-НЕЛЖА» УДАЛЕННОСТЬ 0,2 КМ</a:t>
                      </a:r>
                    </a:p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АЭРОПОРТ «ВОРОНЕЖ» МЕЖДУНАРОДНЫЙ АЭРОПОРТ, УДАЛЕННОСТЬ 41 КМ 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44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ВАРИАНТЫ ПРИОБРЕТЕНИЯ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СОБСТВЕННОСТЬ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344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Arial" charset="0"/>
                        </a:rPr>
                        <a:t>СТОИМОСТЬ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    -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652120" y="1347614"/>
            <a:ext cx="3168352" cy="295232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КАРТА</a:t>
            </a:r>
            <a:endParaRPr lang="ru-RU" b="1" dirty="0"/>
          </a:p>
          <a:p>
            <a:pPr algn="ctr"/>
            <a:r>
              <a:rPr lang="ru-RU" b="1" dirty="0"/>
              <a:t>ЗЕМЕЛЬНОГО </a:t>
            </a:r>
          </a:p>
          <a:p>
            <a:pPr algn="ctr"/>
            <a:r>
              <a:rPr lang="ru-RU" b="1" dirty="0"/>
              <a:t>УЧАСТКА</a:t>
            </a:r>
          </a:p>
        </p:txBody>
      </p:sp>
      <p:sp>
        <p:nvSpPr>
          <p:cNvPr id="1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schemeClr val="bg1"/>
                </a:solidFill>
              </a:rPr>
              <a:t>35</a:t>
            </a:fld>
            <a:endParaRPr lang="ru-RU" sz="1050" b="1" dirty="0">
              <a:solidFill>
                <a:schemeClr val="bg1"/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18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/>
          <a:srcRect l="51146" t="27785" r="15589" b="15865"/>
          <a:stretch/>
        </p:blipFill>
        <p:spPr>
          <a:xfrm>
            <a:off x="5648665" y="1347614"/>
            <a:ext cx="3171807" cy="295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43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FFC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95536" y="539423"/>
            <a:ext cx="1933030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B0F0"/>
                </a:solidFill>
              </a:rPr>
              <a:t>ЗЕМЕЛЬНЫЙ УЧАСТОК</a:t>
            </a:r>
          </a:p>
        </p:txBody>
      </p:sp>
      <p:graphicFrame>
        <p:nvGraphicFramePr>
          <p:cNvPr id="8" name="Group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4250081"/>
              </p:ext>
            </p:extLst>
          </p:nvPr>
        </p:nvGraphicFramePr>
        <p:xfrm>
          <a:off x="398362" y="1332980"/>
          <a:ext cx="8206086" cy="1988382"/>
        </p:xfrm>
        <a:graphic>
          <a:graphicData uri="http://schemas.openxmlformats.org/drawingml/2006/table">
            <a:tbl>
              <a:tblPr/>
              <a:tblGrid>
                <a:gridCol w="31521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53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9902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ИНЖЕНЕРНАЯ ИНФРАСТРУКТУРА</a:t>
                      </a:r>
                      <a:endParaRPr kumimoji="1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/>
                      <a:srcRect/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098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ГАЗ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ДА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ЭЛЕКТРОЭНЕРГИЯ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ДА</a:t>
                      </a:r>
                      <a:endParaRPr kumimoji="1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9902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ВОДОСНАБЖЕНИЕ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902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КАНАЛИЗАЦИЯ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- НЕТ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902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ОЧИСТНЫЕ СООРУЖЕНИЯ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- НЕТ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1844"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1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  <a:cs typeface="Arial" charset="0"/>
                        </a:rPr>
                        <a:t>ТЕЛЕКОММУНИКАЦИОННЫЕ СИСТЕМЫ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5">
                        <a:alphaModFix amt="69000"/>
                      </a:blip>
                      <a:tile tx="6350000" ty="6350000" sx="28000" sy="30000" flip="none" algn="ctr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МОБИЛЬНАЯ СВЯЗЬ: БИЛАЙН, ТЕЛЕ 2, МТС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E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4">
                        <a:alphaModFix amt="7000"/>
                      </a:blip>
                      <a:srcRect/>
                      <a:tile tx="6350000" ty="6350000" sx="28000" sy="30000" flip="none" algn="ctr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schemeClr val="bg1"/>
                </a:solidFill>
              </a:rPr>
              <a:t>36</a:t>
            </a:fld>
            <a:endParaRPr lang="ru-RU" sz="1050" b="1" dirty="0">
              <a:solidFill>
                <a:schemeClr val="bg1"/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18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24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jetworks.ru/media/articles/bobrov.jpg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" y="627534"/>
            <a:ext cx="9144230" cy="4503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5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51520" y="534738"/>
            <a:ext cx="1032142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7030A0"/>
                </a:solidFill>
              </a:rPr>
              <a:t>КОНТАКТЫ</a:t>
            </a:r>
            <a:endParaRPr lang="ru-RU" sz="1400" b="1" dirty="0">
              <a:solidFill>
                <a:srgbClr val="7030A0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71500" y="1302216"/>
            <a:ext cx="8248972" cy="3150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endParaRPr lang="ru-RU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1200" b="1" dirty="0" smtClean="0">
                <a:solidFill>
                  <a:srgbClr val="00B050"/>
                </a:solidFill>
              </a:rPr>
              <a:t>ГЛАВА МУНИЦИПАЛЬНОГО РАЙОНА:                        </a:t>
            </a:r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</a:rPr>
              <a:t>ФРОЛОВ НИКОЛАЙ ВАЛЕРЬЕВИЧ                                        </a:t>
            </a:r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</a:rPr>
              <a:t>+7 (47340) 2-15-59</a:t>
            </a:r>
          </a:p>
          <a:p>
            <a:pPr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endParaRPr lang="ru-RU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1200" b="1" dirty="0" smtClean="0">
                <a:solidFill>
                  <a:srgbClr val="00B050"/>
                </a:solidFill>
              </a:rPr>
              <a:t>ЗАМЕСТИТЕЛЬ ГЛАВЫ АДМИНИСТРАЦИИ:               </a:t>
            </a:r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</a:rPr>
              <a:t>БОЛГОВ ЮРИЙ ВАСИЛЬЕВИЧ                                               </a:t>
            </a:r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</a:rPr>
              <a:t>+7 (47340) 2-37-37</a:t>
            </a:r>
          </a:p>
          <a:p>
            <a:pPr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endParaRPr lang="ru-RU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1200" b="1" dirty="0" smtClean="0">
                <a:solidFill>
                  <a:srgbClr val="00B050"/>
                </a:solidFill>
              </a:rPr>
              <a:t>КОНТАКТНОЕ ЛИЦО</a:t>
            </a:r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</a:rPr>
              <a:t>                                                         ПОПОВА ИРИНА ИВАНОВНА                                                </a:t>
            </a:r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</a:rPr>
              <a:t>+7 (47340) 2-31-67 							</a:t>
            </a:r>
          </a:p>
          <a:p>
            <a:pPr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US" sz="1200" b="1" dirty="0" smtClean="0">
                <a:solidFill>
                  <a:srgbClr val="00B050"/>
                </a:solidFill>
              </a:rPr>
              <a:t>EMAIL</a:t>
            </a:r>
            <a:r>
              <a:rPr lang="ru-RU" sz="1200" b="1" dirty="0" smtClean="0">
                <a:solidFill>
                  <a:srgbClr val="00B050"/>
                </a:solidFill>
              </a:rPr>
              <a:t>:</a:t>
            </a:r>
            <a:r>
              <a:rPr lang="ru-RU" sz="1200" dirty="0" smtClean="0">
                <a:solidFill>
                  <a:srgbClr val="00B050"/>
                </a:solidFill>
              </a:rPr>
              <a:t> </a:t>
            </a:r>
            <a:r>
              <a:rPr 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ramon@govvrn.ru</a:t>
            </a:r>
            <a:endParaRPr lang="ru-RU" sz="12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endParaRPr lang="ru-RU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1200" b="1" dirty="0" smtClean="0">
                <a:solidFill>
                  <a:srgbClr val="00B050"/>
                </a:solidFill>
              </a:rPr>
              <a:t>ФАКС: </a:t>
            </a:r>
            <a:r>
              <a:rPr lang="ru-RU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+7 (47340) 2-1</a:t>
            </a:r>
            <a:r>
              <a:rPr 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2-91</a:t>
            </a:r>
            <a:endParaRPr lang="ru-RU" sz="1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endParaRPr lang="ru-RU" sz="1200" dirty="0">
              <a:solidFill>
                <a:schemeClr val="bg1">
                  <a:lumMod val="50000"/>
                </a:schemeClr>
              </a:solidFill>
            </a:endParaRPr>
          </a:p>
          <a:p>
            <a:pPr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endParaRPr lang="ru-RU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eaLnBrk="0" hangingPunct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1200" b="1" dirty="0" smtClean="0">
                <a:solidFill>
                  <a:srgbClr val="0070C0"/>
                </a:solidFill>
              </a:rPr>
              <a:t>HTTP://</a:t>
            </a:r>
            <a:r>
              <a:rPr lang="en-US" sz="1200" b="1" dirty="0" smtClean="0">
                <a:solidFill>
                  <a:srgbClr val="0070C0"/>
                </a:solidFill>
              </a:rPr>
              <a:t>WWW.RAMON.RU</a:t>
            </a:r>
            <a:endParaRPr lang="ru-RU" sz="1200" b="1" dirty="0">
              <a:solidFill>
                <a:srgbClr val="0070C0"/>
              </a:solidFill>
            </a:endParaRPr>
          </a:p>
        </p:txBody>
      </p:sp>
      <p:sp>
        <p:nvSpPr>
          <p:cNvPr id="1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schemeClr val="bg1"/>
                </a:solidFill>
              </a:rPr>
              <a:t>37</a:t>
            </a:fld>
            <a:endParaRPr lang="ru-RU" sz="1050" b="1" dirty="0">
              <a:solidFill>
                <a:schemeClr val="bg1"/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19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56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-18748" y="267494"/>
            <a:ext cx="9144000" cy="792088"/>
          </a:xfrm>
          <a:prstGeom prst="rect">
            <a:avLst/>
          </a:prstGeom>
          <a:blipFill dpi="0" rotWithShape="1"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33272" y="509648"/>
            <a:ext cx="2624180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</a:rPr>
              <a:t>ГЕОГРАФИЧЕСКОЕ ПОЛОЖЕНИЕ</a:t>
            </a:r>
            <a:endParaRPr lang="ru-RU" sz="1400" b="1" dirty="0">
              <a:solidFill>
                <a:srgbClr val="00B0F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64736" y="4356652"/>
            <a:ext cx="276993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200" b="1" dirty="0" smtClean="0">
                <a:solidFill>
                  <a:srgbClr val="F76321"/>
                </a:solidFill>
              </a:rPr>
              <a:t>ПЛОЩАДЬ      </a:t>
            </a:r>
            <a:r>
              <a:rPr lang="ru-RU" b="1" dirty="0" smtClean="0">
                <a:solidFill>
                  <a:srgbClr val="00B0F0"/>
                </a:solidFill>
              </a:rPr>
              <a:t>125,8  </a:t>
            </a:r>
            <a:r>
              <a:rPr lang="ru-RU" sz="1200" b="1" dirty="0">
                <a:solidFill>
                  <a:schemeClr val="bg1">
                    <a:lumMod val="50000"/>
                  </a:schemeClr>
                </a:solidFill>
              </a:rPr>
              <a:t>тыс. га</a:t>
            </a:r>
          </a:p>
        </p:txBody>
      </p:sp>
      <p:grpSp>
        <p:nvGrpSpPr>
          <p:cNvPr id="33" name="Группа 32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34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TextBox 34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schemeClr val="bg1"/>
                </a:solidFill>
              </a:rPr>
              <a:t>4</a:t>
            </a:fld>
            <a:endParaRPr lang="ru-RU" sz="105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4075833"/>
            <a:ext cx="248548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b="1" dirty="0" smtClean="0">
                <a:solidFill>
                  <a:srgbClr val="00B0F0"/>
                </a:solidFill>
              </a:rPr>
              <a:t>РАСПОЛОЖЕНИЯ РАМОНСКОГО МУНИЦИПАЛЬНОГО </a:t>
            </a:r>
            <a:r>
              <a:rPr lang="ru-RU" sz="900" b="1" dirty="0">
                <a:solidFill>
                  <a:srgbClr val="00B0F0"/>
                </a:solidFill>
              </a:rPr>
              <a:t>РАЙОНА </a:t>
            </a:r>
            <a:r>
              <a:rPr lang="ru-RU" sz="900" b="1" dirty="0" smtClean="0">
                <a:solidFill>
                  <a:srgbClr val="00B0F0"/>
                </a:solidFill>
              </a:rPr>
              <a:t>НА </a:t>
            </a:r>
            <a:r>
              <a:rPr lang="ru-RU" sz="900" b="1" dirty="0">
                <a:solidFill>
                  <a:srgbClr val="00B0F0"/>
                </a:solidFill>
              </a:rPr>
              <a:t>КАРТЕ ВОРОНЕЖСКОЙ ОБЛАСТИ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692558" y="3773852"/>
            <a:ext cx="2485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b="1" dirty="0">
                <a:solidFill>
                  <a:srgbClr val="00B0F0"/>
                </a:solidFill>
              </a:rPr>
              <a:t>СХЕМА</a:t>
            </a:r>
          </a:p>
          <a:p>
            <a:pPr algn="ctr"/>
            <a:r>
              <a:rPr lang="ru-RU" sz="900" b="1" dirty="0">
                <a:solidFill>
                  <a:srgbClr val="00B0F0"/>
                </a:solidFill>
              </a:rPr>
              <a:t>АДМИНИСТРАТИВНО-ТЕРРИТОРИАЛЬНОГО ДЕЛЕНИЯ </a:t>
            </a:r>
            <a:r>
              <a:rPr lang="ru-RU" sz="900" b="1" dirty="0" smtClean="0">
                <a:solidFill>
                  <a:srgbClr val="00B0F0"/>
                </a:solidFill>
              </a:rPr>
              <a:t>РАМОНСКОГО МУНИЦИПАЛЬНОГО </a:t>
            </a:r>
            <a:r>
              <a:rPr lang="ru-RU" sz="900" b="1" dirty="0">
                <a:solidFill>
                  <a:srgbClr val="00B0F0"/>
                </a:solidFill>
              </a:rPr>
              <a:t>РАЙОНА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405831" y="981765"/>
            <a:ext cx="2273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200" b="1" dirty="0">
                <a:solidFill>
                  <a:srgbClr val="F76321"/>
                </a:solidFill>
              </a:rPr>
              <a:t>ГЕОГРАФИЧЕСКОЕ ПОЛОЖЕНИЕ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363702" y="2386904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rgbClr val="F76321"/>
                </a:solidFill>
              </a:rPr>
              <a:t>АДМИНИСТРАТИВНО-ТЕРРИТОРИАЛЬНОЕ ДЕЛЕНИЕ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38200" y="1221722"/>
            <a:ext cx="447563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b="1" dirty="0" err="1">
                <a:solidFill>
                  <a:schemeClr val="bg1">
                    <a:lumMod val="50000"/>
                  </a:schemeClr>
                </a:solidFill>
              </a:rPr>
              <a:t>Рамонский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район с административным центром </a:t>
            </a:r>
            <a:r>
              <a:rPr lang="ru-RU" sz="1000" b="1" dirty="0" err="1">
                <a:solidFill>
                  <a:schemeClr val="bg1">
                    <a:lumMod val="50000"/>
                  </a:schemeClr>
                </a:solidFill>
              </a:rPr>
              <a:t>р.п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. Рамонь расположен в северной лесостепной части Воронежской области. Его южная часть прилегает к городской черте областного центра, на севере район граничит с Липецкой областью, на востоке - с </a:t>
            </a:r>
            <a:r>
              <a:rPr lang="ru-RU" sz="1000" b="1" dirty="0" err="1">
                <a:solidFill>
                  <a:schemeClr val="bg1">
                    <a:lumMod val="50000"/>
                  </a:schemeClr>
                </a:solidFill>
              </a:rPr>
              <a:t>Верхнехавским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и </a:t>
            </a:r>
            <a:r>
              <a:rPr lang="ru-RU" sz="1000" b="1" dirty="0" err="1">
                <a:solidFill>
                  <a:schemeClr val="bg1">
                    <a:lumMod val="50000"/>
                  </a:schemeClr>
                </a:solidFill>
              </a:rPr>
              <a:t>Новоусманским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, на западе - с Семилукским районами Воронежской области.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Левобережная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часть района расположена на западной окраине Окско-Донской равнины, а правобережная - на восточном склоне Среднерусской возвышенности.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325592" y="2582386"/>
            <a:ext cx="4492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На территории района расположены 69 населенных пунктов, которые объединены в 1 городское и 15 сельских поселений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/>
          <a:srcRect l="2905" t="3275"/>
          <a:stretch/>
        </p:blipFill>
        <p:spPr>
          <a:xfrm>
            <a:off x="47288" y="1491630"/>
            <a:ext cx="2380149" cy="252028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/>
          <a:srcRect l="25619" t="18919" r="17067" b="19339"/>
          <a:stretch/>
        </p:blipFill>
        <p:spPr>
          <a:xfrm>
            <a:off x="6782809" y="1587691"/>
            <a:ext cx="2291698" cy="206417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95736" y="2982495"/>
            <a:ext cx="4968551" cy="1881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08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82085" y="-308570"/>
            <a:ext cx="3530475" cy="550807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-18748" y="267494"/>
            <a:ext cx="9144000" cy="792088"/>
          </a:xfrm>
          <a:prstGeom prst="rect">
            <a:avLst/>
          </a:prstGeom>
          <a:blipFill dpi="0" rotWithShape="1">
            <a:blip r:embed="rId5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33272" y="509648"/>
            <a:ext cx="2163926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</a:rPr>
              <a:t>ИСТОРИЧЕСКАЯ СПРАВКА</a:t>
            </a:r>
            <a:endParaRPr lang="ru-RU" sz="1400" b="1" dirty="0">
              <a:solidFill>
                <a:srgbClr val="00B0F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619672" y="851314"/>
            <a:ext cx="341363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dirty="0" smtClean="0">
                <a:solidFill>
                  <a:srgbClr val="F76321"/>
                </a:solidFill>
              </a:rPr>
              <a:t>ДАТА ОСНОВАНИЯ      </a:t>
            </a:r>
            <a:r>
              <a:rPr lang="ru-RU" b="1" dirty="0" smtClean="0">
                <a:solidFill>
                  <a:srgbClr val="F76321"/>
                </a:solidFill>
              </a:rPr>
              <a:t> </a:t>
            </a:r>
            <a:r>
              <a:rPr lang="en-US" sz="1600" b="1" dirty="0" smtClean="0">
                <a:solidFill>
                  <a:srgbClr val="00B0F0"/>
                </a:solidFill>
              </a:rPr>
              <a:t>3 </a:t>
            </a:r>
            <a:r>
              <a:rPr lang="ru-RU" sz="1100" b="1" dirty="0" smtClean="0">
                <a:solidFill>
                  <a:schemeClr val="bg1">
                    <a:lumMod val="50000"/>
                  </a:schemeClr>
                </a:solidFill>
              </a:rPr>
              <a:t>ноября </a:t>
            </a:r>
            <a:r>
              <a:rPr lang="ru-RU" sz="1600" b="1" dirty="0" smtClean="0">
                <a:solidFill>
                  <a:srgbClr val="00B0F0"/>
                </a:solidFill>
              </a:rPr>
              <a:t>1965 </a:t>
            </a:r>
            <a:r>
              <a:rPr lang="ru-RU" sz="1100" b="1" dirty="0" smtClean="0">
                <a:solidFill>
                  <a:schemeClr val="bg1">
                    <a:lumMod val="50000"/>
                  </a:schemeClr>
                </a:solidFill>
              </a:rPr>
              <a:t>года</a:t>
            </a:r>
            <a:endParaRPr lang="ru-RU" sz="1100" b="1" dirty="0" smtClean="0">
              <a:solidFill>
                <a:srgbClr val="00B0F0"/>
              </a:solidFill>
            </a:endParaRPr>
          </a:p>
        </p:txBody>
      </p:sp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schemeClr val="bg1"/>
                </a:solidFill>
              </a:rPr>
              <a:t>5</a:t>
            </a:fld>
            <a:endParaRPr lang="ru-RU" sz="105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1166177"/>
            <a:ext cx="15447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dirty="0">
                <a:solidFill>
                  <a:srgbClr val="F76321"/>
                </a:solidFill>
              </a:rPr>
              <a:t>ИСТОРИЯ РАЗВИТИЯ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8874" y="1217372"/>
            <a:ext cx="617345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0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just"/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Заселение территории современного </a:t>
            </a:r>
            <a:r>
              <a:rPr lang="ru-RU" sz="1000" b="1" dirty="0" err="1">
                <a:solidFill>
                  <a:schemeClr val="bg1">
                    <a:lumMod val="50000"/>
                  </a:schemeClr>
                </a:solidFill>
              </a:rPr>
              <a:t>Рамонского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района проходило в конце </a:t>
            </a:r>
            <a:r>
              <a:rPr lang="ru-RU" sz="1200" b="1" dirty="0">
                <a:solidFill>
                  <a:srgbClr val="00B0F0"/>
                </a:solidFill>
              </a:rPr>
              <a:t>XVI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века. Первыми переселенцами были крестьяне из Рязанской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земли. Первое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документальное упоминание о Рамони относится к </a:t>
            </a:r>
            <a:r>
              <a:rPr lang="ru-RU" sz="1200" b="1" dirty="0">
                <a:solidFill>
                  <a:srgbClr val="00B0F0"/>
                </a:solidFill>
              </a:rPr>
              <a:t>1613</a:t>
            </a:r>
            <a:r>
              <a:rPr lang="ru-RU" sz="1000" b="1" dirty="0">
                <a:solidFill>
                  <a:srgbClr val="00B0F0"/>
                </a:solidFill>
              </a:rPr>
              <a:t>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году, когда в материалах Печатного приказа было отмечено получение Н. </a:t>
            </a:r>
            <a:r>
              <a:rPr lang="ru-RU" sz="1000" b="1" dirty="0" err="1">
                <a:solidFill>
                  <a:schemeClr val="bg1">
                    <a:lumMod val="50000"/>
                  </a:schemeClr>
                </a:solidFill>
              </a:rPr>
              <a:t>Томашиным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грамоты от имени царя Михаила Фёдоровича Романова на владение поместьем в селе Рамонь.</a:t>
            </a:r>
          </a:p>
          <a:p>
            <a:pPr algn="just"/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В </a:t>
            </a:r>
            <a:r>
              <a:rPr lang="ru-RU" sz="1200" b="1" dirty="0">
                <a:solidFill>
                  <a:srgbClr val="00B0F0"/>
                </a:solidFill>
              </a:rPr>
              <a:t>1615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году Рамонь была упомянута в Дозорной книге - первом сохранившемся описании Воронежского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уезда. В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период зарождения отечественного кораблестроения  на рубеже </a:t>
            </a:r>
            <a:r>
              <a:rPr lang="ru-RU" sz="1200" b="1" dirty="0">
                <a:solidFill>
                  <a:srgbClr val="00B0F0"/>
                </a:solidFill>
              </a:rPr>
              <a:t>XVII – XVIII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веков на территории района были построены корабельные верфи (</a:t>
            </a:r>
            <a:r>
              <a:rPr lang="ru-RU" sz="1000" b="1" dirty="0" err="1">
                <a:solidFill>
                  <a:schemeClr val="bg1">
                    <a:lumMod val="50000"/>
                  </a:schemeClr>
                </a:solidFill>
              </a:rPr>
              <a:t>Рамонская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, Ступинская, </a:t>
            </a:r>
            <a:r>
              <a:rPr lang="ru-RU" sz="1000" b="1" dirty="0" err="1">
                <a:solidFill>
                  <a:schemeClr val="bg1">
                    <a:lumMod val="50000"/>
                  </a:schemeClr>
                </a:solidFill>
              </a:rPr>
              <a:t>Чертовицкая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). На </a:t>
            </a:r>
            <a:r>
              <a:rPr lang="ru-RU" sz="1000" b="1" dirty="0" err="1">
                <a:solidFill>
                  <a:schemeClr val="bg1">
                    <a:lumMod val="50000"/>
                  </a:schemeClr>
                </a:solidFill>
              </a:rPr>
              <a:t>Рамонской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верфи, сооружённой в </a:t>
            </a:r>
            <a:r>
              <a:rPr lang="ru-RU" sz="1200" b="1" dirty="0">
                <a:solidFill>
                  <a:srgbClr val="00B0F0"/>
                </a:solidFill>
              </a:rPr>
              <a:t>1697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году, строились боевые корабли и транспортные суда для Азовских походов Петра I.</a:t>
            </a:r>
          </a:p>
          <a:p>
            <a:pPr algn="just"/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В </a:t>
            </a:r>
            <a:r>
              <a:rPr lang="ru-RU" sz="1200" b="1" dirty="0">
                <a:solidFill>
                  <a:srgbClr val="00B0F0"/>
                </a:solidFill>
              </a:rPr>
              <a:t>1840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году в Рамони одним из первых в губернии был открыт сахарный завод, а затем и стеариновый завод. В </a:t>
            </a:r>
            <a:r>
              <a:rPr lang="ru-RU" sz="1200" b="1" dirty="0">
                <a:solidFill>
                  <a:srgbClr val="00B0F0"/>
                </a:solidFill>
              </a:rPr>
              <a:t>1880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году открыты школа и больница; основано образцовое откормочное хозяйство крупного рогатого скота, комплекс конного завода. В </a:t>
            </a:r>
            <a:r>
              <a:rPr lang="ru-RU" sz="1200" b="1" dirty="0">
                <a:solidFill>
                  <a:srgbClr val="00B0F0"/>
                </a:solidFill>
              </a:rPr>
              <a:t>1900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году в Рамони построена паровая фабрика конфет и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шоколада. В </a:t>
            </a:r>
            <a:r>
              <a:rPr lang="ru-RU" sz="1200" b="1" dirty="0">
                <a:solidFill>
                  <a:srgbClr val="00B0F0"/>
                </a:solidFill>
              </a:rPr>
              <a:t>1901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году к Рамони от станции Графская подводится железная дорога. Под руководством принца П.А. </a:t>
            </a:r>
            <a:r>
              <a:rPr lang="ru-RU" sz="1000" b="1" dirty="0" err="1">
                <a:solidFill>
                  <a:schemeClr val="bg1">
                    <a:lumMod val="50000"/>
                  </a:schemeClr>
                </a:solidFill>
              </a:rPr>
              <a:t>Ольденбургского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в Рамони было создано «опытное поле» и привечены для работы известные специалисты в области сельского хозяйства.</a:t>
            </a:r>
          </a:p>
          <a:p>
            <a:pPr algn="just"/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После бракосочетания принца П.А. </a:t>
            </a:r>
            <a:r>
              <a:rPr lang="ru-RU" sz="1000" b="1" dirty="0" err="1">
                <a:solidFill>
                  <a:schemeClr val="bg1">
                    <a:lumMod val="50000"/>
                  </a:schemeClr>
                </a:solidFill>
              </a:rPr>
              <a:t>Ольденбургского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и Великой Княжны Ольги Александровны (сестры Николая II) </a:t>
            </a:r>
            <a:r>
              <a:rPr lang="ru-RU" sz="1000" b="1" dirty="0" err="1">
                <a:solidFill>
                  <a:schemeClr val="bg1">
                    <a:lumMod val="50000"/>
                  </a:schemeClr>
                </a:solidFill>
              </a:rPr>
              <a:t>Ольденбургскими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было приобретено бывшее имение </a:t>
            </a:r>
            <a:r>
              <a:rPr lang="ru-RU" sz="1000" b="1" dirty="0" err="1">
                <a:solidFill>
                  <a:schemeClr val="bg1">
                    <a:lumMod val="50000"/>
                  </a:schemeClr>
                </a:solidFill>
              </a:rPr>
              <a:t>Чарыковой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. Усадьба получила название «Ольгино». В </a:t>
            </a:r>
            <a:r>
              <a:rPr lang="ru-RU" sz="1200" b="1" dirty="0">
                <a:solidFill>
                  <a:srgbClr val="00B0F0"/>
                </a:solidFill>
              </a:rPr>
              <a:t>1907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году имение </a:t>
            </a:r>
            <a:r>
              <a:rPr lang="ru-RU" sz="1000" b="1" dirty="0" err="1">
                <a:solidFill>
                  <a:schemeClr val="bg1">
                    <a:lumMod val="50000"/>
                  </a:schemeClr>
                </a:solidFill>
              </a:rPr>
              <a:t>Ольденбургских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«Рамонь» вместе с сахарным заводом отошло в Удельное ведомство. </a:t>
            </a:r>
            <a:r>
              <a:rPr lang="ru-RU" sz="1000" b="1" dirty="0" err="1">
                <a:solidFill>
                  <a:schemeClr val="bg1">
                    <a:lumMod val="50000"/>
                  </a:schemeClr>
                </a:solidFill>
              </a:rPr>
              <a:t>Ольденбургским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осталось лишь «Ольгино».</a:t>
            </a:r>
          </a:p>
          <a:p>
            <a:pPr algn="just"/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С </a:t>
            </a:r>
            <a:r>
              <a:rPr lang="ru-RU" sz="1200" b="1" dirty="0">
                <a:solidFill>
                  <a:srgbClr val="00B0F0"/>
                </a:solidFill>
              </a:rPr>
              <a:t>1928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года Рамонь - центр </a:t>
            </a:r>
            <a:r>
              <a:rPr lang="ru-RU" sz="1000" b="1" dirty="0" err="1">
                <a:solidFill>
                  <a:schemeClr val="bg1">
                    <a:lumMod val="50000"/>
                  </a:schemeClr>
                </a:solidFill>
              </a:rPr>
              <a:t>Берёзовского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района, с </a:t>
            </a:r>
            <a:r>
              <a:rPr lang="ru-RU" sz="1200" b="1" dirty="0">
                <a:solidFill>
                  <a:srgbClr val="00B0F0"/>
                </a:solidFill>
              </a:rPr>
              <a:t>1938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года - рабочий посёлок, с </a:t>
            </a:r>
            <a:r>
              <a:rPr lang="ru-RU" sz="1200" b="1" dirty="0">
                <a:solidFill>
                  <a:srgbClr val="00B0F0"/>
                </a:solidFill>
              </a:rPr>
              <a:t>1965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года - административный центр </a:t>
            </a:r>
            <a:r>
              <a:rPr lang="ru-RU" sz="1000" b="1" dirty="0" err="1">
                <a:solidFill>
                  <a:schemeClr val="bg1">
                    <a:lumMod val="50000"/>
                  </a:schemeClr>
                </a:solidFill>
              </a:rPr>
              <a:t>Рамонского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района.</a:t>
            </a:r>
          </a:p>
          <a:p>
            <a:pPr algn="just"/>
            <a:endParaRPr lang="ru-RU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73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4292653719"/>
              </p:ext>
            </p:extLst>
          </p:nvPr>
        </p:nvGraphicFramePr>
        <p:xfrm>
          <a:off x="4313571" y="1585156"/>
          <a:ext cx="6172302" cy="2930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4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33272" y="509648"/>
            <a:ext cx="3192156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</a:rPr>
              <a:t>ПРИРОДНО-РЕСУРСНЫЙ ПОТЕНЦИАЛ</a:t>
            </a:r>
            <a:endParaRPr lang="ru-RU" sz="1400" b="1" dirty="0">
              <a:solidFill>
                <a:srgbClr val="00B0F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317862" y="1180791"/>
            <a:ext cx="2340260" cy="340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dirty="0" smtClean="0">
                <a:solidFill>
                  <a:srgbClr val="F76321"/>
                </a:solidFill>
              </a:rPr>
              <a:t>ПОЛЕЗНЫЕ ИСКОПАЕМЫЕ</a:t>
            </a:r>
          </a:p>
        </p:txBody>
      </p:sp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schemeClr val="bg1"/>
                </a:solidFill>
              </a:rPr>
              <a:t>6</a:t>
            </a:fld>
            <a:endParaRPr lang="ru-RU" sz="105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53758" y="1208204"/>
            <a:ext cx="2421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dirty="0" smtClean="0">
                <a:solidFill>
                  <a:srgbClr val="F76321"/>
                </a:solidFill>
              </a:rPr>
              <a:t>ЗЕМЕЛЬНЫЕ </a:t>
            </a:r>
            <a:r>
              <a:rPr lang="ru-RU" sz="1200" b="1" dirty="0">
                <a:solidFill>
                  <a:srgbClr val="F76321"/>
                </a:solidFill>
              </a:rPr>
              <a:t>И ВОДНЫЕ РЕСУРСЫ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719977" y="4312577"/>
            <a:ext cx="100356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ИЗВЕСТНЯК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33109" y="3694554"/>
            <a:ext cx="110318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b="1" dirty="0" smtClean="0">
                <a:solidFill>
                  <a:srgbClr val="00B0F0"/>
                </a:solidFill>
              </a:rPr>
              <a:t>ВОДНЫЕ РЕСУРСЫ</a:t>
            </a:r>
            <a:endParaRPr lang="ru-RU" sz="900" b="1" dirty="0">
              <a:solidFill>
                <a:srgbClr val="00B0F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860032" y="3997400"/>
            <a:ext cx="367240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Через район в меридиональном направлении протекают река Дон и ее приток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– Воронеж, общей площадью  </a:t>
            </a:r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</a:rPr>
              <a:t>- </a:t>
            </a:r>
            <a:r>
              <a:rPr lang="ru-RU" sz="1200" b="1" dirty="0" smtClean="0">
                <a:solidFill>
                  <a:srgbClr val="00B0F0"/>
                </a:solidFill>
              </a:rPr>
              <a:t>1875 </a:t>
            </a:r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</a:rPr>
              <a:t>км,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глубина залегания подземных вод более </a:t>
            </a:r>
            <a:r>
              <a:rPr lang="en-US" sz="1000" b="1" dirty="0" smtClean="0">
                <a:solidFill>
                  <a:schemeClr val="bg1">
                    <a:lumMod val="50000"/>
                  </a:schemeClr>
                </a:solidFill>
              </a:rPr>
              <a:t>- </a:t>
            </a:r>
            <a:r>
              <a:rPr lang="ru-RU" sz="1200" b="1" dirty="0" smtClean="0">
                <a:solidFill>
                  <a:srgbClr val="00B0F0"/>
                </a:solidFill>
              </a:rPr>
              <a:t>75 м</a:t>
            </a:r>
            <a:endParaRPr lang="ru-RU" sz="120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648247" y="2657320"/>
            <a:ext cx="130632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СТРОИТЕЛЬНЫЙ ПЕСОК</a:t>
            </a:r>
          </a:p>
        </p:txBody>
      </p:sp>
      <p:grpSp>
        <p:nvGrpSpPr>
          <p:cNvPr id="21" name="Группа 20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22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698" y="1925626"/>
            <a:ext cx="646123" cy="646123"/>
          </a:xfrm>
          <a:prstGeom prst="rect">
            <a:avLst/>
          </a:prstGeom>
        </p:spPr>
      </p:pic>
      <p:pic>
        <p:nvPicPr>
          <p:cNvPr id="1026" name="Picture 2" descr="http://s00.yaplakal.com/pics/pics_original/9/4/9/7040949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07" r="65378"/>
          <a:stretch/>
        </p:blipFill>
        <p:spPr bwMode="auto">
          <a:xfrm>
            <a:off x="1898698" y="3547170"/>
            <a:ext cx="646123" cy="66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172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562262414"/>
              </p:ext>
            </p:extLst>
          </p:nvPr>
        </p:nvGraphicFramePr>
        <p:xfrm>
          <a:off x="395536" y="2295912"/>
          <a:ext cx="3600000" cy="1488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0" name="Диаграмма 39"/>
          <p:cNvGraphicFramePr/>
          <p:nvPr>
            <p:extLst>
              <p:ext uri="{D42A27DB-BD31-4B8C-83A1-F6EECF244321}">
                <p14:modId xmlns:p14="http://schemas.microsoft.com/office/powerpoint/2010/main" val="1909335682"/>
              </p:ext>
            </p:extLst>
          </p:nvPr>
        </p:nvGraphicFramePr>
        <p:xfrm>
          <a:off x="483574" y="3654934"/>
          <a:ext cx="3600000" cy="1221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9" name="Диаграмма 38"/>
          <p:cNvGraphicFramePr/>
          <p:nvPr>
            <p:extLst>
              <p:ext uri="{D42A27DB-BD31-4B8C-83A1-F6EECF244321}">
                <p14:modId xmlns:p14="http://schemas.microsoft.com/office/powerpoint/2010/main" val="866011618"/>
              </p:ext>
            </p:extLst>
          </p:nvPr>
        </p:nvGraphicFramePr>
        <p:xfrm>
          <a:off x="5148064" y="2295912"/>
          <a:ext cx="3600000" cy="1494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6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33272" y="509648"/>
            <a:ext cx="3192156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</a:rPr>
              <a:t>ПРИРОДНО-РЕСУРСНЫЙ ПОТЕНЦИАЛ</a:t>
            </a:r>
            <a:endParaRPr lang="ru-RU" sz="1400" b="1" dirty="0">
              <a:solidFill>
                <a:srgbClr val="00B0F0"/>
              </a:solidFill>
            </a:endParaRPr>
          </a:p>
        </p:txBody>
      </p:sp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schemeClr val="bg1"/>
                </a:solidFill>
              </a:rPr>
              <a:t>7</a:t>
            </a:fld>
            <a:endParaRPr lang="ru-RU" sz="105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44242" y="1087009"/>
            <a:ext cx="20420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dirty="0" smtClean="0">
                <a:solidFill>
                  <a:srgbClr val="F76321"/>
                </a:solidFill>
              </a:rPr>
              <a:t>КЛИМАТИЧЕСКИЕ </a:t>
            </a:r>
            <a:r>
              <a:rPr lang="ru-RU" sz="1200" b="1" dirty="0">
                <a:solidFill>
                  <a:srgbClr val="F76321"/>
                </a:solidFill>
              </a:rPr>
              <a:t>УСЛОВИЯ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597116" y="2168311"/>
            <a:ext cx="348645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МАКСИМАЛЬНАЯ ТЕМПЕРАТУРА (СРЕДНЕМЕСЯЧНЫЕ ДАННЫЕ)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5418251" y="2149395"/>
            <a:ext cx="348645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МИНИМАЛЬНАЯ ТЕМПЕРАТУРА (СРЕДНЕМЕСЯЧНЫЕ ДАННЫЕ)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97116" y="3451146"/>
            <a:ext cx="348645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КОЛИЧЕСТВО ОСАДКОВ, ММ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362420" y="3458266"/>
            <a:ext cx="348645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ЧИСЛО ДНЕЙ С ОСАДКАМИ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133272" y="1372582"/>
            <a:ext cx="890322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Климат умеренно-континентальный с жарким и сухим летом и умеренно холодной зимой с устойчивым снежным покровом и хорошо выраженными переходными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сезонами. Радиационный баланс в среднем за год составляет </a:t>
            </a:r>
            <a:r>
              <a:rPr lang="ru-RU" sz="1000" b="1" dirty="0" smtClean="0">
                <a:solidFill>
                  <a:srgbClr val="00B0F0"/>
                </a:solidFill>
              </a:rPr>
              <a:t>90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 ккал/см2. Годовое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количество осадков на территории района составляет более </a:t>
            </a:r>
            <a:r>
              <a:rPr lang="ru-RU" sz="1000" b="1" dirty="0" smtClean="0">
                <a:solidFill>
                  <a:srgbClr val="00B0F0"/>
                </a:solidFill>
              </a:rPr>
              <a:t>510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мм. Территория относится к зоне недостаточного увлажнения, что обусловлено достаточно высокой испаряемостью в теплый период. В течение года преобладают средние скорости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ветра. Суммы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средних суточных температур за период активной вегетации растений колеблются в пределах </a:t>
            </a:r>
            <a:r>
              <a:rPr lang="ru-RU" sz="1000" b="1" dirty="0" smtClean="0">
                <a:solidFill>
                  <a:srgbClr val="00B0F0"/>
                </a:solidFill>
              </a:rPr>
              <a:t>23-29°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Сумма осадков за этот период составляет </a:t>
            </a:r>
            <a:r>
              <a:rPr lang="ru-RU" sz="1000" b="1" dirty="0">
                <a:solidFill>
                  <a:srgbClr val="00B0F0"/>
                </a:solidFill>
              </a:rPr>
              <a:t>235-310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мм, ГТК равен </a:t>
            </a:r>
            <a:r>
              <a:rPr lang="ru-RU" sz="1000" b="1" dirty="0">
                <a:solidFill>
                  <a:srgbClr val="00B0F0"/>
                </a:solidFill>
              </a:rPr>
              <a:t>1,0-1,1.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 Продолжительность безморозного периода 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– </a:t>
            </a:r>
            <a:r>
              <a:rPr lang="ru-RU" sz="1000" b="1" dirty="0" smtClean="0">
                <a:solidFill>
                  <a:srgbClr val="00B0F0"/>
                </a:solidFill>
              </a:rPr>
              <a:t>210-214</a:t>
            </a:r>
            <a:r>
              <a:rPr lang="ru-RU" sz="10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1000" b="1" dirty="0">
                <a:solidFill>
                  <a:schemeClr val="bg1">
                    <a:lumMod val="50000"/>
                  </a:schemeClr>
                </a:solidFill>
              </a:rPr>
              <a:t>дней. </a:t>
            </a:r>
          </a:p>
        </p:txBody>
      </p:sp>
      <p:graphicFrame>
        <p:nvGraphicFramePr>
          <p:cNvPr id="42" name="Диаграмма 41"/>
          <p:cNvGraphicFramePr/>
          <p:nvPr>
            <p:extLst>
              <p:ext uri="{D42A27DB-BD31-4B8C-83A1-F6EECF244321}">
                <p14:modId xmlns:p14="http://schemas.microsoft.com/office/powerpoint/2010/main" val="3917775548"/>
              </p:ext>
            </p:extLst>
          </p:nvPr>
        </p:nvGraphicFramePr>
        <p:xfrm>
          <a:off x="5248878" y="3656482"/>
          <a:ext cx="3600000" cy="1221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23" name="Группа 22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24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74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2817636371"/>
              </p:ext>
            </p:extLst>
          </p:nvPr>
        </p:nvGraphicFramePr>
        <p:xfrm>
          <a:off x="2187402" y="1495158"/>
          <a:ext cx="3371569" cy="23415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4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33272" y="509648"/>
            <a:ext cx="1102418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</a:rPr>
              <a:t>НАСЕЛЕНИЕ</a:t>
            </a:r>
            <a:endParaRPr lang="ru-RU" sz="1400" b="1" dirty="0">
              <a:solidFill>
                <a:srgbClr val="00B0F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291858" y="2901186"/>
            <a:ext cx="21602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800" b="1" dirty="0" smtClean="0">
                <a:solidFill>
                  <a:srgbClr val="00B0F0"/>
                </a:solidFill>
              </a:rPr>
              <a:t>УРОВЕНЬ БЕЗРАБОТИЦЫ, %</a:t>
            </a:r>
          </a:p>
        </p:txBody>
      </p:sp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schemeClr val="bg1"/>
                </a:solidFill>
              </a:rPr>
              <a:t>8</a:t>
            </a:fld>
            <a:endParaRPr lang="ru-RU" sz="105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4254" y="1709829"/>
            <a:ext cx="1718739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200" b="1" dirty="0">
                <a:solidFill>
                  <a:srgbClr val="F76321"/>
                </a:solidFill>
              </a:rPr>
              <a:t>ОБЩАЯ </a:t>
            </a:r>
            <a:r>
              <a:rPr lang="ru-RU" sz="1200" b="1" dirty="0" smtClean="0">
                <a:solidFill>
                  <a:srgbClr val="F76321"/>
                </a:solidFill>
              </a:rPr>
              <a:t>ЧИСЛЕННОСТЬ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B0F0"/>
                </a:solidFill>
              </a:rPr>
              <a:t>36 744</a:t>
            </a:r>
            <a:r>
              <a:rPr lang="ru-RU" sz="1200" b="1" dirty="0" smtClean="0">
                <a:solidFill>
                  <a:schemeClr val="bg1">
                    <a:lumMod val="65000"/>
                  </a:schemeClr>
                </a:solidFill>
              </a:rPr>
              <a:t>ЧЕЛ.</a:t>
            </a:r>
            <a:endParaRPr lang="ru-RU" sz="1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31949" y="1218159"/>
            <a:ext cx="13468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800" b="1" dirty="0" smtClean="0">
                <a:solidFill>
                  <a:srgbClr val="00B0F0"/>
                </a:solidFill>
              </a:rPr>
              <a:t>НАЦИОНАЛЬНЫЙ </a:t>
            </a:r>
            <a:r>
              <a:rPr lang="ru-RU" sz="800" b="1" dirty="0">
                <a:solidFill>
                  <a:srgbClr val="00B0F0"/>
                </a:solidFill>
              </a:rPr>
              <a:t>СОСТАВ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04895" y="2910304"/>
            <a:ext cx="25071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ЧИСЛЕННОСТЬ </a:t>
            </a:r>
            <a:r>
              <a:rPr lang="ru-RU" sz="800" b="1" dirty="0">
                <a:solidFill>
                  <a:srgbClr val="00B0F0"/>
                </a:solidFill>
              </a:rPr>
              <a:t>ЭКОНОМИЧЕСКИ </a:t>
            </a:r>
            <a:endParaRPr lang="ru-RU" sz="800" b="1" dirty="0" smtClean="0">
              <a:solidFill>
                <a:srgbClr val="00B0F0"/>
              </a:solidFill>
            </a:endParaRPr>
          </a:p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АКТИВНОГО НАСЕЛЕНИЯ, ТЫС.ЧЕЛ</a:t>
            </a:r>
            <a:endParaRPr lang="ru-RU" sz="800" b="1" dirty="0">
              <a:solidFill>
                <a:srgbClr val="00B0F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28978" y="1215445"/>
            <a:ext cx="2727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ЧИСЛЕННОСТЬ </a:t>
            </a:r>
            <a:r>
              <a:rPr lang="ru-RU" sz="800" b="1" dirty="0">
                <a:solidFill>
                  <a:srgbClr val="00B0F0"/>
                </a:solidFill>
              </a:rPr>
              <a:t>ОФИЦИАЛЬНО ЗАРЕГИСТИРОВАННЫХ </a:t>
            </a:r>
            <a:r>
              <a:rPr lang="ru-RU" sz="800" b="1" dirty="0" smtClean="0">
                <a:solidFill>
                  <a:srgbClr val="00B0F0"/>
                </a:solidFill>
              </a:rPr>
              <a:t>БЕЗРАБОТНЫХ, ЧЕЛ</a:t>
            </a:r>
            <a:endParaRPr lang="ru-RU" sz="800" b="1" dirty="0">
              <a:solidFill>
                <a:srgbClr val="00B0F0"/>
              </a:solidFill>
            </a:endParaRP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2842728474"/>
              </p:ext>
            </p:extLst>
          </p:nvPr>
        </p:nvGraphicFramePr>
        <p:xfrm>
          <a:off x="3057877" y="3270344"/>
          <a:ext cx="2418535" cy="1152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953446"/>
              </p:ext>
            </p:extLst>
          </p:nvPr>
        </p:nvGraphicFramePr>
        <p:xfrm>
          <a:off x="251520" y="3206048"/>
          <a:ext cx="2444812" cy="1536192"/>
        </p:xfrm>
        <a:graphic>
          <a:graphicData uri="http://schemas.openxmlformats.org/drawingml/2006/table">
            <a:tbl>
              <a:tblPr firstRow="1" firstCol="1" bandRow="1">
                <a:tableStyleId>{912C8C85-51F0-491E-9774-3900AFEF0FD7}</a:tableStyleId>
              </a:tblPr>
              <a:tblGrid>
                <a:gridCol w="12926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5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84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2018</a:t>
                      </a:r>
                      <a:endParaRPr lang="ru-RU" sz="800" b="1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2019</a:t>
                      </a:r>
                      <a:endParaRPr lang="ru-RU" sz="800" b="1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2020</a:t>
                      </a:r>
                      <a:endParaRPr lang="ru-RU" sz="800" b="1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Естественное движение населения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effectLst/>
                        </a:rPr>
                        <a:t>Родилось </a:t>
                      </a:r>
                      <a:endParaRPr lang="ru-RU" sz="800" b="0" dirty="0" smtClean="0">
                        <a:effectLst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 smtClean="0">
                          <a:effectLst/>
                        </a:rPr>
                        <a:t>(</a:t>
                      </a:r>
                      <a:r>
                        <a:rPr lang="ru-RU" sz="800" b="0" dirty="0">
                          <a:effectLst/>
                        </a:rPr>
                        <a:t>без мертворожденных)</a:t>
                      </a:r>
                      <a:endParaRPr lang="ru-RU" sz="800" b="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</a:rPr>
                        <a:t>346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277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330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effectLst/>
                        </a:rPr>
                        <a:t>Умерло</a:t>
                      </a:r>
                      <a:endParaRPr lang="ru-RU" sz="800" b="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</a:rPr>
                        <a:t>535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</a:rPr>
                        <a:t>539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671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effectLst/>
                        </a:rPr>
                        <a:t>Естественный прирост (+), убыль (-) населения</a:t>
                      </a:r>
                      <a:endParaRPr lang="ru-RU" sz="800" b="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</a:rPr>
                        <a:t>-189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</a:rPr>
                        <a:t>-262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</a:rPr>
                        <a:t>-341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Механическое движение населения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effectLst/>
                        </a:rPr>
                        <a:t>Число прибывших</a:t>
                      </a:r>
                      <a:endParaRPr lang="ru-RU" sz="800" b="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</a:rPr>
                        <a:t>2201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</a:rPr>
                        <a:t>2468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</a:rPr>
                        <a:t>2098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effectLst/>
                        </a:rPr>
                        <a:t>Число выбывших</a:t>
                      </a:r>
                      <a:endParaRPr lang="ru-RU" sz="800" b="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</a:rPr>
                        <a:t>1107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</a:rPr>
                        <a:t>1157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</a:rPr>
                        <a:t>1030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effectLst/>
                        </a:rPr>
                        <a:t>Миграционный прирост (+), убыль (-)</a:t>
                      </a:r>
                      <a:endParaRPr lang="ru-RU" sz="800" b="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</a:rPr>
                        <a:t>1094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</a:rPr>
                        <a:t>1311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solidFill>
                            <a:srgbClr val="0070C0"/>
                          </a:solidFill>
                          <a:effectLst/>
                        </a:rPr>
                        <a:t>1068   </a:t>
                      </a:r>
                      <a:endParaRPr lang="ru-RU" sz="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35682" y="2931560"/>
            <a:ext cx="216277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00" b="1" dirty="0" smtClean="0">
                <a:solidFill>
                  <a:srgbClr val="00B0F0"/>
                </a:solidFill>
                <a:ea typeface="Calibri" pitchFamily="34" charset="0"/>
                <a:cs typeface="Times New Roman" pitchFamily="18" charset="0"/>
              </a:rPr>
              <a:t>ДВИЖЕНИЕ НАСЕЛЕНИЯ, ЧЕЛОВЕК</a:t>
            </a:r>
            <a:endParaRPr lang="ru-RU" sz="800" b="1" dirty="0">
              <a:solidFill>
                <a:srgbClr val="00B0F0"/>
              </a:solidFill>
              <a:cs typeface="Arial" pitchFamily="34" charset="0"/>
            </a:endParaRPr>
          </a:p>
        </p:txBody>
      </p:sp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2944630273"/>
              </p:ext>
            </p:extLst>
          </p:nvPr>
        </p:nvGraphicFramePr>
        <p:xfrm>
          <a:off x="6228978" y="1684286"/>
          <a:ext cx="2418535" cy="1152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4114186482"/>
              </p:ext>
            </p:extLst>
          </p:nvPr>
        </p:nvGraphicFramePr>
        <p:xfrm>
          <a:off x="6294748" y="3147004"/>
          <a:ext cx="2418535" cy="1253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24" name="Группа 23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27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96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981915"/>
            <a:ext cx="9144000" cy="161328"/>
          </a:xfrm>
          <a:prstGeom prst="rect">
            <a:avLst/>
          </a:prstGeom>
          <a:solidFill>
            <a:srgbClr val="E13A0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267494"/>
            <a:ext cx="9144000" cy="792088"/>
          </a:xfrm>
          <a:prstGeom prst="rect">
            <a:avLst/>
          </a:prstGeom>
          <a:blipFill dpi="0" rotWithShape="1">
            <a:blip r:embed="rId3">
              <a:alphaModFix amt="8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131314"/>
            <a:ext cx="914400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24276" y="450846"/>
            <a:ext cx="3692678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</a:rPr>
              <a:t>ОСНОВНЫЕ ПОКАЗАТЕЛИ </a:t>
            </a:r>
          </a:p>
          <a:p>
            <a:r>
              <a:rPr lang="ru-RU" sz="1400" b="1" dirty="0" smtClean="0">
                <a:solidFill>
                  <a:srgbClr val="00B0F0"/>
                </a:solidFill>
              </a:rPr>
              <a:t>СОЦИАЛЬНО - ЭКОНОМИЧЕСКОГО РАЗВИТИЯ</a:t>
            </a:r>
            <a:endParaRPr lang="ru-RU" sz="1400" b="1" dirty="0">
              <a:solidFill>
                <a:srgbClr val="00B0F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531751" y="1360956"/>
            <a:ext cx="28935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СРЕДНЕМЕСЯЧНАЯ ОПЛАТА </a:t>
            </a:r>
          </a:p>
          <a:p>
            <a:pPr algn="ctr"/>
            <a:r>
              <a:rPr lang="ru-RU" sz="800" b="1" dirty="0" smtClean="0">
                <a:solidFill>
                  <a:srgbClr val="00B0F0"/>
                </a:solidFill>
              </a:rPr>
              <a:t>ТРУДА РАБОТНИКОВ, ТЫС. РУБ</a:t>
            </a:r>
          </a:p>
        </p:txBody>
      </p:sp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059832" y="4925657"/>
            <a:ext cx="1571727" cy="273844"/>
          </a:xfrm>
        </p:spPr>
        <p:txBody>
          <a:bodyPr/>
          <a:lstStyle/>
          <a:p>
            <a:fld id="{B19B0651-EE4F-4900-A07F-96A6BFA9D0F0}" type="slidenum">
              <a:rPr lang="ru-RU" sz="1050" b="1" smtClean="0">
                <a:solidFill>
                  <a:schemeClr val="bg1"/>
                </a:solidFill>
              </a:rPr>
              <a:t>9</a:t>
            </a:fld>
            <a:endParaRPr lang="ru-RU" sz="105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3083" y="1330518"/>
            <a:ext cx="2232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800" b="1" dirty="0">
                <a:solidFill>
                  <a:srgbClr val="00B0F0"/>
                </a:solidFill>
              </a:rPr>
              <a:t>РЕАЛЬНЫЕ ДЕНЕЖНЫЕ </a:t>
            </a:r>
            <a:r>
              <a:rPr lang="ru-RU" sz="800" b="1" dirty="0" smtClean="0">
                <a:solidFill>
                  <a:srgbClr val="00B0F0"/>
                </a:solidFill>
              </a:rPr>
              <a:t>ДОХОДЫ, ТЫС. РУБ</a:t>
            </a:r>
            <a:endParaRPr lang="ru-RU" sz="800" b="1" dirty="0">
              <a:solidFill>
                <a:srgbClr val="00B0F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2451" y="2979970"/>
            <a:ext cx="75953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F76321"/>
                </a:solidFill>
              </a:rPr>
              <a:t>ЧИСЛЕННОСТЬ ЗАРЕГИСТИРОВАННЫХ </a:t>
            </a:r>
            <a:r>
              <a:rPr lang="ru-RU" sz="1200" b="1" dirty="0" smtClean="0">
                <a:solidFill>
                  <a:srgbClr val="F76321"/>
                </a:solidFill>
              </a:rPr>
              <a:t>ПРЕДПРИЯТИЙ</a:t>
            </a:r>
            <a:endParaRPr lang="ru-RU" sz="1200" b="1" dirty="0">
              <a:solidFill>
                <a:srgbClr val="F7632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20273" y="1318789"/>
            <a:ext cx="1849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F76321"/>
                </a:solidFill>
              </a:rPr>
              <a:t>ИНДЕКС ПРОМЫШЛЕННОГО </a:t>
            </a:r>
            <a:r>
              <a:rPr lang="ru-RU" sz="1200" b="1" dirty="0" smtClean="0">
                <a:solidFill>
                  <a:srgbClr val="F76321"/>
                </a:solidFill>
              </a:rPr>
              <a:t>ПРОИЗВОДСТВА</a:t>
            </a:r>
            <a:endParaRPr lang="ru-RU" sz="1200" b="1" dirty="0">
              <a:solidFill>
                <a:srgbClr val="F7632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20272" y="2171316"/>
            <a:ext cx="1849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F76321"/>
                </a:solidFill>
              </a:rPr>
              <a:t>ИНДЕКС ПОТРЕБИТЕЛЬСКИХ ЦЕН НА ТОВАРЫ И УСЛУГИ</a:t>
            </a: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3611147872"/>
              </p:ext>
            </p:extLst>
          </p:nvPr>
        </p:nvGraphicFramePr>
        <p:xfrm>
          <a:off x="124276" y="1526134"/>
          <a:ext cx="2418535" cy="1458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1119905118"/>
              </p:ext>
            </p:extLst>
          </p:nvPr>
        </p:nvGraphicFramePr>
        <p:xfrm>
          <a:off x="2758559" y="1811232"/>
          <a:ext cx="2418535" cy="1152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2823670608"/>
              </p:ext>
            </p:extLst>
          </p:nvPr>
        </p:nvGraphicFramePr>
        <p:xfrm>
          <a:off x="15359" y="3493136"/>
          <a:ext cx="3927703" cy="1488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399207" y="3312634"/>
            <a:ext cx="84510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b="1" dirty="0">
                <a:solidFill>
                  <a:srgbClr val="00B0F0"/>
                </a:solidFill>
              </a:rPr>
              <a:t>ПО ОТРАСЛЯМ</a:t>
            </a:r>
            <a:endParaRPr lang="ru-RU" sz="800" dirty="0">
              <a:solidFill>
                <a:srgbClr val="00B0F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083574" y="3305419"/>
            <a:ext cx="853119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b="1" dirty="0">
                <a:solidFill>
                  <a:srgbClr val="00B0F0"/>
                </a:solidFill>
              </a:rPr>
              <a:t>ПО </a:t>
            </a:r>
            <a:r>
              <a:rPr lang="ru-RU" sz="800" b="1" dirty="0" smtClean="0">
                <a:solidFill>
                  <a:srgbClr val="00B0F0"/>
                </a:solidFill>
              </a:rPr>
              <a:t>РАЗМЕРАМ</a:t>
            </a:r>
            <a:endParaRPr lang="ru-RU" sz="800" dirty="0">
              <a:solidFill>
                <a:srgbClr val="00B0F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113232" y="3305419"/>
            <a:ext cx="224612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b="1" dirty="0">
                <a:solidFill>
                  <a:srgbClr val="00B0F0"/>
                </a:solidFill>
              </a:rPr>
              <a:t>ПО </a:t>
            </a:r>
            <a:r>
              <a:rPr lang="ru-RU" sz="800" b="1" dirty="0" smtClean="0">
                <a:solidFill>
                  <a:srgbClr val="00B0F0"/>
                </a:solidFill>
              </a:rPr>
              <a:t>ОРГАНИЗАЦИОННО-ПРАВОВЫМ ФОРМАМ</a:t>
            </a:r>
            <a:endParaRPr lang="ru-RU" sz="800" dirty="0">
              <a:solidFill>
                <a:srgbClr val="00B0F0"/>
              </a:solidFill>
            </a:endParaRPr>
          </a:p>
        </p:txBody>
      </p:sp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val="2334537486"/>
              </p:ext>
            </p:extLst>
          </p:nvPr>
        </p:nvGraphicFramePr>
        <p:xfrm>
          <a:off x="2411760" y="3493136"/>
          <a:ext cx="3927703" cy="1488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3957214687"/>
              </p:ext>
            </p:extLst>
          </p:nvPr>
        </p:nvGraphicFramePr>
        <p:xfrm>
          <a:off x="5204941" y="3480304"/>
          <a:ext cx="3927703" cy="1488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008044" y="1425000"/>
            <a:ext cx="11801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105,6 %</a:t>
            </a:r>
            <a:endParaRPr lang="ru-RU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08045" y="2224325"/>
            <a:ext cx="11801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105,2 %</a:t>
            </a:r>
            <a:endParaRPr lang="ru-RU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4083574" y="450846"/>
            <a:ext cx="482004" cy="515970"/>
            <a:chOff x="4083574" y="450846"/>
            <a:chExt cx="482004" cy="515970"/>
          </a:xfrm>
        </p:grpSpPr>
        <p:pic>
          <p:nvPicPr>
            <p:cNvPr id="32" name="Picture 2" descr="http://megabook.ru/stream/mediapreview?Key=%D0%93%D0%B5%D1%80%D0%B0%D0%BB%D1%8C%D0%B4%D0%B8%D0%BA%D0%B0%20(%D1%84%D0%BE%D1%80%D0%BC%D1%8B%20%D1%89%D0%B8%D1%82%D0%BE%D0%B2)&amp;Width=654&amp;Height=654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22541" b="77869" l="60794" r="7730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62" t="21414" r="20519" b="21874"/>
            <a:stretch/>
          </p:blipFill>
          <p:spPr bwMode="auto">
            <a:xfrm>
              <a:off x="4083574" y="450846"/>
              <a:ext cx="482004" cy="515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TextBox 35"/>
            <p:cNvSpPr txBox="1"/>
            <p:nvPr/>
          </p:nvSpPr>
          <p:spPr>
            <a:xfrm>
              <a:off x="4106407" y="540427"/>
              <a:ext cx="4363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/>
                <a:t>ГЕРБ</a:t>
              </a:r>
              <a:endParaRPr lang="ru-RU" sz="1000" dirty="0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5652120" y="540427"/>
            <a:ext cx="3359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РАМОНСКИЙ МУНИЦИПАЛЬНЫЙ РАЙОН</a:t>
            </a:r>
            <a:endParaRPr lang="ru-RU" sz="1400" b="1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84" y="478977"/>
            <a:ext cx="374983" cy="48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6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5994</TotalTime>
  <Words>3310</Words>
  <Application>Microsoft Office PowerPoint</Application>
  <PresentationFormat>Экран (16:9)</PresentationFormat>
  <Paragraphs>921</Paragraphs>
  <Slides>37</Slides>
  <Notes>31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2" baseType="lpstr">
      <vt:lpstr>Arial</vt:lpstr>
      <vt:lpstr>Calibri</vt:lpstr>
      <vt:lpstr>Impact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Самодурова Дарья Дмитриевна</dc:creator>
  <cp:lastModifiedBy>User098</cp:lastModifiedBy>
  <cp:revision>442</cp:revision>
  <cp:lastPrinted>2021-10-28T10:33:33Z</cp:lastPrinted>
  <dcterms:created xsi:type="dcterms:W3CDTF">2015-08-03T13:19:45Z</dcterms:created>
  <dcterms:modified xsi:type="dcterms:W3CDTF">2021-10-29T06:16:27Z</dcterms:modified>
</cp:coreProperties>
</file>